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handoutMasterIdLst>
    <p:handoutMasterId r:id="rId15"/>
  </p:handoutMasterIdLst>
  <p:sldIdLst>
    <p:sldId id="256" r:id="rId2"/>
    <p:sldId id="273" r:id="rId3"/>
    <p:sldId id="257" r:id="rId4"/>
    <p:sldId id="258" r:id="rId5"/>
    <p:sldId id="259" r:id="rId6"/>
    <p:sldId id="261" r:id="rId7"/>
    <p:sldId id="268" r:id="rId8"/>
    <p:sldId id="263" r:id="rId9"/>
    <p:sldId id="265" r:id="rId10"/>
    <p:sldId id="266" r:id="rId11"/>
    <p:sldId id="269" r:id="rId12"/>
    <p:sldId id="272"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36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3F773F5-D351-4C2F-B8B6-248097A96C3E}" type="datetimeFigureOut">
              <a:rPr lang="en-US" smtClean="0"/>
              <a:t>12/7/2016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5531F24-6325-4A8E-B42D-D2ADB9CDB779}" type="slidenum">
              <a:rPr lang="en-US" smtClean="0"/>
              <a:t>‹#›</a:t>
            </a:fld>
            <a:endParaRPr lang="en-US" dirty="0"/>
          </a:p>
        </p:txBody>
      </p:sp>
    </p:spTree>
    <p:extLst>
      <p:ext uri="{BB962C8B-B14F-4D97-AF65-F5344CB8AC3E}">
        <p14:creationId xmlns:p14="http://schemas.microsoft.com/office/powerpoint/2010/main" val="165666673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AD8492C-C567-4448-ACFD-37F3D4B1DABA}" type="datetimeFigureOut">
              <a:rPr lang="en-US" smtClean="0"/>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E3353-325F-4270-981F-4F3456948D08}" type="slidenum">
              <a:rPr lang="en-US" smtClean="0"/>
              <a:t>‹#›</a:t>
            </a:fld>
            <a:endParaRPr lang="en-US" dirty="0"/>
          </a:p>
        </p:txBody>
      </p:sp>
    </p:spTree>
    <p:extLst>
      <p:ext uri="{BB962C8B-B14F-4D97-AF65-F5344CB8AC3E}">
        <p14:creationId xmlns:p14="http://schemas.microsoft.com/office/powerpoint/2010/main" val="4036438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D8492C-C567-4448-ACFD-37F3D4B1DABA}" type="datetimeFigureOut">
              <a:rPr lang="en-US" smtClean="0"/>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E3353-325F-4270-981F-4F3456948D08}" type="slidenum">
              <a:rPr lang="en-US" smtClean="0"/>
              <a:t>‹#›</a:t>
            </a:fld>
            <a:endParaRPr lang="en-US" dirty="0"/>
          </a:p>
        </p:txBody>
      </p:sp>
    </p:spTree>
    <p:extLst>
      <p:ext uri="{BB962C8B-B14F-4D97-AF65-F5344CB8AC3E}">
        <p14:creationId xmlns:p14="http://schemas.microsoft.com/office/powerpoint/2010/main" val="399664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D8492C-C567-4448-ACFD-37F3D4B1DABA}" type="datetimeFigureOut">
              <a:rPr lang="en-US" smtClean="0"/>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E3353-325F-4270-981F-4F3456948D08}"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48610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D8492C-C567-4448-ACFD-37F3D4B1DABA}" type="datetimeFigureOut">
              <a:rPr lang="en-US" smtClean="0"/>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E3353-325F-4270-981F-4F3456948D08}" type="slidenum">
              <a:rPr lang="en-US" smtClean="0"/>
              <a:t>‹#›</a:t>
            </a:fld>
            <a:endParaRPr lang="en-US" dirty="0"/>
          </a:p>
        </p:txBody>
      </p:sp>
    </p:spTree>
    <p:extLst>
      <p:ext uri="{BB962C8B-B14F-4D97-AF65-F5344CB8AC3E}">
        <p14:creationId xmlns:p14="http://schemas.microsoft.com/office/powerpoint/2010/main" val="827908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D8492C-C567-4448-ACFD-37F3D4B1DABA}" type="datetimeFigureOut">
              <a:rPr lang="en-US" smtClean="0"/>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E3353-325F-4270-981F-4F3456948D08}"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86210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D8492C-C567-4448-ACFD-37F3D4B1DABA}" type="datetimeFigureOut">
              <a:rPr lang="en-US" smtClean="0"/>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E3353-325F-4270-981F-4F3456948D08}" type="slidenum">
              <a:rPr lang="en-US" smtClean="0"/>
              <a:t>‹#›</a:t>
            </a:fld>
            <a:endParaRPr lang="en-US" dirty="0"/>
          </a:p>
        </p:txBody>
      </p:sp>
    </p:spTree>
    <p:extLst>
      <p:ext uri="{BB962C8B-B14F-4D97-AF65-F5344CB8AC3E}">
        <p14:creationId xmlns:p14="http://schemas.microsoft.com/office/powerpoint/2010/main" val="29181431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D8492C-C567-4448-ACFD-37F3D4B1DABA}" type="datetimeFigureOut">
              <a:rPr lang="en-US" smtClean="0"/>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E3353-325F-4270-981F-4F3456948D08}" type="slidenum">
              <a:rPr lang="en-US" smtClean="0"/>
              <a:t>‹#›</a:t>
            </a:fld>
            <a:endParaRPr lang="en-US" dirty="0"/>
          </a:p>
        </p:txBody>
      </p:sp>
    </p:spTree>
    <p:extLst>
      <p:ext uri="{BB962C8B-B14F-4D97-AF65-F5344CB8AC3E}">
        <p14:creationId xmlns:p14="http://schemas.microsoft.com/office/powerpoint/2010/main" val="12277943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D8492C-C567-4448-ACFD-37F3D4B1DABA}" type="datetimeFigureOut">
              <a:rPr lang="en-US" smtClean="0"/>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E3353-325F-4270-981F-4F3456948D08}" type="slidenum">
              <a:rPr lang="en-US" smtClean="0"/>
              <a:t>‹#›</a:t>
            </a:fld>
            <a:endParaRPr lang="en-US" dirty="0"/>
          </a:p>
        </p:txBody>
      </p:sp>
    </p:spTree>
    <p:extLst>
      <p:ext uri="{BB962C8B-B14F-4D97-AF65-F5344CB8AC3E}">
        <p14:creationId xmlns:p14="http://schemas.microsoft.com/office/powerpoint/2010/main" val="676019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D8492C-C567-4448-ACFD-37F3D4B1DABA}" type="datetimeFigureOut">
              <a:rPr lang="en-US" smtClean="0"/>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E3353-325F-4270-981F-4F3456948D08}" type="slidenum">
              <a:rPr lang="en-US" smtClean="0"/>
              <a:t>‹#›</a:t>
            </a:fld>
            <a:endParaRPr lang="en-US" dirty="0"/>
          </a:p>
        </p:txBody>
      </p:sp>
    </p:spTree>
    <p:extLst>
      <p:ext uri="{BB962C8B-B14F-4D97-AF65-F5344CB8AC3E}">
        <p14:creationId xmlns:p14="http://schemas.microsoft.com/office/powerpoint/2010/main" val="815133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D8492C-C567-4448-ACFD-37F3D4B1DABA}" type="datetimeFigureOut">
              <a:rPr lang="en-US" smtClean="0"/>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E3353-325F-4270-981F-4F3456948D08}" type="slidenum">
              <a:rPr lang="en-US" smtClean="0"/>
              <a:t>‹#›</a:t>
            </a:fld>
            <a:endParaRPr lang="en-US" dirty="0"/>
          </a:p>
        </p:txBody>
      </p:sp>
    </p:spTree>
    <p:extLst>
      <p:ext uri="{BB962C8B-B14F-4D97-AF65-F5344CB8AC3E}">
        <p14:creationId xmlns:p14="http://schemas.microsoft.com/office/powerpoint/2010/main" val="3646519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D8492C-C567-4448-ACFD-37F3D4B1DABA}" type="datetimeFigureOut">
              <a:rPr lang="en-US" smtClean="0"/>
              <a:t>12/7/2016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CE3353-325F-4270-981F-4F3456948D08}" type="slidenum">
              <a:rPr lang="en-US" smtClean="0"/>
              <a:t>‹#›</a:t>
            </a:fld>
            <a:endParaRPr lang="en-US" dirty="0"/>
          </a:p>
        </p:txBody>
      </p:sp>
    </p:spTree>
    <p:extLst>
      <p:ext uri="{BB962C8B-B14F-4D97-AF65-F5344CB8AC3E}">
        <p14:creationId xmlns:p14="http://schemas.microsoft.com/office/powerpoint/2010/main" val="206426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D8492C-C567-4448-ACFD-37F3D4B1DABA}" type="datetimeFigureOut">
              <a:rPr lang="en-US" smtClean="0"/>
              <a:t>12/7/2016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CE3353-325F-4270-981F-4F3456948D08}" type="slidenum">
              <a:rPr lang="en-US" smtClean="0"/>
              <a:t>‹#›</a:t>
            </a:fld>
            <a:endParaRPr lang="en-US" dirty="0"/>
          </a:p>
        </p:txBody>
      </p:sp>
    </p:spTree>
    <p:extLst>
      <p:ext uri="{BB962C8B-B14F-4D97-AF65-F5344CB8AC3E}">
        <p14:creationId xmlns:p14="http://schemas.microsoft.com/office/powerpoint/2010/main" val="4264657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AD8492C-C567-4448-ACFD-37F3D4B1DABA}" type="datetimeFigureOut">
              <a:rPr lang="en-US" smtClean="0"/>
              <a:t>12/7/2016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CE3353-325F-4270-981F-4F3456948D08}" type="slidenum">
              <a:rPr lang="en-US" smtClean="0"/>
              <a:t>‹#›</a:t>
            </a:fld>
            <a:endParaRPr lang="en-US" dirty="0"/>
          </a:p>
        </p:txBody>
      </p:sp>
    </p:spTree>
    <p:extLst>
      <p:ext uri="{BB962C8B-B14F-4D97-AF65-F5344CB8AC3E}">
        <p14:creationId xmlns:p14="http://schemas.microsoft.com/office/powerpoint/2010/main" val="2298938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D8492C-C567-4448-ACFD-37F3D4B1DABA}" type="datetimeFigureOut">
              <a:rPr lang="en-US" smtClean="0"/>
              <a:t>12/7/2016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CE3353-325F-4270-981F-4F3456948D08}" type="slidenum">
              <a:rPr lang="en-US" smtClean="0"/>
              <a:t>‹#›</a:t>
            </a:fld>
            <a:endParaRPr lang="en-US" dirty="0"/>
          </a:p>
        </p:txBody>
      </p:sp>
    </p:spTree>
    <p:extLst>
      <p:ext uri="{BB962C8B-B14F-4D97-AF65-F5344CB8AC3E}">
        <p14:creationId xmlns:p14="http://schemas.microsoft.com/office/powerpoint/2010/main" val="3152910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D8492C-C567-4448-ACFD-37F3D4B1DABA}" type="datetimeFigureOut">
              <a:rPr lang="en-US" smtClean="0"/>
              <a:t>12/7/2016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CE3353-325F-4270-981F-4F3456948D08}" type="slidenum">
              <a:rPr lang="en-US" smtClean="0"/>
              <a:t>‹#›</a:t>
            </a:fld>
            <a:endParaRPr lang="en-US" dirty="0"/>
          </a:p>
        </p:txBody>
      </p:sp>
    </p:spTree>
    <p:extLst>
      <p:ext uri="{BB962C8B-B14F-4D97-AF65-F5344CB8AC3E}">
        <p14:creationId xmlns:p14="http://schemas.microsoft.com/office/powerpoint/2010/main" val="753896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D8492C-C567-4448-ACFD-37F3D4B1DABA}" type="datetimeFigureOut">
              <a:rPr lang="en-US" smtClean="0"/>
              <a:t>12/7/2016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CE3353-325F-4270-981F-4F3456948D08}" type="slidenum">
              <a:rPr lang="en-US" smtClean="0"/>
              <a:t>‹#›</a:t>
            </a:fld>
            <a:endParaRPr lang="en-US" dirty="0"/>
          </a:p>
        </p:txBody>
      </p:sp>
    </p:spTree>
    <p:extLst>
      <p:ext uri="{BB962C8B-B14F-4D97-AF65-F5344CB8AC3E}">
        <p14:creationId xmlns:p14="http://schemas.microsoft.com/office/powerpoint/2010/main" val="617136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AD8492C-C567-4448-ACFD-37F3D4B1DABA}" type="datetimeFigureOut">
              <a:rPr lang="en-US" smtClean="0"/>
              <a:t>12/7/2016</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BCE3353-325F-4270-981F-4F3456948D08}" type="slidenum">
              <a:rPr lang="en-US" smtClean="0"/>
              <a:t>‹#›</a:t>
            </a:fld>
            <a:endParaRPr lang="en-US" dirty="0"/>
          </a:p>
        </p:txBody>
      </p:sp>
    </p:spTree>
    <p:extLst>
      <p:ext uri="{BB962C8B-B14F-4D97-AF65-F5344CB8AC3E}">
        <p14:creationId xmlns:p14="http://schemas.microsoft.com/office/powerpoint/2010/main" val="1978622922"/>
      </p:ext>
    </p:extLst>
  </p:cSld>
  <p:clrMap bg1="dk1" tx1="lt1" bg2="dk2" tx2="lt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 id="2147483822" r:id="rId13"/>
    <p:sldLayoutId id="2147483823" r:id="rId14"/>
    <p:sldLayoutId id="2147483824" r:id="rId15"/>
    <p:sldLayoutId id="214748382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762251"/>
          </a:xfrm>
        </p:spPr>
        <p:txBody>
          <a:bodyPr>
            <a:normAutofit/>
          </a:bodyPr>
          <a:lstStyle/>
          <a:p>
            <a:pPr algn="ctr"/>
            <a:r>
              <a:rPr lang="en-US" b="1" dirty="0" smtClean="0"/>
              <a:t>Accountability-</a:t>
            </a:r>
            <a:br>
              <a:rPr lang="en-US" b="1" dirty="0" smtClean="0"/>
            </a:br>
            <a:r>
              <a:rPr lang="en-US" b="1" dirty="0" smtClean="0"/>
              <a:t>In Our Walk With God</a:t>
            </a:r>
            <a:r>
              <a:rPr lang="en-US" dirty="0" smtClean="0"/>
              <a:t/>
            </a:r>
            <a:br>
              <a:rPr lang="en-US" dirty="0" smtClean="0"/>
            </a:br>
            <a:endParaRPr lang="en-US" dirty="0"/>
          </a:p>
        </p:txBody>
      </p:sp>
      <p:sp>
        <p:nvSpPr>
          <p:cNvPr id="3" name="Subtitle 2"/>
          <p:cNvSpPr>
            <a:spLocks noGrp="1"/>
          </p:cNvSpPr>
          <p:nvPr>
            <p:ph type="subTitle" idx="1"/>
          </p:nvPr>
        </p:nvSpPr>
        <p:spPr>
          <a:xfrm>
            <a:off x="457201" y="3276600"/>
            <a:ext cx="7315200" cy="1871133"/>
          </a:xfrm>
        </p:spPr>
        <p:txBody>
          <a:bodyPr>
            <a:normAutofit/>
          </a:bodyPr>
          <a:lstStyle/>
          <a:p>
            <a:r>
              <a:rPr lang="en-US" sz="3000" dirty="0" smtClean="0"/>
              <a:t>So </a:t>
            </a:r>
            <a:r>
              <a:rPr lang="en-US" sz="3000" dirty="0"/>
              <a:t>then each of us will give an account of himself to God. </a:t>
            </a:r>
            <a:r>
              <a:rPr lang="en-US" sz="3000" b="1" dirty="0"/>
              <a:t> </a:t>
            </a:r>
            <a:r>
              <a:rPr lang="en-US" sz="3000" dirty="0"/>
              <a:t>Romans 14:12 (ESV</a:t>
            </a:r>
            <a:r>
              <a:rPr lang="en-US" dirty="0"/>
              <a:t>)</a:t>
            </a:r>
          </a:p>
          <a:p>
            <a:endParaRPr lang="en-US" dirty="0"/>
          </a:p>
        </p:txBody>
      </p:sp>
    </p:spTree>
    <p:extLst>
      <p:ext uri="{BB962C8B-B14F-4D97-AF65-F5344CB8AC3E}">
        <p14:creationId xmlns:p14="http://schemas.microsoft.com/office/powerpoint/2010/main" val="4397177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Accountability-</a:t>
            </a:r>
            <a:br>
              <a:rPr lang="en-US" b="1" dirty="0"/>
            </a:br>
            <a:r>
              <a:rPr lang="en-US" b="1" dirty="0"/>
              <a:t>In Our Walk With God</a:t>
            </a:r>
            <a:endParaRPr lang="en-US" dirty="0"/>
          </a:p>
        </p:txBody>
      </p:sp>
      <p:sp>
        <p:nvSpPr>
          <p:cNvPr id="3" name="Content Placeholder 2"/>
          <p:cNvSpPr>
            <a:spLocks noGrp="1"/>
          </p:cNvSpPr>
          <p:nvPr>
            <p:ph idx="1"/>
          </p:nvPr>
        </p:nvSpPr>
        <p:spPr>
          <a:xfrm>
            <a:off x="381000" y="2160590"/>
            <a:ext cx="7238999" cy="4164010"/>
          </a:xfrm>
        </p:spPr>
        <p:txBody>
          <a:bodyPr>
            <a:normAutofit/>
          </a:bodyPr>
          <a:lstStyle/>
          <a:p>
            <a:r>
              <a:rPr lang="en-US" sz="2400" dirty="0" smtClean="0"/>
              <a:t>Our personal walk with Christ  encourages  us to consider the effects of your behavior and your choices on others and to develop in the areas of caring for, loving, and serving others. </a:t>
            </a:r>
          </a:p>
          <a:p>
            <a:r>
              <a:rPr lang="en-US" sz="2400" dirty="0"/>
              <a:t>T</a:t>
            </a:r>
            <a:r>
              <a:rPr lang="en-US" sz="2400" dirty="0" smtClean="0"/>
              <a:t>he </a:t>
            </a:r>
            <a:r>
              <a:rPr lang="en-US" sz="2400" dirty="0"/>
              <a:t>importance </a:t>
            </a:r>
            <a:r>
              <a:rPr lang="en-US" sz="2400" dirty="0" smtClean="0"/>
              <a:t>of being accountable in our </a:t>
            </a:r>
            <a:r>
              <a:rPr lang="en-US" sz="2400" dirty="0"/>
              <a:t>relationships, beginning with </a:t>
            </a:r>
            <a:r>
              <a:rPr lang="en-US" sz="2400" dirty="0" smtClean="0"/>
              <a:t>our </a:t>
            </a:r>
            <a:r>
              <a:rPr lang="en-US" sz="2400" dirty="0"/>
              <a:t>relationship with God and </a:t>
            </a:r>
            <a:r>
              <a:rPr lang="en-US" sz="2400" dirty="0" smtClean="0"/>
              <a:t>extends </a:t>
            </a:r>
            <a:r>
              <a:rPr lang="en-US" sz="2400" dirty="0"/>
              <a:t>to </a:t>
            </a:r>
            <a:r>
              <a:rPr lang="en-US" sz="2400" dirty="0" smtClean="0"/>
              <a:t>our </a:t>
            </a:r>
            <a:r>
              <a:rPr lang="en-US" sz="2400" dirty="0"/>
              <a:t>relationship with family, friends, other believers, and the world around </a:t>
            </a:r>
            <a:r>
              <a:rPr lang="en-US" sz="2400" dirty="0" smtClean="0"/>
              <a:t>us is up to us.</a:t>
            </a:r>
            <a:endParaRPr lang="en-US" sz="2400" dirty="0"/>
          </a:p>
        </p:txBody>
      </p:sp>
    </p:spTree>
    <p:extLst>
      <p:ext uri="{BB962C8B-B14F-4D97-AF65-F5344CB8AC3E}">
        <p14:creationId xmlns:p14="http://schemas.microsoft.com/office/powerpoint/2010/main" val="1285696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143000"/>
          </a:xfrm>
        </p:spPr>
        <p:txBody>
          <a:bodyPr>
            <a:normAutofit fontScale="90000"/>
          </a:bodyPr>
          <a:lstStyle/>
          <a:p>
            <a:r>
              <a:rPr lang="en-US" b="1" dirty="0"/>
              <a:t>Accountability-</a:t>
            </a:r>
            <a:br>
              <a:rPr lang="en-US" b="1" dirty="0"/>
            </a:br>
            <a:r>
              <a:rPr lang="en-US" b="1" dirty="0"/>
              <a:t>In Our Walk With God</a:t>
            </a:r>
            <a:endParaRPr lang="en-US" dirty="0"/>
          </a:p>
        </p:txBody>
      </p:sp>
      <p:sp>
        <p:nvSpPr>
          <p:cNvPr id="3" name="Content Placeholder 2"/>
          <p:cNvSpPr>
            <a:spLocks noGrp="1"/>
          </p:cNvSpPr>
          <p:nvPr>
            <p:ph idx="1"/>
          </p:nvPr>
        </p:nvSpPr>
        <p:spPr>
          <a:xfrm>
            <a:off x="228600" y="1752600"/>
            <a:ext cx="7619999" cy="4648200"/>
          </a:xfrm>
        </p:spPr>
        <p:txBody>
          <a:bodyPr>
            <a:normAutofit/>
          </a:bodyPr>
          <a:lstStyle/>
          <a:p>
            <a:r>
              <a:rPr lang="en-US" sz="2400" dirty="0" smtClean="0"/>
              <a:t>We </a:t>
            </a:r>
            <a:r>
              <a:rPr lang="en-US" sz="2400" dirty="0"/>
              <a:t>understand </a:t>
            </a:r>
            <a:r>
              <a:rPr lang="en-US" sz="2400" dirty="0" smtClean="0"/>
              <a:t> regardless of how </a:t>
            </a:r>
            <a:r>
              <a:rPr lang="en-US" sz="2400" dirty="0"/>
              <a:t>great the obstacle is which separates us from God and how desperate our situation is, we </a:t>
            </a:r>
            <a:r>
              <a:rPr lang="en-US" sz="2400" dirty="0" smtClean="0"/>
              <a:t>can </a:t>
            </a:r>
            <a:r>
              <a:rPr lang="en-US" sz="2400" dirty="0"/>
              <a:t>gladly lift our hands to the One offering </a:t>
            </a:r>
            <a:r>
              <a:rPr lang="en-US" sz="2400" dirty="0" smtClean="0"/>
              <a:t>to rescue us. </a:t>
            </a:r>
          </a:p>
          <a:p>
            <a:r>
              <a:rPr lang="en-US" sz="2400" b="1" dirty="0"/>
              <a:t>Salvation is by God’s grace alone through faith alone in Christ alone. </a:t>
            </a:r>
            <a:endParaRPr lang="en-US" sz="2400" dirty="0"/>
          </a:p>
          <a:p>
            <a:r>
              <a:rPr lang="en-US" sz="2400" dirty="0" smtClean="0"/>
              <a:t>We must be accountable and serve Him with all our heart, mind and soul.</a:t>
            </a:r>
          </a:p>
          <a:p>
            <a:r>
              <a:rPr lang="en-US" sz="2400" dirty="0" smtClean="0"/>
              <a:t> Why call Him Lord, Lord and you won’t do what He says.</a:t>
            </a:r>
            <a:endParaRPr lang="en-US" sz="2400" dirty="0"/>
          </a:p>
        </p:txBody>
      </p:sp>
    </p:spTree>
    <p:extLst>
      <p:ext uri="{BB962C8B-B14F-4D97-AF65-F5344CB8AC3E}">
        <p14:creationId xmlns:p14="http://schemas.microsoft.com/office/powerpoint/2010/main" val="2892394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09598" y="1930400"/>
            <a:ext cx="6781801" cy="4110963"/>
          </a:xfrm>
        </p:spPr>
        <p:txBody>
          <a:bodyPr>
            <a:normAutofit/>
          </a:bodyPr>
          <a:lstStyle/>
          <a:p>
            <a:pPr marL="0" indent="0">
              <a:buNone/>
            </a:pPr>
            <a:r>
              <a:rPr lang="en-US" sz="5400" dirty="0" smtClean="0"/>
              <a:t>Next Week</a:t>
            </a:r>
          </a:p>
          <a:p>
            <a:r>
              <a:rPr lang="en-US" sz="5400" dirty="0" smtClean="0"/>
              <a:t>AFCC Body Meeting</a:t>
            </a:r>
            <a:endParaRPr lang="en-US" sz="5400" dirty="0"/>
          </a:p>
        </p:txBody>
      </p:sp>
    </p:spTree>
    <p:extLst>
      <p:ext uri="{BB962C8B-B14F-4D97-AF65-F5344CB8AC3E}">
        <p14:creationId xmlns:p14="http://schemas.microsoft.com/office/powerpoint/2010/main" val="40192294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Reference</a:t>
            </a:r>
          </a:p>
          <a:p>
            <a:endParaRPr lang="en-US" dirty="0"/>
          </a:p>
          <a:p>
            <a:r>
              <a:rPr lang="en-US" dirty="0" smtClean="0"/>
              <a:t>Walking with Christ-Transforming Truths for the Christian Life. www.entrust4.org</a:t>
            </a:r>
            <a:endParaRPr lang="en-US" dirty="0"/>
          </a:p>
        </p:txBody>
      </p:sp>
    </p:spTree>
    <p:extLst>
      <p:ext uri="{BB962C8B-B14F-4D97-AF65-F5344CB8AC3E}">
        <p14:creationId xmlns:p14="http://schemas.microsoft.com/office/powerpoint/2010/main" val="3186166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b="1" dirty="0"/>
              <a:t>Accountability-</a:t>
            </a:r>
            <a:br>
              <a:rPr lang="en-US" b="1" dirty="0"/>
            </a:br>
            <a:r>
              <a:rPr lang="en-US" b="1" dirty="0"/>
              <a:t>In Our Walk With God</a:t>
            </a:r>
            <a:r>
              <a:rPr lang="en-US" dirty="0"/>
              <a:t/>
            </a:r>
            <a:br>
              <a:rPr lang="en-US" dirty="0"/>
            </a:br>
            <a:endParaRPr lang="en-US" dirty="0"/>
          </a:p>
        </p:txBody>
      </p:sp>
      <p:sp>
        <p:nvSpPr>
          <p:cNvPr id="3" name="Content Placeholder 2"/>
          <p:cNvSpPr>
            <a:spLocks noGrp="1"/>
          </p:cNvSpPr>
          <p:nvPr>
            <p:ph idx="1"/>
          </p:nvPr>
        </p:nvSpPr>
        <p:spPr>
          <a:xfrm>
            <a:off x="457200" y="1828800"/>
            <a:ext cx="8229600" cy="4297363"/>
          </a:xfrm>
        </p:spPr>
        <p:txBody>
          <a:bodyPr>
            <a:normAutofit/>
          </a:bodyPr>
          <a:lstStyle/>
          <a:p>
            <a:r>
              <a:rPr lang="en-US" sz="3200" dirty="0" smtClean="0"/>
              <a:t>Accountability-Actions towards or involving others that reflect the integrity of the person you want to be.</a:t>
            </a:r>
          </a:p>
          <a:p>
            <a:r>
              <a:rPr lang="en-US" sz="3200" dirty="0" smtClean="0"/>
              <a:t>You either make yourself accountable or you will be accountable by your circumstances.</a:t>
            </a:r>
          </a:p>
        </p:txBody>
      </p:sp>
    </p:spTree>
    <p:extLst>
      <p:ext uri="{BB962C8B-B14F-4D97-AF65-F5344CB8AC3E}">
        <p14:creationId xmlns:p14="http://schemas.microsoft.com/office/powerpoint/2010/main" val="33915075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Accountability-</a:t>
            </a:r>
            <a:br>
              <a:rPr lang="en-US" b="1" dirty="0"/>
            </a:br>
            <a:r>
              <a:rPr lang="en-US" b="1" dirty="0"/>
              <a:t>In Our Walk With God</a:t>
            </a:r>
            <a:endParaRPr lang="en-US" dirty="0"/>
          </a:p>
        </p:txBody>
      </p:sp>
      <p:sp>
        <p:nvSpPr>
          <p:cNvPr id="3" name="Content Placeholder 2"/>
          <p:cNvSpPr>
            <a:spLocks noGrp="1"/>
          </p:cNvSpPr>
          <p:nvPr>
            <p:ph idx="1"/>
          </p:nvPr>
        </p:nvSpPr>
        <p:spPr>
          <a:xfrm>
            <a:off x="381000" y="2160590"/>
            <a:ext cx="7238999" cy="4316410"/>
          </a:xfrm>
        </p:spPr>
        <p:txBody>
          <a:bodyPr>
            <a:normAutofit/>
          </a:bodyPr>
          <a:lstStyle/>
          <a:p>
            <a:r>
              <a:rPr lang="en-US" sz="2800" dirty="0"/>
              <a:t>When we think of the word “walk,” we think of moving along or going in a certain </a:t>
            </a:r>
            <a:r>
              <a:rPr lang="en-US" sz="2800" dirty="0" smtClean="0"/>
              <a:t>direction.</a:t>
            </a:r>
          </a:p>
          <a:p>
            <a:r>
              <a:rPr lang="en-US" sz="2800" dirty="0" smtClean="0"/>
              <a:t>The </a:t>
            </a:r>
            <a:r>
              <a:rPr lang="en-US" sz="2800" dirty="0"/>
              <a:t>physical act of walking also has spiritual significance in the Bible. </a:t>
            </a:r>
            <a:endParaRPr lang="en-US" sz="2800" dirty="0" smtClean="0"/>
          </a:p>
          <a:p>
            <a:r>
              <a:rPr lang="en-US" sz="2800" dirty="0" smtClean="0"/>
              <a:t>Walking </a:t>
            </a:r>
            <a:r>
              <a:rPr lang="en-US" sz="2800" dirty="0"/>
              <a:t>represents the whole range of human activity or the whole manner of a person’s life and conduct. </a:t>
            </a:r>
          </a:p>
        </p:txBody>
      </p:sp>
    </p:spTree>
    <p:extLst>
      <p:ext uri="{BB962C8B-B14F-4D97-AF65-F5344CB8AC3E}">
        <p14:creationId xmlns:p14="http://schemas.microsoft.com/office/powerpoint/2010/main" val="3545796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Accountability-</a:t>
            </a:r>
            <a:br>
              <a:rPr lang="en-US" b="1" dirty="0"/>
            </a:br>
            <a:r>
              <a:rPr lang="en-US" b="1" dirty="0"/>
              <a:t>In Our Walk With God</a:t>
            </a:r>
            <a:endParaRPr lang="en-US" dirty="0"/>
          </a:p>
        </p:txBody>
      </p:sp>
      <p:sp>
        <p:nvSpPr>
          <p:cNvPr id="3" name="Content Placeholder 2"/>
          <p:cNvSpPr>
            <a:spLocks noGrp="1"/>
          </p:cNvSpPr>
          <p:nvPr>
            <p:ph idx="1"/>
          </p:nvPr>
        </p:nvSpPr>
        <p:spPr>
          <a:xfrm>
            <a:off x="381000" y="2160590"/>
            <a:ext cx="7086599" cy="3880773"/>
          </a:xfrm>
        </p:spPr>
        <p:txBody>
          <a:bodyPr/>
          <a:lstStyle/>
          <a:p>
            <a:r>
              <a:rPr lang="en-US" sz="2800" dirty="0" smtClean="0"/>
              <a:t>The Bible frequently contrasts the way in which believers and unbelievers “walk,” indicating that the believer’s life and conduct is to be clearly distinguished from that of the unbeliever. </a:t>
            </a:r>
          </a:p>
          <a:p>
            <a:endParaRPr lang="en-US" dirty="0"/>
          </a:p>
        </p:txBody>
      </p:sp>
    </p:spTree>
    <p:extLst>
      <p:ext uri="{BB962C8B-B14F-4D97-AF65-F5344CB8AC3E}">
        <p14:creationId xmlns:p14="http://schemas.microsoft.com/office/powerpoint/2010/main" val="1424708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Accountability-</a:t>
            </a:r>
            <a:br>
              <a:rPr lang="en-US" b="1" dirty="0"/>
            </a:br>
            <a:r>
              <a:rPr lang="en-US" b="1" dirty="0"/>
              <a:t>In Our Walk With God</a:t>
            </a:r>
            <a:endParaRPr lang="en-US" dirty="0"/>
          </a:p>
        </p:txBody>
      </p:sp>
      <p:sp>
        <p:nvSpPr>
          <p:cNvPr id="3" name="Content Placeholder 2"/>
          <p:cNvSpPr>
            <a:spLocks noGrp="1"/>
          </p:cNvSpPr>
          <p:nvPr>
            <p:ph idx="1"/>
          </p:nvPr>
        </p:nvSpPr>
        <p:spPr>
          <a:xfrm>
            <a:off x="685800" y="2133600"/>
            <a:ext cx="6347714" cy="3880773"/>
          </a:xfrm>
        </p:spPr>
        <p:txBody>
          <a:bodyPr>
            <a:normAutofit/>
          </a:bodyPr>
          <a:lstStyle/>
          <a:p>
            <a:r>
              <a:rPr lang="en-US" sz="2800" dirty="0"/>
              <a:t>How do we become more like Christ? </a:t>
            </a:r>
          </a:p>
        </p:txBody>
      </p:sp>
    </p:spTree>
    <p:extLst>
      <p:ext uri="{BB962C8B-B14F-4D97-AF65-F5344CB8AC3E}">
        <p14:creationId xmlns:p14="http://schemas.microsoft.com/office/powerpoint/2010/main" val="2115036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Accountability-</a:t>
            </a:r>
            <a:br>
              <a:rPr lang="en-US" b="1" dirty="0"/>
            </a:br>
            <a:r>
              <a:rPr lang="en-US" b="1" dirty="0"/>
              <a:t>In Our Walk With God</a:t>
            </a:r>
            <a:endParaRPr lang="en-US" dirty="0"/>
          </a:p>
        </p:txBody>
      </p:sp>
      <p:sp>
        <p:nvSpPr>
          <p:cNvPr id="3" name="Content Placeholder 2"/>
          <p:cNvSpPr>
            <a:spLocks noGrp="1"/>
          </p:cNvSpPr>
          <p:nvPr>
            <p:ph idx="1"/>
          </p:nvPr>
        </p:nvSpPr>
        <p:spPr>
          <a:xfrm>
            <a:off x="304800" y="2160590"/>
            <a:ext cx="7467599" cy="4316410"/>
          </a:xfrm>
        </p:spPr>
        <p:txBody>
          <a:bodyPr>
            <a:normAutofit/>
          </a:bodyPr>
          <a:lstStyle/>
          <a:p>
            <a:r>
              <a:rPr lang="en-US" sz="2800" dirty="0"/>
              <a:t>As we walk, each step takes us closer to our destination. So it is in our daily walk with Christ; we progress gradually toward the goal of becoming like Him</a:t>
            </a:r>
            <a:r>
              <a:rPr lang="en-US" sz="2800" dirty="0" smtClean="0"/>
              <a:t>.</a:t>
            </a:r>
          </a:p>
          <a:p>
            <a:r>
              <a:rPr lang="en-US" sz="2800" dirty="0" smtClean="0"/>
              <a:t>If </a:t>
            </a:r>
            <a:r>
              <a:rPr lang="en-US" sz="2800" dirty="0"/>
              <a:t>we stumble somewhere along the way, we do not have to go back to the beginning of our journey and start over again. </a:t>
            </a:r>
            <a:endParaRPr lang="en-US" sz="2800" dirty="0" smtClean="0"/>
          </a:p>
          <a:p>
            <a:r>
              <a:rPr lang="en-US" sz="2800" dirty="0" smtClean="0"/>
              <a:t>Christ </a:t>
            </a:r>
            <a:r>
              <a:rPr lang="en-US" sz="2800" dirty="0"/>
              <a:t>is there to lift us up and help us to keep moving ahead. </a:t>
            </a:r>
          </a:p>
        </p:txBody>
      </p:sp>
    </p:spTree>
    <p:extLst>
      <p:ext uri="{BB962C8B-B14F-4D97-AF65-F5344CB8AC3E}">
        <p14:creationId xmlns:p14="http://schemas.microsoft.com/office/powerpoint/2010/main" val="3810202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Accountability-</a:t>
            </a:r>
            <a:br>
              <a:rPr lang="en-US" b="1" dirty="0"/>
            </a:br>
            <a:r>
              <a:rPr lang="en-US" b="1" dirty="0"/>
              <a:t>In Our Walk With God</a:t>
            </a:r>
            <a:endParaRPr lang="en-US" dirty="0"/>
          </a:p>
        </p:txBody>
      </p:sp>
      <p:sp>
        <p:nvSpPr>
          <p:cNvPr id="3" name="Content Placeholder 2"/>
          <p:cNvSpPr>
            <a:spLocks noGrp="1"/>
          </p:cNvSpPr>
          <p:nvPr>
            <p:ph idx="1"/>
          </p:nvPr>
        </p:nvSpPr>
        <p:spPr/>
        <p:txBody>
          <a:bodyPr>
            <a:normAutofit/>
          </a:bodyPr>
          <a:lstStyle/>
          <a:p>
            <a:r>
              <a:rPr lang="en-US" sz="3200" dirty="0" smtClean="0"/>
              <a:t>How can we </a:t>
            </a:r>
            <a:r>
              <a:rPr lang="en-US" sz="3200" dirty="0"/>
              <a:t>overcome the obstacle that separates us from </a:t>
            </a:r>
            <a:r>
              <a:rPr lang="en-US" sz="3200" dirty="0" smtClean="0"/>
              <a:t>God and others </a:t>
            </a:r>
            <a:r>
              <a:rPr lang="en-US" sz="3200" dirty="0"/>
              <a:t>?</a:t>
            </a:r>
          </a:p>
        </p:txBody>
      </p:sp>
    </p:spTree>
    <p:extLst>
      <p:ext uri="{BB962C8B-B14F-4D97-AF65-F5344CB8AC3E}">
        <p14:creationId xmlns:p14="http://schemas.microsoft.com/office/powerpoint/2010/main" val="37688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Accountability-</a:t>
            </a:r>
            <a:br>
              <a:rPr lang="en-US" b="1" dirty="0"/>
            </a:br>
            <a:r>
              <a:rPr lang="en-US" b="1" dirty="0"/>
              <a:t>In Our Walk With God</a:t>
            </a:r>
            <a:endParaRPr lang="en-US" dirty="0"/>
          </a:p>
        </p:txBody>
      </p:sp>
      <p:sp>
        <p:nvSpPr>
          <p:cNvPr id="3" name="Content Placeholder 2"/>
          <p:cNvSpPr>
            <a:spLocks noGrp="1"/>
          </p:cNvSpPr>
          <p:nvPr>
            <p:ph idx="1"/>
          </p:nvPr>
        </p:nvSpPr>
        <p:spPr>
          <a:xfrm>
            <a:off x="381000" y="2133600"/>
            <a:ext cx="7162800" cy="4343400"/>
          </a:xfrm>
        </p:spPr>
        <p:txBody>
          <a:bodyPr>
            <a:normAutofit/>
          </a:bodyPr>
          <a:lstStyle/>
          <a:p>
            <a:r>
              <a:rPr lang="en-US" sz="2400" dirty="0"/>
              <a:t>The Bible is the central source through which God’s Spirit speaks to us and influences our lives. </a:t>
            </a:r>
            <a:endParaRPr lang="en-US" sz="2400" dirty="0" smtClean="0"/>
          </a:p>
          <a:p>
            <a:r>
              <a:rPr lang="en-US" sz="2400" dirty="0" smtClean="0"/>
              <a:t>We are responsible for knowing the importance </a:t>
            </a:r>
            <a:r>
              <a:rPr lang="en-US" sz="2400" dirty="0"/>
              <a:t>of the Word of God and prayer. </a:t>
            </a:r>
          </a:p>
          <a:p>
            <a:r>
              <a:rPr lang="en-US" sz="2400" dirty="0"/>
              <a:t>God communicates with us by means of the Scriptures, we also have the great privilege of communicating with Him through prayer. </a:t>
            </a:r>
          </a:p>
        </p:txBody>
      </p:sp>
    </p:spTree>
    <p:extLst>
      <p:ext uri="{BB962C8B-B14F-4D97-AF65-F5344CB8AC3E}">
        <p14:creationId xmlns:p14="http://schemas.microsoft.com/office/powerpoint/2010/main" val="2670132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6347713" cy="1320800"/>
          </a:xfrm>
        </p:spPr>
        <p:txBody>
          <a:bodyPr>
            <a:normAutofit/>
          </a:bodyPr>
          <a:lstStyle/>
          <a:p>
            <a:r>
              <a:rPr lang="en-US" b="1" dirty="0"/>
              <a:t>Accountability-</a:t>
            </a:r>
            <a:br>
              <a:rPr lang="en-US" b="1" dirty="0"/>
            </a:br>
            <a:r>
              <a:rPr lang="en-US" b="1" dirty="0"/>
              <a:t>In Our Walk With God</a:t>
            </a:r>
            <a:endParaRPr lang="en-US" dirty="0"/>
          </a:p>
        </p:txBody>
      </p:sp>
      <p:sp>
        <p:nvSpPr>
          <p:cNvPr id="3" name="Content Placeholder 2"/>
          <p:cNvSpPr>
            <a:spLocks noGrp="1"/>
          </p:cNvSpPr>
          <p:nvPr>
            <p:ph idx="1"/>
          </p:nvPr>
        </p:nvSpPr>
        <p:spPr>
          <a:xfrm>
            <a:off x="125856" y="1219200"/>
            <a:ext cx="7315199" cy="4468810"/>
          </a:xfrm>
        </p:spPr>
        <p:txBody>
          <a:bodyPr>
            <a:normAutofit lnSpcReduction="10000"/>
          </a:bodyPr>
          <a:lstStyle/>
          <a:p>
            <a:r>
              <a:rPr lang="en-US" sz="3200" dirty="0" smtClean="0"/>
              <a:t>As you work on developing a </a:t>
            </a:r>
            <a:r>
              <a:rPr lang="en-US" sz="3200" dirty="0"/>
              <a:t>godly character and </a:t>
            </a:r>
            <a:r>
              <a:rPr lang="en-US" sz="3200" dirty="0" smtClean="0"/>
              <a:t>you are encouraged to </a:t>
            </a:r>
            <a:r>
              <a:rPr lang="en-US" sz="3200" dirty="0"/>
              <a:t>examine your present application of truth to life, which leads toward spiritual maturity</a:t>
            </a:r>
            <a:r>
              <a:rPr lang="en-US" sz="3200" dirty="0" smtClean="0"/>
              <a:t>.</a:t>
            </a:r>
          </a:p>
          <a:p>
            <a:r>
              <a:rPr lang="en-US" sz="3200" dirty="0"/>
              <a:t> When we allow the Holy Spirit to direct our lives, the result will be growth in godly character and faithfulness to God.</a:t>
            </a:r>
          </a:p>
          <a:p>
            <a:endParaRPr lang="en-US" dirty="0"/>
          </a:p>
        </p:txBody>
      </p:sp>
    </p:spTree>
    <p:extLst>
      <p:ext uri="{BB962C8B-B14F-4D97-AF65-F5344CB8AC3E}">
        <p14:creationId xmlns:p14="http://schemas.microsoft.com/office/powerpoint/2010/main" val="3872483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193</TotalTime>
  <Words>520</Words>
  <Application>Microsoft Office PowerPoint</Application>
  <PresentationFormat>On-screen Show (4:3)</PresentationFormat>
  <Paragraphs>39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Trebuchet MS</vt:lpstr>
      <vt:lpstr>Wingdings 3</vt:lpstr>
      <vt:lpstr>Facet</vt:lpstr>
      <vt:lpstr>Accountability- In Our Walk With God </vt:lpstr>
      <vt:lpstr>Accountability- In Our Walk With God </vt:lpstr>
      <vt:lpstr>Accountability- In Our Walk With God</vt:lpstr>
      <vt:lpstr>Accountability- In Our Walk With God</vt:lpstr>
      <vt:lpstr>Accountability- In Our Walk With God</vt:lpstr>
      <vt:lpstr>Accountability- In Our Walk With God</vt:lpstr>
      <vt:lpstr>Accountability- In Our Walk With God</vt:lpstr>
      <vt:lpstr>Accountability- In Our Walk With God</vt:lpstr>
      <vt:lpstr>Accountability- In Our Walk With God</vt:lpstr>
      <vt:lpstr>Accountability- In Our Walk With God</vt:lpstr>
      <vt:lpstr>Accountability- In Our Walk With God</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Accountability</dc:title>
  <dc:creator>Department of Veterans Affairs</dc:creator>
  <cp:lastModifiedBy>AFCC</cp:lastModifiedBy>
  <cp:revision>14</cp:revision>
  <cp:lastPrinted>2016-12-02T21:26:49Z</cp:lastPrinted>
  <dcterms:created xsi:type="dcterms:W3CDTF">2016-11-21T15:45:51Z</dcterms:created>
  <dcterms:modified xsi:type="dcterms:W3CDTF">2016-12-08T01:04:13Z</dcterms:modified>
</cp:coreProperties>
</file>