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62" r:id="rId20"/>
    <p:sldId id="263" r:id="rId21"/>
    <p:sldId id="278" r:id="rId2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72" d="100"/>
          <a:sy n="72" d="100"/>
        </p:scale>
        <p:origin x="1146"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84B52E52-3DA4-43D5-8B3F-954E596C80B0}" type="datetimeFigureOut">
              <a:rPr lang="en-US" smtClean="0"/>
              <a:t>2/15/2017</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F3FA010-3356-43EA-851B-8C907AC5784F}" type="slidenum">
              <a:rPr lang="en-US" smtClean="0"/>
              <a:t>‹#›</a:t>
            </a:fld>
            <a:endParaRPr lang="en-US"/>
          </a:p>
        </p:txBody>
      </p:sp>
    </p:spTree>
    <p:extLst>
      <p:ext uri="{BB962C8B-B14F-4D97-AF65-F5344CB8AC3E}">
        <p14:creationId xmlns:p14="http://schemas.microsoft.com/office/powerpoint/2010/main" val="134530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CCE92888-2D2D-7248-AA01-474999C4AB99}" type="datetimeFigureOut">
              <a:rPr lang="en-US" smtClean="0"/>
              <a:t>2/15/2017</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89F1E74-2D04-0C40-9ABF-BA1932712F9B}" type="slidenum">
              <a:rPr lang="en-US" smtClean="0"/>
              <a:t>‹#›</a:t>
            </a:fld>
            <a:endParaRPr lang="en-US"/>
          </a:p>
        </p:txBody>
      </p:sp>
    </p:spTree>
    <p:extLst>
      <p:ext uri="{BB962C8B-B14F-4D97-AF65-F5344CB8AC3E}">
        <p14:creationId xmlns:p14="http://schemas.microsoft.com/office/powerpoint/2010/main" val="2106805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5603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921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334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4919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33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3121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782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0018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635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3927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7309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8282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714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6639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2603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237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4407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2/15/2017</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87548806"/>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50800" dist="25400" dir="4980000" algn="tl" rotWithShape="0">
              <a:srgbClr val="000000">
                <a:alpha val="36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2954" y="113813"/>
            <a:ext cx="7588694" cy="2177271"/>
          </a:xfrm>
        </p:spPr>
        <p:txBody>
          <a:bodyPr>
            <a:normAutofit/>
          </a:bodyPr>
          <a:lstStyle/>
          <a:p>
            <a:r>
              <a:rPr lang="en-US" sz="5400" dirty="0"/>
              <a:t>Actions of a spirit-filled life</a:t>
            </a:r>
          </a:p>
        </p:txBody>
      </p:sp>
      <p:sp>
        <p:nvSpPr>
          <p:cNvPr id="3" name="Subtitle 2"/>
          <p:cNvSpPr>
            <a:spLocks noGrp="1"/>
          </p:cNvSpPr>
          <p:nvPr>
            <p:ph type="subTitle" idx="1"/>
          </p:nvPr>
        </p:nvSpPr>
        <p:spPr>
          <a:xfrm>
            <a:off x="882954" y="2291084"/>
            <a:ext cx="7588694" cy="3053059"/>
          </a:xfrm>
        </p:spPr>
        <p:txBody>
          <a:bodyPr>
            <a:normAutofit fontScale="85000" lnSpcReduction="20000"/>
          </a:bodyPr>
          <a:lstStyle/>
          <a:p>
            <a:r>
              <a:rPr lang="en-US" sz="2600" baseline="30000" dirty="0"/>
              <a:t>36 </a:t>
            </a:r>
            <a:r>
              <a:rPr lang="en-US" sz="2600" dirty="0"/>
              <a:t>“Teacher, which </a:t>
            </a:r>
            <a:r>
              <a:rPr lang="en-US" sz="2600" i="1" dirty="0"/>
              <a:t>is</a:t>
            </a:r>
            <a:r>
              <a:rPr lang="en-US" sz="2600" dirty="0"/>
              <a:t> the great commandment in the law</a:t>
            </a:r>
            <a:r>
              <a:rPr lang="en-US" sz="2600" dirty="0" smtClean="0"/>
              <a:t>?” </a:t>
            </a:r>
            <a:r>
              <a:rPr lang="en-US" sz="2600" baseline="30000" dirty="0" smtClean="0"/>
              <a:t>37</a:t>
            </a:r>
            <a:r>
              <a:rPr lang="en-US" sz="2600" baseline="30000" dirty="0"/>
              <a:t> </a:t>
            </a:r>
            <a:r>
              <a:rPr lang="en-US" sz="2600" dirty="0"/>
              <a:t>Jesus said to him, “‘You shall love the </a:t>
            </a:r>
            <a:r>
              <a:rPr lang="en-US" sz="2600" cap="small" dirty="0">
                <a:effectLst/>
              </a:rPr>
              <a:t>Lord</a:t>
            </a:r>
            <a:r>
              <a:rPr lang="en-US" sz="2600" dirty="0"/>
              <a:t> your God with all your heart, with all your soul, and with all your mind.’ </a:t>
            </a:r>
            <a:r>
              <a:rPr lang="en-US" sz="2600" baseline="30000" dirty="0"/>
              <a:t>38 </a:t>
            </a:r>
            <a:r>
              <a:rPr lang="en-US" sz="2600" dirty="0"/>
              <a:t>This is </a:t>
            </a:r>
            <a:r>
              <a:rPr lang="en-US" sz="2600" i="1" dirty="0"/>
              <a:t>the</a:t>
            </a:r>
            <a:r>
              <a:rPr lang="en-US" sz="2600" dirty="0"/>
              <a:t> first and great commandment. </a:t>
            </a:r>
            <a:r>
              <a:rPr lang="en-US" sz="2600" baseline="30000" dirty="0"/>
              <a:t>39 </a:t>
            </a:r>
            <a:r>
              <a:rPr lang="en-US" sz="2600" dirty="0"/>
              <a:t>And </a:t>
            </a:r>
            <a:r>
              <a:rPr lang="en-US" sz="2600" i="1" dirty="0"/>
              <a:t>the</a:t>
            </a:r>
            <a:r>
              <a:rPr lang="en-US" sz="2600" dirty="0"/>
              <a:t> second </a:t>
            </a:r>
            <a:r>
              <a:rPr lang="en-US" sz="2600" i="1" dirty="0"/>
              <a:t>is</a:t>
            </a:r>
            <a:r>
              <a:rPr lang="en-US" sz="2600" dirty="0"/>
              <a:t> like it: ‘You shall love your neighbor as yourself.’ </a:t>
            </a:r>
            <a:r>
              <a:rPr lang="en-US" sz="2600" baseline="30000" dirty="0"/>
              <a:t>40 </a:t>
            </a:r>
            <a:r>
              <a:rPr lang="en-US" sz="2600" dirty="0"/>
              <a:t>On these two commandments hang all the Law and the Prophets</a:t>
            </a:r>
            <a:r>
              <a:rPr lang="en-US" sz="2600" dirty="0" smtClean="0"/>
              <a:t>.”</a:t>
            </a:r>
          </a:p>
          <a:p>
            <a:pPr algn="r"/>
            <a:r>
              <a:rPr lang="en-US" sz="2600" dirty="0" smtClean="0"/>
              <a:t>Matthew 22:36-40 NKJV</a:t>
            </a:r>
            <a:endParaRPr lang="en-US" sz="2600" dirty="0"/>
          </a:p>
          <a:p>
            <a:endParaRPr lang="en-US" dirty="0"/>
          </a:p>
        </p:txBody>
      </p:sp>
    </p:spTree>
    <p:extLst>
      <p:ext uri="{BB962C8B-B14F-4D97-AF65-F5344CB8AC3E}">
        <p14:creationId xmlns:p14="http://schemas.microsoft.com/office/powerpoint/2010/main" val="1230743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5494" y="380587"/>
            <a:ext cx="7773338" cy="869989"/>
          </a:xfrm>
        </p:spPr>
        <p:txBody>
          <a:bodyPr>
            <a:normAutofit fontScale="90000"/>
          </a:bodyPr>
          <a:lstStyle/>
          <a:p>
            <a:pPr algn="l"/>
            <a:r>
              <a:rPr lang="en-US" dirty="0"/>
              <a:t>Study scripture</a:t>
            </a:r>
            <a:br>
              <a:rPr lang="en-US" dirty="0"/>
            </a:br>
            <a:endParaRPr lang="en-US" dirty="0"/>
          </a:p>
        </p:txBody>
      </p:sp>
      <p:sp>
        <p:nvSpPr>
          <p:cNvPr id="3" name="Content Placeholder 2"/>
          <p:cNvSpPr>
            <a:spLocks noGrp="1"/>
          </p:cNvSpPr>
          <p:nvPr>
            <p:ph sz="quarter" idx="13"/>
          </p:nvPr>
        </p:nvSpPr>
        <p:spPr>
          <a:xfrm>
            <a:off x="685800" y="1250576"/>
            <a:ext cx="7772868" cy="4840942"/>
          </a:xfrm>
        </p:spPr>
        <p:txBody>
          <a:bodyPr>
            <a:normAutofit lnSpcReduction="10000"/>
          </a:bodyPr>
          <a:lstStyle/>
          <a:p>
            <a:r>
              <a:rPr lang="en-US" dirty="0" smtClean="0"/>
              <a:t>Joshua 1:8-</a:t>
            </a:r>
            <a:r>
              <a:rPr lang="en-US" dirty="0">
                <a:effectLst/>
              </a:rPr>
              <a:t>This Book of the Law shall not depart from your mouth, but you shall meditate in it day and night, that you may observe to do according to all that is written in it. For then you will make your way prosperous, and then you will have good success.</a:t>
            </a:r>
          </a:p>
          <a:p>
            <a:r>
              <a:rPr lang="en-US" dirty="0" smtClean="0"/>
              <a:t>Psalm 119:11-</a:t>
            </a:r>
            <a:r>
              <a:rPr lang="en-US" dirty="0">
                <a:effectLst/>
              </a:rPr>
              <a:t>Your word I have hidden in my </a:t>
            </a:r>
            <a:r>
              <a:rPr lang="en-US" dirty="0" smtClean="0">
                <a:effectLst/>
              </a:rPr>
              <a:t>heart, That </a:t>
            </a:r>
            <a:r>
              <a:rPr lang="en-US" dirty="0">
                <a:effectLst/>
              </a:rPr>
              <a:t>I might not sin against You</a:t>
            </a:r>
            <a:r>
              <a:rPr lang="en-US" dirty="0" smtClean="0">
                <a:effectLst/>
              </a:rPr>
              <a:t>.</a:t>
            </a:r>
          </a:p>
          <a:p>
            <a:r>
              <a:rPr lang="en-US" dirty="0" smtClean="0">
                <a:effectLst/>
              </a:rPr>
              <a:t>Hebrews 4:12-</a:t>
            </a:r>
            <a:r>
              <a:rPr lang="en-US" dirty="0">
                <a:effectLst/>
              </a:rPr>
              <a:t>For the word of God </a:t>
            </a:r>
            <a:r>
              <a:rPr lang="en-US" i="1" dirty="0">
                <a:effectLst/>
              </a:rPr>
              <a:t>is</a:t>
            </a:r>
            <a:r>
              <a:rPr lang="en-US" dirty="0">
                <a:effectLst/>
              </a:rPr>
              <a:t> living and powerful, and sharper than any two-edged sword, piercing even to the division of soul and spirit, and of joints and marrow, and is a discerner of the thoughts and intents of the heart</a:t>
            </a:r>
            <a:r>
              <a:rPr lang="en-US" dirty="0" smtClean="0">
                <a:effectLst/>
              </a:rPr>
              <a:t>.</a:t>
            </a:r>
          </a:p>
          <a:p>
            <a:r>
              <a:rPr lang="en-US" dirty="0" smtClean="0">
                <a:effectLst/>
              </a:rPr>
              <a:t>Why is this important?</a:t>
            </a:r>
            <a:endParaRPr lang="en-US" dirty="0">
              <a:effectLst/>
            </a:endParaRPr>
          </a:p>
          <a:p>
            <a:endParaRPr lang="en-US" dirty="0">
              <a:effectLst/>
            </a:endParaRPr>
          </a:p>
          <a:p>
            <a:endParaRPr lang="en-US" dirty="0"/>
          </a:p>
        </p:txBody>
      </p:sp>
    </p:spTree>
    <p:extLst>
      <p:ext uri="{BB962C8B-B14F-4D97-AF65-F5344CB8AC3E}">
        <p14:creationId xmlns:p14="http://schemas.microsoft.com/office/powerpoint/2010/main" val="788908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897" y="282343"/>
            <a:ext cx="7773338" cy="1089257"/>
          </a:xfrm>
        </p:spPr>
        <p:txBody>
          <a:bodyPr>
            <a:normAutofit/>
          </a:bodyPr>
          <a:lstStyle/>
          <a:p>
            <a:pPr algn="l"/>
            <a:r>
              <a:rPr lang="en-US"/>
              <a:t>Give of yourself</a:t>
            </a:r>
            <a:br>
              <a:rPr lang="en-US"/>
            </a:br>
            <a:endParaRPr lang="en-US"/>
          </a:p>
        </p:txBody>
      </p:sp>
      <p:sp>
        <p:nvSpPr>
          <p:cNvPr id="3" name="Content Placeholder 2"/>
          <p:cNvSpPr>
            <a:spLocks noGrp="1"/>
          </p:cNvSpPr>
          <p:nvPr>
            <p:ph sz="quarter" idx="13"/>
          </p:nvPr>
        </p:nvSpPr>
        <p:spPr>
          <a:xfrm>
            <a:off x="699248" y="1371600"/>
            <a:ext cx="7758952" cy="4419600"/>
          </a:xfrm>
        </p:spPr>
        <p:txBody>
          <a:bodyPr/>
          <a:lstStyle/>
          <a:p>
            <a:r>
              <a:rPr lang="en-US" dirty="0" smtClean="0"/>
              <a:t>Mark 10:45-</a:t>
            </a:r>
            <a:r>
              <a:rPr lang="en-US" dirty="0">
                <a:effectLst/>
              </a:rPr>
              <a:t>For even the Son of Man did not come to be served, but to serve, and to give His life a ransom for many</a:t>
            </a:r>
          </a:p>
          <a:p>
            <a:r>
              <a:rPr lang="en-US" dirty="0" smtClean="0"/>
              <a:t>Matthew 25:40-</a:t>
            </a:r>
            <a:r>
              <a:rPr lang="en-US" dirty="0">
                <a:effectLst/>
              </a:rPr>
              <a:t>And the King will answer and say to them, ‘Assuredly, I say to you, inasmuch as you did </a:t>
            </a:r>
            <a:r>
              <a:rPr lang="en-US" i="1" dirty="0">
                <a:effectLst/>
              </a:rPr>
              <a:t>it</a:t>
            </a:r>
            <a:r>
              <a:rPr lang="en-US" dirty="0">
                <a:effectLst/>
              </a:rPr>
              <a:t> to one of the least of these My brethren, you did </a:t>
            </a:r>
            <a:r>
              <a:rPr lang="en-US" i="1" dirty="0">
                <a:effectLst/>
              </a:rPr>
              <a:t>it</a:t>
            </a:r>
            <a:r>
              <a:rPr lang="en-US" dirty="0">
                <a:effectLst/>
              </a:rPr>
              <a:t> to Me.’</a:t>
            </a:r>
          </a:p>
          <a:p>
            <a:r>
              <a:rPr lang="en-US" dirty="0" smtClean="0"/>
              <a:t>1 Peter 4:10-</a:t>
            </a:r>
            <a:r>
              <a:rPr lang="en-US" dirty="0">
                <a:effectLst/>
              </a:rPr>
              <a:t>s each one has received a gift, minister it to one another, as good stewards of the manifold grace of God.</a:t>
            </a:r>
          </a:p>
          <a:p>
            <a:r>
              <a:rPr lang="en-US" dirty="0" smtClean="0"/>
              <a:t>Why is this important?</a:t>
            </a:r>
            <a:endParaRPr lang="en-US" dirty="0"/>
          </a:p>
        </p:txBody>
      </p:sp>
    </p:spTree>
    <p:extLst>
      <p:ext uri="{BB962C8B-B14F-4D97-AF65-F5344CB8AC3E}">
        <p14:creationId xmlns:p14="http://schemas.microsoft.com/office/powerpoint/2010/main" val="1996002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603" y="44410"/>
            <a:ext cx="7773338" cy="964119"/>
          </a:xfrm>
        </p:spPr>
        <p:txBody>
          <a:bodyPr/>
          <a:lstStyle/>
          <a:p>
            <a:pPr algn="l"/>
            <a:r>
              <a:rPr lang="en-US" smtClean="0"/>
              <a:t>Think Positively </a:t>
            </a:r>
            <a:endParaRPr lang="en-US"/>
          </a:p>
        </p:txBody>
      </p:sp>
      <p:sp>
        <p:nvSpPr>
          <p:cNvPr id="3" name="Content Placeholder 2"/>
          <p:cNvSpPr>
            <a:spLocks noGrp="1"/>
          </p:cNvSpPr>
          <p:nvPr>
            <p:ph sz="quarter" idx="13"/>
          </p:nvPr>
        </p:nvSpPr>
        <p:spPr>
          <a:xfrm>
            <a:off x="684862" y="1008529"/>
            <a:ext cx="7773338" cy="4894730"/>
          </a:xfrm>
        </p:spPr>
        <p:txBody>
          <a:bodyPr>
            <a:normAutofit lnSpcReduction="10000"/>
          </a:bodyPr>
          <a:lstStyle/>
          <a:p>
            <a:r>
              <a:rPr lang="en-US" dirty="0" smtClean="0"/>
              <a:t>Philippians 4:8-</a:t>
            </a:r>
            <a:r>
              <a:rPr lang="en-US" dirty="0">
                <a:effectLst/>
              </a:rPr>
              <a:t>Finally, brethren, whatever things are true, whatever things </a:t>
            </a:r>
            <a:r>
              <a:rPr lang="en-US" i="1" dirty="0">
                <a:effectLst/>
              </a:rPr>
              <a:t>are</a:t>
            </a:r>
            <a:r>
              <a:rPr lang="en-US" dirty="0">
                <a:effectLst/>
              </a:rPr>
              <a:t> noble, whatever things </a:t>
            </a:r>
            <a:r>
              <a:rPr lang="en-US" i="1" dirty="0">
                <a:effectLst/>
              </a:rPr>
              <a:t>are</a:t>
            </a:r>
            <a:r>
              <a:rPr lang="en-US" dirty="0">
                <a:effectLst/>
              </a:rPr>
              <a:t> just, whatever things </a:t>
            </a:r>
            <a:r>
              <a:rPr lang="en-US" i="1" dirty="0">
                <a:effectLst/>
              </a:rPr>
              <a:t>are</a:t>
            </a:r>
            <a:r>
              <a:rPr lang="en-US" dirty="0">
                <a:effectLst/>
              </a:rPr>
              <a:t> pure, whatever things </a:t>
            </a:r>
            <a:r>
              <a:rPr lang="en-US" i="1" dirty="0">
                <a:effectLst/>
              </a:rPr>
              <a:t>are</a:t>
            </a:r>
            <a:r>
              <a:rPr lang="en-US" dirty="0">
                <a:effectLst/>
              </a:rPr>
              <a:t> lovely, whatever things </a:t>
            </a:r>
            <a:r>
              <a:rPr lang="en-US" i="1" dirty="0">
                <a:effectLst/>
              </a:rPr>
              <a:t>are</a:t>
            </a:r>
            <a:r>
              <a:rPr lang="en-US" dirty="0">
                <a:effectLst/>
              </a:rPr>
              <a:t> of good report, if </a:t>
            </a:r>
            <a:r>
              <a:rPr lang="en-US" i="1" dirty="0">
                <a:effectLst/>
              </a:rPr>
              <a:t>there is</a:t>
            </a:r>
            <a:r>
              <a:rPr lang="en-US" dirty="0">
                <a:effectLst/>
              </a:rPr>
              <a:t> any virtue and if </a:t>
            </a:r>
            <a:r>
              <a:rPr lang="en-US" i="1" dirty="0">
                <a:effectLst/>
              </a:rPr>
              <a:t>there is</a:t>
            </a:r>
            <a:r>
              <a:rPr lang="en-US" dirty="0">
                <a:effectLst/>
              </a:rPr>
              <a:t> anything praiseworthy—meditate on these things.</a:t>
            </a:r>
          </a:p>
          <a:p>
            <a:r>
              <a:rPr lang="en-US" dirty="0" smtClean="0"/>
              <a:t>Romans 8:28-</a:t>
            </a:r>
            <a:r>
              <a:rPr lang="en-US" dirty="0">
                <a:effectLst/>
              </a:rPr>
              <a:t>And we know that all things work together for good to those who love God, to those who are the called according to </a:t>
            </a:r>
            <a:r>
              <a:rPr lang="en-US" i="1" dirty="0">
                <a:effectLst/>
              </a:rPr>
              <a:t>His</a:t>
            </a:r>
            <a:r>
              <a:rPr lang="en-US" dirty="0">
                <a:effectLst/>
              </a:rPr>
              <a:t> purpose.</a:t>
            </a:r>
          </a:p>
          <a:p>
            <a:r>
              <a:rPr lang="en-US" dirty="0" smtClean="0"/>
              <a:t>2 Corinthians 10:5-</a:t>
            </a:r>
            <a:r>
              <a:rPr lang="en-US" dirty="0">
                <a:effectLst/>
              </a:rPr>
              <a:t>casting down arguments and every high thing that exalts itself against the knowledge of God, bringing every thought into captivity to the obedience of Christ,</a:t>
            </a:r>
          </a:p>
          <a:p>
            <a:endParaRPr lang="en-US" dirty="0"/>
          </a:p>
        </p:txBody>
      </p:sp>
    </p:spTree>
    <p:extLst>
      <p:ext uri="{BB962C8B-B14F-4D97-AF65-F5344CB8AC3E}">
        <p14:creationId xmlns:p14="http://schemas.microsoft.com/office/powerpoint/2010/main" val="1749223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36" y="605118"/>
            <a:ext cx="7773338" cy="1210235"/>
          </a:xfrm>
        </p:spPr>
        <p:txBody>
          <a:bodyPr>
            <a:normAutofit/>
          </a:bodyPr>
          <a:lstStyle/>
          <a:p>
            <a:pPr algn="l"/>
            <a:r>
              <a:rPr lang="en-US" smtClean="0"/>
              <a:t>Obedience</a:t>
            </a:r>
            <a:r>
              <a:rPr lang="en-US"/>
              <a:t/>
            </a:r>
            <a:br>
              <a:rPr lang="en-US"/>
            </a:br>
            <a:endParaRPr lang="en-US" dirty="0"/>
          </a:p>
        </p:txBody>
      </p:sp>
      <p:sp>
        <p:nvSpPr>
          <p:cNvPr id="3" name="Content Placeholder 2"/>
          <p:cNvSpPr>
            <a:spLocks noGrp="1"/>
          </p:cNvSpPr>
          <p:nvPr>
            <p:ph sz="quarter" idx="13"/>
          </p:nvPr>
        </p:nvSpPr>
        <p:spPr>
          <a:xfrm>
            <a:off x="685330" y="1358153"/>
            <a:ext cx="7772870" cy="4433047"/>
          </a:xfrm>
        </p:spPr>
        <p:txBody>
          <a:bodyPr/>
          <a:lstStyle/>
          <a:p>
            <a:r>
              <a:rPr lang="en-US" dirty="0">
                <a:effectLst/>
              </a:rPr>
              <a:t>Deuteronomy </a:t>
            </a:r>
            <a:r>
              <a:rPr lang="en-US" dirty="0" smtClean="0">
                <a:effectLst/>
              </a:rPr>
              <a:t>5:33</a:t>
            </a:r>
            <a:r>
              <a:rPr lang="en-US" dirty="0" smtClean="0"/>
              <a:t>-</a:t>
            </a:r>
            <a:r>
              <a:rPr lang="en-US" dirty="0" smtClean="0">
                <a:effectLst/>
              </a:rPr>
              <a:t>You </a:t>
            </a:r>
            <a:r>
              <a:rPr lang="en-US" dirty="0">
                <a:effectLst/>
              </a:rPr>
              <a:t>shall walk in all the ways which the Lord your God has commanded you, that you may live and </a:t>
            </a:r>
            <a:r>
              <a:rPr lang="en-US" i="1" dirty="0">
                <a:effectLst/>
              </a:rPr>
              <a:t>that it may be</a:t>
            </a:r>
            <a:r>
              <a:rPr lang="en-US" dirty="0">
                <a:effectLst/>
              </a:rPr>
              <a:t> well with you, and </a:t>
            </a:r>
            <a:r>
              <a:rPr lang="en-US" i="1" dirty="0">
                <a:effectLst/>
              </a:rPr>
              <a:t>that</a:t>
            </a:r>
            <a:r>
              <a:rPr lang="en-US" dirty="0">
                <a:effectLst/>
              </a:rPr>
              <a:t> you may prolong </a:t>
            </a:r>
            <a:r>
              <a:rPr lang="en-US" i="1" dirty="0">
                <a:effectLst/>
              </a:rPr>
              <a:t>your</a:t>
            </a:r>
            <a:r>
              <a:rPr lang="en-US" dirty="0">
                <a:effectLst/>
              </a:rPr>
              <a:t> days in the land which you shall possess</a:t>
            </a:r>
            <a:r>
              <a:rPr lang="en-US" dirty="0" smtClean="0">
                <a:effectLst/>
              </a:rPr>
              <a:t>.</a:t>
            </a:r>
          </a:p>
          <a:p>
            <a:r>
              <a:rPr lang="en-US" dirty="0" smtClean="0">
                <a:effectLst/>
              </a:rPr>
              <a:t>Romans 13:1-</a:t>
            </a:r>
            <a:r>
              <a:rPr lang="en-US" dirty="0">
                <a:effectLst/>
              </a:rPr>
              <a:t>Let every soul be subject to the governing authorities. For there is no authority except from God, and the authorities that exist are appointed by God</a:t>
            </a:r>
            <a:r>
              <a:rPr lang="en-US" dirty="0" smtClean="0">
                <a:effectLst/>
              </a:rPr>
              <a:t>.</a:t>
            </a:r>
          </a:p>
          <a:p>
            <a:r>
              <a:rPr lang="en-US" dirty="0" smtClean="0">
                <a:effectLst/>
              </a:rPr>
              <a:t>John 14:15-</a:t>
            </a:r>
            <a:r>
              <a:rPr lang="en-US" dirty="0">
                <a:effectLst/>
              </a:rPr>
              <a:t>If you love Me, keep My commandments.</a:t>
            </a:r>
          </a:p>
          <a:p>
            <a:r>
              <a:rPr lang="en-US" dirty="0" smtClean="0">
                <a:effectLst/>
              </a:rPr>
              <a:t>Why is this important?</a:t>
            </a:r>
            <a:endParaRPr lang="en-US" dirty="0">
              <a:effectLst/>
            </a:endParaRPr>
          </a:p>
          <a:p>
            <a:endParaRPr lang="en-US" dirty="0">
              <a:effectLst/>
            </a:endParaRPr>
          </a:p>
          <a:p>
            <a:endParaRPr lang="en-US" dirty="0"/>
          </a:p>
        </p:txBody>
      </p:sp>
    </p:spTree>
    <p:extLst>
      <p:ext uri="{BB962C8B-B14F-4D97-AF65-F5344CB8AC3E}">
        <p14:creationId xmlns:p14="http://schemas.microsoft.com/office/powerpoint/2010/main" val="160412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862" y="134424"/>
            <a:ext cx="7773338" cy="1277517"/>
          </a:xfrm>
        </p:spPr>
        <p:txBody>
          <a:bodyPr/>
          <a:lstStyle/>
          <a:p>
            <a:r>
              <a:rPr lang="en-US"/>
              <a:t>Remain humble</a:t>
            </a:r>
            <a:br>
              <a:rPr lang="en-US"/>
            </a:br>
            <a:endParaRPr lang="en-US"/>
          </a:p>
        </p:txBody>
      </p:sp>
      <p:sp>
        <p:nvSpPr>
          <p:cNvPr id="3" name="Content Placeholder 2"/>
          <p:cNvSpPr>
            <a:spLocks noGrp="1"/>
          </p:cNvSpPr>
          <p:nvPr>
            <p:ph sz="quarter" idx="13"/>
          </p:nvPr>
        </p:nvSpPr>
        <p:spPr>
          <a:xfrm>
            <a:off x="684862" y="1129553"/>
            <a:ext cx="7773338" cy="4661647"/>
          </a:xfrm>
        </p:spPr>
        <p:txBody>
          <a:bodyPr/>
          <a:lstStyle/>
          <a:p>
            <a:r>
              <a:rPr lang="en-US" dirty="0" smtClean="0"/>
              <a:t>James 4:10-</a:t>
            </a:r>
            <a:r>
              <a:rPr lang="en-US" dirty="0">
                <a:effectLst/>
              </a:rPr>
              <a:t>Humble yourselves in the sight of the Lord, and He will lift you up.</a:t>
            </a:r>
          </a:p>
          <a:p>
            <a:r>
              <a:rPr lang="en-US" dirty="0" smtClean="0"/>
              <a:t>Proverbs 22:4-</a:t>
            </a:r>
            <a:r>
              <a:rPr lang="en-US" dirty="0">
                <a:effectLst/>
              </a:rPr>
              <a:t>By humility </a:t>
            </a:r>
            <a:r>
              <a:rPr lang="en-US" i="1" dirty="0">
                <a:effectLst/>
              </a:rPr>
              <a:t>and</a:t>
            </a:r>
            <a:r>
              <a:rPr lang="en-US" dirty="0">
                <a:effectLst/>
              </a:rPr>
              <a:t> the fear of the </a:t>
            </a:r>
            <a:r>
              <a:rPr lang="en-US" dirty="0" smtClean="0">
                <a:effectLst/>
              </a:rPr>
              <a:t>Lord </a:t>
            </a:r>
            <a:r>
              <a:rPr lang="en-US" i="1" dirty="0" smtClean="0">
                <a:effectLst/>
              </a:rPr>
              <a:t>Are</a:t>
            </a:r>
            <a:r>
              <a:rPr lang="en-US" dirty="0" smtClean="0">
                <a:effectLst/>
              </a:rPr>
              <a:t> </a:t>
            </a:r>
            <a:r>
              <a:rPr lang="en-US" dirty="0">
                <a:effectLst/>
              </a:rPr>
              <a:t>riches and honor and life</a:t>
            </a:r>
            <a:r>
              <a:rPr lang="en-US" dirty="0" smtClean="0">
                <a:effectLst/>
              </a:rPr>
              <a:t>.</a:t>
            </a:r>
          </a:p>
          <a:p>
            <a:r>
              <a:rPr lang="en-US" dirty="0" smtClean="0">
                <a:effectLst/>
              </a:rPr>
              <a:t>1 Peter 5:6-</a:t>
            </a:r>
            <a:r>
              <a:rPr lang="en-US" dirty="0">
                <a:effectLst/>
              </a:rPr>
              <a:t>Therefore humble yourselves under the mighty hand of God, that He may exalt you in due time,</a:t>
            </a:r>
          </a:p>
          <a:p>
            <a:r>
              <a:rPr lang="en-US" dirty="0" smtClean="0">
                <a:effectLst/>
              </a:rPr>
              <a:t>Why is this important?</a:t>
            </a:r>
            <a:endParaRPr lang="en-US" dirty="0">
              <a:effectLst/>
            </a:endParaRPr>
          </a:p>
          <a:p>
            <a:endParaRPr lang="en-US" dirty="0"/>
          </a:p>
        </p:txBody>
      </p:sp>
    </p:spTree>
    <p:extLst>
      <p:ext uri="{BB962C8B-B14F-4D97-AF65-F5344CB8AC3E}">
        <p14:creationId xmlns:p14="http://schemas.microsoft.com/office/powerpoint/2010/main" val="291791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862" y="0"/>
            <a:ext cx="7773338" cy="1358153"/>
          </a:xfrm>
        </p:spPr>
        <p:txBody>
          <a:bodyPr/>
          <a:lstStyle/>
          <a:p>
            <a:r>
              <a:rPr lang="en-US"/>
              <a:t>Fast regularly</a:t>
            </a:r>
            <a:br>
              <a:rPr lang="en-US"/>
            </a:br>
            <a:endParaRPr lang="en-US"/>
          </a:p>
        </p:txBody>
      </p:sp>
      <p:sp>
        <p:nvSpPr>
          <p:cNvPr id="3" name="Content Placeholder 2"/>
          <p:cNvSpPr>
            <a:spLocks noGrp="1"/>
          </p:cNvSpPr>
          <p:nvPr>
            <p:ph sz="quarter" idx="13"/>
          </p:nvPr>
        </p:nvSpPr>
        <p:spPr>
          <a:xfrm>
            <a:off x="684862" y="1035423"/>
            <a:ext cx="7773338" cy="5069541"/>
          </a:xfrm>
        </p:spPr>
        <p:txBody>
          <a:bodyPr>
            <a:normAutofit/>
          </a:bodyPr>
          <a:lstStyle/>
          <a:p>
            <a:r>
              <a:rPr lang="en-US" dirty="0" smtClean="0"/>
              <a:t>Joel 2:12-13-</a:t>
            </a:r>
            <a:r>
              <a:rPr lang="en-US" dirty="0" smtClean="0">
                <a:effectLst/>
              </a:rPr>
              <a:t>Now</a:t>
            </a:r>
            <a:r>
              <a:rPr lang="en-US" dirty="0">
                <a:effectLst/>
              </a:rPr>
              <a:t>, therefore,” says the Lord</a:t>
            </a:r>
            <a:r>
              <a:rPr lang="en-US" dirty="0" smtClean="0">
                <a:effectLst/>
              </a:rPr>
              <a:t>, “</a:t>
            </a:r>
            <a:r>
              <a:rPr lang="en-US" dirty="0">
                <a:effectLst/>
              </a:rPr>
              <a:t>Turn to Me with all your </a:t>
            </a:r>
            <a:r>
              <a:rPr lang="en-US" dirty="0" smtClean="0">
                <a:effectLst/>
              </a:rPr>
              <a:t>heart, With </a:t>
            </a:r>
            <a:r>
              <a:rPr lang="en-US" dirty="0">
                <a:effectLst/>
              </a:rPr>
              <a:t>fasting, with weeping, and with mourning</a:t>
            </a:r>
            <a:r>
              <a:rPr lang="en-US" dirty="0" smtClean="0">
                <a:effectLst/>
              </a:rPr>
              <a:t>.” </a:t>
            </a:r>
            <a:r>
              <a:rPr lang="en-US" dirty="0">
                <a:effectLst/>
              </a:rPr>
              <a:t>So rend your heart, and not your </a:t>
            </a:r>
            <a:r>
              <a:rPr lang="en-US" dirty="0" smtClean="0">
                <a:effectLst/>
              </a:rPr>
              <a:t>garments; Return </a:t>
            </a:r>
            <a:r>
              <a:rPr lang="en-US" dirty="0">
                <a:effectLst/>
              </a:rPr>
              <a:t>to the Lord your </a:t>
            </a:r>
            <a:r>
              <a:rPr lang="en-US" dirty="0" smtClean="0">
                <a:effectLst/>
              </a:rPr>
              <a:t>God, For </a:t>
            </a:r>
            <a:r>
              <a:rPr lang="en-US" dirty="0">
                <a:effectLst/>
              </a:rPr>
              <a:t>He </a:t>
            </a:r>
            <a:r>
              <a:rPr lang="en-US" i="1" dirty="0">
                <a:effectLst/>
              </a:rPr>
              <a:t>is</a:t>
            </a:r>
            <a:r>
              <a:rPr lang="en-US" dirty="0">
                <a:effectLst/>
              </a:rPr>
              <a:t> gracious and </a:t>
            </a:r>
            <a:r>
              <a:rPr lang="en-US" dirty="0" smtClean="0">
                <a:effectLst/>
              </a:rPr>
              <a:t>merciful, Slow </a:t>
            </a:r>
            <a:r>
              <a:rPr lang="en-US" dirty="0">
                <a:effectLst/>
              </a:rPr>
              <a:t>to anger, and of great </a:t>
            </a:r>
            <a:r>
              <a:rPr lang="en-US" dirty="0" smtClean="0">
                <a:effectLst/>
              </a:rPr>
              <a:t>kindness; And </a:t>
            </a:r>
            <a:r>
              <a:rPr lang="en-US" dirty="0">
                <a:effectLst/>
              </a:rPr>
              <a:t>He relents from doing harm</a:t>
            </a:r>
            <a:r>
              <a:rPr lang="en-US" dirty="0" smtClean="0">
                <a:effectLst/>
              </a:rPr>
              <a:t>.</a:t>
            </a:r>
          </a:p>
          <a:p>
            <a:r>
              <a:rPr lang="en-US" dirty="0" smtClean="0">
                <a:effectLst/>
              </a:rPr>
              <a:t>Ezra 8:23-</a:t>
            </a:r>
            <a:r>
              <a:rPr lang="en-US" dirty="0">
                <a:effectLst/>
              </a:rPr>
              <a:t>So we fasted and entreated our God for this, and He answered our prayer.</a:t>
            </a:r>
          </a:p>
          <a:p>
            <a:r>
              <a:rPr lang="en-US" dirty="0" smtClean="0">
                <a:effectLst/>
              </a:rPr>
              <a:t>Jonah 3:5-</a:t>
            </a:r>
            <a:r>
              <a:rPr lang="en-US" dirty="0">
                <a:effectLst/>
              </a:rPr>
              <a:t>So the people of Nineveh believed God, and proclaimed a fast, and put on sackcloth, from the greatest of them even to the least of them.</a:t>
            </a:r>
          </a:p>
          <a:p>
            <a:r>
              <a:rPr lang="en-US" dirty="0" smtClean="0">
                <a:effectLst/>
              </a:rPr>
              <a:t>Why is this important?</a:t>
            </a:r>
            <a:endParaRPr lang="en-US" dirty="0">
              <a:effectLst/>
            </a:endParaRPr>
          </a:p>
          <a:p>
            <a:endParaRPr lang="en-US" dirty="0" smtClean="0">
              <a:effectLst/>
            </a:endParaRPr>
          </a:p>
          <a:p>
            <a:endParaRPr lang="en-US" dirty="0">
              <a:effectLst/>
            </a:endParaRPr>
          </a:p>
          <a:p>
            <a:endParaRPr lang="en-US" dirty="0"/>
          </a:p>
        </p:txBody>
      </p:sp>
    </p:spTree>
    <p:extLst>
      <p:ext uri="{BB962C8B-B14F-4D97-AF65-F5344CB8AC3E}">
        <p14:creationId xmlns:p14="http://schemas.microsoft.com/office/powerpoint/2010/main" val="824456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862" y="0"/>
            <a:ext cx="7773338" cy="1596177"/>
          </a:xfrm>
        </p:spPr>
        <p:txBody>
          <a:bodyPr/>
          <a:lstStyle/>
          <a:p>
            <a:r>
              <a:rPr lang="en-US" dirty="0" smtClean="0"/>
              <a:t>Search for truth/tell </a:t>
            </a:r>
            <a:r>
              <a:rPr lang="en-US" smtClean="0"/>
              <a:t>the truth</a:t>
            </a:r>
            <a:endParaRPr lang="en-US"/>
          </a:p>
        </p:txBody>
      </p:sp>
      <p:sp>
        <p:nvSpPr>
          <p:cNvPr id="3" name="Content Placeholder 2"/>
          <p:cNvSpPr>
            <a:spLocks noGrp="1"/>
          </p:cNvSpPr>
          <p:nvPr>
            <p:ph sz="quarter" idx="13"/>
          </p:nvPr>
        </p:nvSpPr>
        <p:spPr>
          <a:xfrm>
            <a:off x="684862" y="1089213"/>
            <a:ext cx="7773338" cy="4701988"/>
          </a:xfrm>
        </p:spPr>
        <p:txBody>
          <a:bodyPr/>
          <a:lstStyle/>
          <a:p>
            <a:r>
              <a:rPr lang="en-US" dirty="0">
                <a:effectLst/>
              </a:rPr>
              <a:t>Ephesians </a:t>
            </a:r>
            <a:r>
              <a:rPr lang="en-US" dirty="0" smtClean="0">
                <a:effectLst/>
              </a:rPr>
              <a:t>4:15-But </a:t>
            </a:r>
            <a:r>
              <a:rPr lang="en-US" dirty="0">
                <a:effectLst/>
              </a:rPr>
              <a:t>speaking the truth in love, may grow up into him in all things, which is the head, even Christ</a:t>
            </a:r>
            <a:r>
              <a:rPr lang="en-US" dirty="0" smtClean="0">
                <a:effectLst/>
              </a:rPr>
              <a:t>:</a:t>
            </a:r>
          </a:p>
          <a:p>
            <a:r>
              <a:rPr lang="en-US" dirty="0" smtClean="0">
                <a:effectLst/>
              </a:rPr>
              <a:t>John 8:32-</a:t>
            </a:r>
            <a:r>
              <a:rPr lang="en-US" dirty="0">
                <a:effectLst/>
              </a:rPr>
              <a:t>And ye shall know the truth, and the truth shall make you free.</a:t>
            </a:r>
          </a:p>
          <a:p>
            <a:r>
              <a:rPr lang="en-US" dirty="0" smtClean="0">
                <a:effectLst/>
              </a:rPr>
              <a:t>John 17:17-</a:t>
            </a:r>
            <a:r>
              <a:rPr lang="en-US" dirty="0">
                <a:effectLst/>
              </a:rPr>
              <a:t>Sanctify them through thy truth: thy word is truth.</a:t>
            </a:r>
          </a:p>
          <a:p>
            <a:r>
              <a:rPr lang="en-US" dirty="0" smtClean="0">
                <a:effectLst/>
              </a:rPr>
              <a:t>Why is this important?</a:t>
            </a:r>
            <a:endParaRPr lang="en-US" dirty="0">
              <a:effectLst/>
            </a:endParaRPr>
          </a:p>
          <a:p>
            <a:endParaRPr lang="en-US" dirty="0"/>
          </a:p>
        </p:txBody>
      </p:sp>
    </p:spTree>
    <p:extLst>
      <p:ext uri="{BB962C8B-B14F-4D97-AF65-F5344CB8AC3E}">
        <p14:creationId xmlns:p14="http://schemas.microsoft.com/office/powerpoint/2010/main" val="1811773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862" y="-147965"/>
            <a:ext cx="7773338" cy="1596177"/>
          </a:xfrm>
        </p:spPr>
        <p:txBody>
          <a:bodyPr/>
          <a:lstStyle/>
          <a:p>
            <a:r>
              <a:rPr lang="en-US" dirty="0" smtClean="0"/>
              <a:t>Be compassionate</a:t>
            </a:r>
            <a:endParaRPr lang="en-US" dirty="0"/>
          </a:p>
        </p:txBody>
      </p:sp>
      <p:sp>
        <p:nvSpPr>
          <p:cNvPr id="3" name="Content Placeholder 2"/>
          <p:cNvSpPr>
            <a:spLocks noGrp="1"/>
          </p:cNvSpPr>
          <p:nvPr>
            <p:ph sz="quarter" idx="13"/>
          </p:nvPr>
        </p:nvSpPr>
        <p:spPr>
          <a:xfrm>
            <a:off x="684862" y="1062319"/>
            <a:ext cx="7773338" cy="4728882"/>
          </a:xfrm>
        </p:spPr>
        <p:txBody>
          <a:bodyPr/>
          <a:lstStyle/>
          <a:p>
            <a:r>
              <a:rPr lang="en-US" dirty="0">
                <a:effectLst/>
              </a:rPr>
              <a:t>Ephesians </a:t>
            </a:r>
            <a:r>
              <a:rPr lang="en-US" dirty="0" smtClean="0">
                <a:effectLst/>
              </a:rPr>
              <a:t>4:32-And </a:t>
            </a:r>
            <a:r>
              <a:rPr lang="en-US" dirty="0">
                <a:effectLst/>
              </a:rPr>
              <a:t>be ye kind one to another, tenderhearted, forgiving one another, even as God for Christ's sake hath forgiven you</a:t>
            </a:r>
            <a:r>
              <a:rPr lang="en-US" dirty="0" smtClean="0">
                <a:effectLst/>
              </a:rPr>
              <a:t>.</a:t>
            </a:r>
          </a:p>
          <a:p>
            <a:r>
              <a:rPr lang="en-US" dirty="0">
                <a:effectLst/>
              </a:rPr>
              <a:t>Galatians </a:t>
            </a:r>
            <a:r>
              <a:rPr lang="en-US" dirty="0" smtClean="0">
                <a:effectLst/>
              </a:rPr>
              <a:t>6:2-</a:t>
            </a:r>
            <a:r>
              <a:rPr lang="en-US" dirty="0">
                <a:effectLst/>
              </a:rPr>
              <a:t>Bear ye one another's burdens, and so fulfil the law of Christ.</a:t>
            </a:r>
          </a:p>
          <a:p>
            <a:r>
              <a:rPr lang="en-US" dirty="0">
                <a:effectLst/>
              </a:rPr>
              <a:t>Matthew </a:t>
            </a:r>
            <a:r>
              <a:rPr lang="en-US" dirty="0" smtClean="0">
                <a:effectLst/>
              </a:rPr>
              <a:t>7:1-2-</a:t>
            </a:r>
            <a:r>
              <a:rPr lang="en-US" dirty="0">
                <a:effectLst/>
              </a:rPr>
              <a:t>Judge not, that ye be not </a:t>
            </a:r>
            <a:r>
              <a:rPr lang="en-US" dirty="0" smtClean="0">
                <a:effectLst/>
              </a:rPr>
              <a:t>judged. For </a:t>
            </a:r>
            <a:r>
              <a:rPr lang="en-US" dirty="0">
                <a:effectLst/>
              </a:rPr>
              <a:t>with what judgment ye judge, ye shall be judged: and with what measure ye mete, it shall be measured to you again</a:t>
            </a:r>
            <a:r>
              <a:rPr lang="en-US" dirty="0" smtClean="0">
                <a:effectLst/>
              </a:rPr>
              <a:t>.</a:t>
            </a:r>
          </a:p>
          <a:p>
            <a:r>
              <a:rPr lang="en-US" dirty="0" smtClean="0">
                <a:effectLst/>
              </a:rPr>
              <a:t>Why is this important?</a:t>
            </a:r>
            <a:endParaRPr lang="en-US" dirty="0">
              <a:effectLst/>
            </a:endParaRPr>
          </a:p>
          <a:p>
            <a:endParaRPr lang="en-US" dirty="0">
              <a:effectLst/>
            </a:endParaRPr>
          </a:p>
          <a:p>
            <a:endParaRPr lang="en-US" dirty="0">
              <a:effectLst/>
            </a:endParaRPr>
          </a:p>
          <a:p>
            <a:endParaRPr lang="en-US" dirty="0"/>
          </a:p>
        </p:txBody>
      </p:sp>
    </p:spTree>
    <p:extLst>
      <p:ext uri="{BB962C8B-B14F-4D97-AF65-F5344CB8AC3E}">
        <p14:creationId xmlns:p14="http://schemas.microsoft.com/office/powerpoint/2010/main" val="1842401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0" y="470647"/>
            <a:ext cx="7773338" cy="910330"/>
          </a:xfrm>
        </p:spPr>
        <p:txBody>
          <a:bodyPr/>
          <a:lstStyle/>
          <a:p>
            <a:r>
              <a:rPr lang="en-US" dirty="0" smtClean="0"/>
              <a:t>10 actions of a spirit-filled life</a:t>
            </a:r>
            <a:endParaRPr lang="en-US" dirty="0"/>
          </a:p>
        </p:txBody>
      </p:sp>
      <p:sp>
        <p:nvSpPr>
          <p:cNvPr id="3" name="Content Placeholder 2"/>
          <p:cNvSpPr>
            <a:spLocks noGrp="1"/>
          </p:cNvSpPr>
          <p:nvPr>
            <p:ph sz="quarter" idx="13"/>
          </p:nvPr>
        </p:nvSpPr>
        <p:spPr>
          <a:xfrm>
            <a:off x="685330" y="1380978"/>
            <a:ext cx="3943820" cy="4401258"/>
          </a:xfrm>
        </p:spPr>
        <p:txBody>
          <a:bodyPr>
            <a:noAutofit/>
          </a:bodyPr>
          <a:lstStyle/>
          <a:p>
            <a:pPr marL="457200" indent="-457200">
              <a:buFont typeface="+mj-lt"/>
              <a:buAutoNum type="arabicPeriod"/>
            </a:pPr>
            <a:r>
              <a:rPr lang="en-US" sz="3200" dirty="0" smtClean="0"/>
              <a:t>Seeking God </a:t>
            </a:r>
          </a:p>
          <a:p>
            <a:pPr marL="457200" indent="-457200">
              <a:buFont typeface="+mj-lt"/>
              <a:buAutoNum type="arabicPeriod"/>
            </a:pPr>
            <a:r>
              <a:rPr lang="en-US" sz="3200" dirty="0" smtClean="0"/>
              <a:t>Continuous in prayer</a:t>
            </a:r>
          </a:p>
          <a:p>
            <a:pPr marL="457200" indent="-457200">
              <a:buFont typeface="+mj-lt"/>
              <a:buAutoNum type="arabicPeriod"/>
            </a:pPr>
            <a:r>
              <a:rPr lang="en-US" sz="3200" dirty="0" smtClean="0"/>
              <a:t>Study scripture</a:t>
            </a:r>
          </a:p>
          <a:p>
            <a:pPr marL="457200" indent="-457200">
              <a:buFont typeface="+mj-lt"/>
              <a:buAutoNum type="arabicPeriod"/>
            </a:pPr>
            <a:r>
              <a:rPr lang="en-US" sz="3200" dirty="0" smtClean="0"/>
              <a:t>Give of yourself</a:t>
            </a:r>
          </a:p>
          <a:p>
            <a:pPr marL="457200" indent="-457200">
              <a:buFont typeface="+mj-lt"/>
              <a:buAutoNum type="arabicPeriod"/>
            </a:pPr>
            <a:r>
              <a:rPr lang="en-US" sz="3200" dirty="0" smtClean="0"/>
              <a:t>Think positively </a:t>
            </a:r>
          </a:p>
        </p:txBody>
      </p:sp>
      <p:sp>
        <p:nvSpPr>
          <p:cNvPr id="4" name="Content Placeholder 3"/>
          <p:cNvSpPr>
            <a:spLocks noGrp="1"/>
          </p:cNvSpPr>
          <p:nvPr>
            <p:ph sz="quarter" idx="14"/>
          </p:nvPr>
        </p:nvSpPr>
        <p:spPr>
          <a:xfrm>
            <a:off x="4629618" y="1380978"/>
            <a:ext cx="3949606" cy="4401258"/>
          </a:xfrm>
        </p:spPr>
        <p:txBody>
          <a:bodyPr>
            <a:normAutofit fontScale="92500" lnSpcReduction="10000"/>
          </a:bodyPr>
          <a:lstStyle/>
          <a:p>
            <a:pPr marL="457200" indent="-457200">
              <a:lnSpc>
                <a:spcPct val="100000"/>
              </a:lnSpc>
              <a:spcBef>
                <a:spcPts val="0"/>
              </a:spcBef>
              <a:buClrTx/>
              <a:buAutoNum type="arabicPeriod" startAt="6"/>
            </a:pPr>
            <a:r>
              <a:rPr lang="en-US" sz="3000" dirty="0" smtClean="0"/>
              <a:t>Obedience</a:t>
            </a:r>
          </a:p>
          <a:p>
            <a:pPr marL="457200" indent="-457200">
              <a:lnSpc>
                <a:spcPct val="100000"/>
              </a:lnSpc>
              <a:spcBef>
                <a:spcPts val="0"/>
              </a:spcBef>
              <a:buClrTx/>
              <a:buAutoNum type="arabicPeriod" startAt="6"/>
            </a:pPr>
            <a:endParaRPr lang="en-US" sz="3000" dirty="0" smtClean="0"/>
          </a:p>
          <a:p>
            <a:pPr marL="457200" indent="-457200">
              <a:lnSpc>
                <a:spcPct val="100000"/>
              </a:lnSpc>
              <a:spcBef>
                <a:spcPts val="0"/>
              </a:spcBef>
              <a:buClrTx/>
              <a:buAutoNum type="arabicPeriod" startAt="6"/>
            </a:pPr>
            <a:r>
              <a:rPr lang="en-US" sz="3000" dirty="0" smtClean="0"/>
              <a:t>Remain humble</a:t>
            </a:r>
          </a:p>
          <a:p>
            <a:pPr marL="457200" indent="-457200">
              <a:lnSpc>
                <a:spcPct val="100000"/>
              </a:lnSpc>
              <a:spcBef>
                <a:spcPts val="0"/>
              </a:spcBef>
              <a:buClrTx/>
              <a:buAutoNum type="arabicPeriod" startAt="6"/>
            </a:pPr>
            <a:endParaRPr lang="en-US" sz="3000" dirty="0"/>
          </a:p>
          <a:p>
            <a:pPr marL="457200" indent="-457200">
              <a:lnSpc>
                <a:spcPct val="100000"/>
              </a:lnSpc>
              <a:spcBef>
                <a:spcPts val="0"/>
              </a:spcBef>
              <a:buClrTx/>
              <a:buAutoNum type="arabicPeriod" startAt="6"/>
            </a:pPr>
            <a:r>
              <a:rPr lang="en-US" sz="3000" dirty="0" smtClean="0"/>
              <a:t>Fast regularly</a:t>
            </a:r>
          </a:p>
          <a:p>
            <a:pPr marL="457200" indent="-457200">
              <a:lnSpc>
                <a:spcPct val="100000"/>
              </a:lnSpc>
              <a:spcBef>
                <a:spcPts val="0"/>
              </a:spcBef>
              <a:buClrTx/>
              <a:buAutoNum type="arabicPeriod" startAt="6"/>
            </a:pPr>
            <a:endParaRPr lang="en-US" sz="3000" dirty="0"/>
          </a:p>
          <a:p>
            <a:pPr marL="457200" indent="-457200">
              <a:lnSpc>
                <a:spcPct val="100000"/>
              </a:lnSpc>
              <a:spcBef>
                <a:spcPts val="0"/>
              </a:spcBef>
              <a:buClrTx/>
              <a:buAutoNum type="arabicPeriod" startAt="6"/>
            </a:pPr>
            <a:r>
              <a:rPr lang="en-US" sz="3000" dirty="0" smtClean="0"/>
              <a:t>Search for truth/tell the truth</a:t>
            </a:r>
            <a:endParaRPr lang="en-US" sz="3000" dirty="0"/>
          </a:p>
          <a:p>
            <a:pPr marL="457200" indent="-457200">
              <a:lnSpc>
                <a:spcPct val="100000"/>
              </a:lnSpc>
              <a:spcBef>
                <a:spcPts val="0"/>
              </a:spcBef>
              <a:buClrTx/>
              <a:buAutoNum type="arabicPeriod" startAt="6"/>
            </a:pPr>
            <a:endParaRPr lang="en-US" sz="3000" dirty="0" smtClean="0"/>
          </a:p>
          <a:p>
            <a:pPr marL="457200" indent="-457200">
              <a:lnSpc>
                <a:spcPct val="100000"/>
              </a:lnSpc>
              <a:spcBef>
                <a:spcPts val="0"/>
              </a:spcBef>
              <a:buClrTx/>
              <a:buAutoNum type="arabicPeriod" startAt="6"/>
            </a:pPr>
            <a:r>
              <a:rPr lang="en-US" sz="3000" dirty="0"/>
              <a:t> </a:t>
            </a:r>
            <a:r>
              <a:rPr lang="en-US" sz="3000" dirty="0" smtClean="0"/>
              <a:t>be Compassionate</a:t>
            </a:r>
          </a:p>
          <a:p>
            <a:pPr marL="457200" indent="-457200">
              <a:lnSpc>
                <a:spcPct val="100000"/>
              </a:lnSpc>
              <a:spcBef>
                <a:spcPts val="0"/>
              </a:spcBef>
              <a:buClrTx/>
              <a:buAutoNum type="arabicPeriod" startAt="6"/>
            </a:pPr>
            <a:endParaRPr lang="en-US" dirty="0"/>
          </a:p>
          <a:p>
            <a:pPr marL="457200" indent="-457200">
              <a:lnSpc>
                <a:spcPct val="100000"/>
              </a:lnSpc>
              <a:spcBef>
                <a:spcPts val="0"/>
              </a:spcBef>
              <a:buClrTx/>
              <a:buAutoNum type="arabicPeriod" startAt="6"/>
            </a:pPr>
            <a:endParaRPr lang="en-US" dirty="0" smtClean="0"/>
          </a:p>
          <a:p>
            <a:pPr marL="457200" indent="-457200">
              <a:lnSpc>
                <a:spcPct val="100000"/>
              </a:lnSpc>
              <a:spcBef>
                <a:spcPts val="0"/>
              </a:spcBef>
              <a:buClrTx/>
              <a:buAutoNum type="arabicPeriod" startAt="6"/>
            </a:pPr>
            <a:endParaRPr lang="en-US" dirty="0"/>
          </a:p>
          <a:p>
            <a:pPr marL="457200" indent="-457200">
              <a:lnSpc>
                <a:spcPct val="100000"/>
              </a:lnSpc>
              <a:spcBef>
                <a:spcPts val="0"/>
              </a:spcBef>
              <a:buClrTx/>
              <a:buAutoNum type="arabicPeriod" startAt="6"/>
            </a:pPr>
            <a:endParaRPr lang="en-US" dirty="0" smtClean="0"/>
          </a:p>
          <a:p>
            <a:pPr marL="457200" indent="-457200">
              <a:lnSpc>
                <a:spcPct val="100000"/>
              </a:lnSpc>
              <a:spcBef>
                <a:spcPts val="0"/>
              </a:spcBef>
              <a:buClrTx/>
              <a:buAutoNum type="arabicPeriod" startAt="6"/>
            </a:pPr>
            <a:endParaRPr lang="en-US" dirty="0"/>
          </a:p>
          <a:p>
            <a:pPr marL="457200" indent="-457200">
              <a:lnSpc>
                <a:spcPct val="100000"/>
              </a:lnSpc>
              <a:spcBef>
                <a:spcPts val="0"/>
              </a:spcBef>
              <a:buClrTx/>
              <a:buAutoNum type="arabicPeriod" startAt="6"/>
            </a:pPr>
            <a:endParaRPr lang="en-US" dirty="0" smtClean="0"/>
          </a:p>
          <a:p>
            <a:pPr marL="457200" indent="-457200">
              <a:lnSpc>
                <a:spcPct val="100000"/>
              </a:lnSpc>
              <a:spcBef>
                <a:spcPts val="0"/>
              </a:spcBef>
              <a:buClrTx/>
              <a:buAutoNum type="arabicPeriod" startAt="6"/>
            </a:pPr>
            <a:endParaRPr lang="en-US" dirty="0" smtClean="0"/>
          </a:p>
          <a:p>
            <a:pPr marL="0" indent="0">
              <a:lnSpc>
                <a:spcPct val="100000"/>
              </a:lnSpc>
              <a:spcBef>
                <a:spcPts val="0"/>
              </a:spcBef>
              <a:buClrTx/>
              <a:buNone/>
            </a:pPr>
            <a:endParaRPr lang="en-US" dirty="0"/>
          </a:p>
          <a:p>
            <a:pPr marL="0" indent="0">
              <a:lnSpc>
                <a:spcPct val="100000"/>
              </a:lnSpc>
              <a:spcBef>
                <a:spcPts val="0"/>
              </a:spcBef>
              <a:buClrTx/>
              <a:buNone/>
            </a:pPr>
            <a:endParaRPr lang="en-US" dirty="0"/>
          </a:p>
          <a:p>
            <a:pPr marL="0" indent="0">
              <a:lnSpc>
                <a:spcPct val="100000"/>
              </a:lnSpc>
              <a:spcBef>
                <a:spcPts val="0"/>
              </a:spcBef>
              <a:buClrTx/>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374120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98777" y="982046"/>
            <a:ext cx="7759423" cy="4894319"/>
          </a:xfrm>
        </p:spPr>
        <p:txBody>
          <a:bodyPr>
            <a:normAutofit/>
          </a:bodyPr>
          <a:lstStyle/>
          <a:p>
            <a:r>
              <a:rPr lang="en-US" sz="3200" dirty="0" smtClean="0"/>
              <a:t>Life must align with scripture</a:t>
            </a:r>
          </a:p>
          <a:p>
            <a:r>
              <a:rPr lang="en-US" sz="3200" dirty="0" smtClean="0"/>
              <a:t>Don’t reward negative behavior</a:t>
            </a:r>
          </a:p>
          <a:p>
            <a:r>
              <a:rPr lang="en-US" sz="3200" dirty="0" smtClean="0"/>
              <a:t>Investigate using scripture</a:t>
            </a:r>
          </a:p>
          <a:p>
            <a:r>
              <a:rPr lang="en-US" sz="3200" dirty="0" smtClean="0"/>
              <a:t>Discipline your flesh</a:t>
            </a:r>
          </a:p>
          <a:p>
            <a:r>
              <a:rPr lang="en-US" sz="3200" dirty="0" smtClean="0"/>
              <a:t>Submit yourself to god</a:t>
            </a:r>
          </a:p>
          <a:p>
            <a:r>
              <a:rPr lang="en-US" sz="3200" dirty="0" smtClean="0"/>
              <a:t>Leave the carnal behind</a:t>
            </a:r>
            <a:endParaRPr lang="en-US" sz="3200" dirty="0"/>
          </a:p>
        </p:txBody>
      </p:sp>
    </p:spTree>
    <p:extLst>
      <p:ext uri="{BB962C8B-B14F-4D97-AF65-F5344CB8AC3E}">
        <p14:creationId xmlns:p14="http://schemas.microsoft.com/office/powerpoint/2010/main" val="357033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98777" y="982046"/>
            <a:ext cx="7759423" cy="4894319"/>
          </a:xfrm>
        </p:spPr>
        <p:txBody>
          <a:bodyPr>
            <a:normAutofit/>
          </a:bodyPr>
          <a:lstStyle/>
          <a:p>
            <a:r>
              <a:rPr lang="en-US" sz="3600" dirty="0" smtClean="0"/>
              <a:t>From these two commandments we should see actions from our own lives that align with them</a:t>
            </a:r>
          </a:p>
          <a:p>
            <a:pPr marL="457200" indent="-457200">
              <a:buFont typeface="+mj-lt"/>
              <a:buAutoNum type="arabicPeriod"/>
            </a:pPr>
            <a:r>
              <a:rPr lang="en-US" sz="3600" dirty="0" smtClean="0"/>
              <a:t>Love God with your all</a:t>
            </a:r>
          </a:p>
          <a:p>
            <a:pPr marL="457200" indent="-457200">
              <a:buFont typeface="+mj-lt"/>
              <a:buAutoNum type="arabicPeriod"/>
            </a:pPr>
            <a:r>
              <a:rPr lang="en-US" sz="3600" dirty="0" smtClean="0"/>
              <a:t>Love your neighbor as yourself</a:t>
            </a:r>
            <a:endParaRPr lang="en-US" sz="3600" dirty="0"/>
          </a:p>
        </p:txBody>
      </p:sp>
    </p:spTree>
    <p:extLst>
      <p:ext uri="{BB962C8B-B14F-4D97-AF65-F5344CB8AC3E}">
        <p14:creationId xmlns:p14="http://schemas.microsoft.com/office/powerpoint/2010/main" val="1992550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98777" y="982046"/>
            <a:ext cx="7759423" cy="4894319"/>
          </a:xfrm>
        </p:spPr>
        <p:txBody>
          <a:bodyPr>
            <a:normAutofit/>
          </a:bodyPr>
          <a:lstStyle/>
          <a:p>
            <a:r>
              <a:rPr lang="en-US" sz="3600" dirty="0" smtClean="0"/>
              <a:t>Do your actions show that you are living a spirit filled life?</a:t>
            </a:r>
            <a:endParaRPr lang="en-US" sz="3600" dirty="0"/>
          </a:p>
        </p:txBody>
      </p:sp>
    </p:spTree>
    <p:extLst>
      <p:ext uri="{BB962C8B-B14F-4D97-AF65-F5344CB8AC3E}">
        <p14:creationId xmlns:p14="http://schemas.microsoft.com/office/powerpoint/2010/main" val="592825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98777" y="982046"/>
            <a:ext cx="7759423" cy="4894319"/>
          </a:xfrm>
        </p:spPr>
        <p:txBody>
          <a:bodyPr>
            <a:normAutofit/>
          </a:bodyPr>
          <a:lstStyle/>
          <a:p>
            <a:r>
              <a:rPr lang="en-US" sz="2400" dirty="0" smtClean="0"/>
              <a:t>James 2:14-</a:t>
            </a:r>
            <a:r>
              <a:rPr lang="en-US" sz="2400" dirty="0" smtClean="0">
                <a:effectLst/>
              </a:rPr>
              <a:t>What </a:t>
            </a:r>
            <a:r>
              <a:rPr lang="en-US" sz="2400" i="1" dirty="0">
                <a:effectLst/>
              </a:rPr>
              <a:t>does it</a:t>
            </a:r>
            <a:r>
              <a:rPr lang="en-US" sz="2400" dirty="0">
                <a:effectLst/>
              </a:rPr>
              <a:t> profit, my brethren, if someone says he has faith but does not have works</a:t>
            </a:r>
            <a:r>
              <a:rPr lang="en-US" sz="2400" dirty="0" smtClean="0">
                <a:effectLst/>
              </a:rPr>
              <a:t>?</a:t>
            </a:r>
          </a:p>
          <a:p>
            <a:r>
              <a:rPr lang="en-US" sz="2400" dirty="0" smtClean="0">
                <a:effectLst/>
              </a:rPr>
              <a:t>James 2:18-</a:t>
            </a:r>
            <a:r>
              <a:rPr lang="en-US" sz="2400" dirty="0">
                <a:effectLst/>
              </a:rPr>
              <a:t>But someone will say, “You have faith, and I have works.” Show me your faith without your works, and I will show you my faith by my works.</a:t>
            </a:r>
          </a:p>
          <a:p>
            <a:r>
              <a:rPr lang="en-US" sz="2400" dirty="0" smtClean="0">
                <a:effectLst/>
              </a:rPr>
              <a:t>James 2:26-</a:t>
            </a:r>
            <a:r>
              <a:rPr lang="en-US" sz="2400" dirty="0">
                <a:effectLst/>
              </a:rPr>
              <a:t>For as the body without the spirit is dead, so faith without works is dead also.</a:t>
            </a:r>
          </a:p>
          <a:p>
            <a:endParaRPr lang="en-US" sz="2400" dirty="0">
              <a:effectLst/>
            </a:endParaRPr>
          </a:p>
          <a:p>
            <a:endParaRPr lang="en-US" sz="3600" dirty="0"/>
          </a:p>
        </p:txBody>
      </p:sp>
    </p:spTree>
    <p:extLst>
      <p:ext uri="{BB962C8B-B14F-4D97-AF65-F5344CB8AC3E}">
        <p14:creationId xmlns:p14="http://schemas.microsoft.com/office/powerpoint/2010/main" val="200107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98777" y="982046"/>
            <a:ext cx="7759423" cy="4894319"/>
          </a:xfrm>
        </p:spPr>
        <p:txBody>
          <a:bodyPr>
            <a:normAutofit/>
          </a:bodyPr>
          <a:lstStyle/>
          <a:p>
            <a:r>
              <a:rPr lang="en-US" sz="3600" dirty="0" smtClean="0"/>
              <a:t>What does loving god with </a:t>
            </a:r>
            <a:r>
              <a:rPr lang="en-US" sz="3600" dirty="0"/>
              <a:t>with all your heart, with all your soul, and with all your </a:t>
            </a:r>
            <a:r>
              <a:rPr lang="en-US" sz="3600" dirty="0" smtClean="0"/>
              <a:t>mind look like?</a:t>
            </a:r>
            <a:endParaRPr lang="en-US" sz="3600" dirty="0"/>
          </a:p>
        </p:txBody>
      </p:sp>
    </p:spTree>
    <p:extLst>
      <p:ext uri="{BB962C8B-B14F-4D97-AF65-F5344CB8AC3E}">
        <p14:creationId xmlns:p14="http://schemas.microsoft.com/office/powerpoint/2010/main" val="729741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98777" y="982046"/>
            <a:ext cx="7759423" cy="4894319"/>
          </a:xfrm>
        </p:spPr>
        <p:txBody>
          <a:bodyPr>
            <a:normAutofit/>
          </a:bodyPr>
          <a:lstStyle/>
          <a:p>
            <a:r>
              <a:rPr lang="en-US" sz="3600" dirty="0" smtClean="0"/>
              <a:t>What does loving your neighbor as yourself look like?</a:t>
            </a:r>
            <a:endParaRPr lang="en-US" sz="3600" dirty="0"/>
          </a:p>
        </p:txBody>
      </p:sp>
    </p:spTree>
    <p:extLst>
      <p:ext uri="{BB962C8B-B14F-4D97-AF65-F5344CB8AC3E}">
        <p14:creationId xmlns:p14="http://schemas.microsoft.com/office/powerpoint/2010/main" val="581796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98777" y="982046"/>
            <a:ext cx="7759423" cy="4894319"/>
          </a:xfrm>
        </p:spPr>
        <p:txBody>
          <a:bodyPr>
            <a:normAutofit/>
          </a:bodyPr>
          <a:lstStyle/>
          <a:p>
            <a:r>
              <a:rPr lang="en-US" sz="3600" dirty="0" smtClean="0"/>
              <a:t>Can you live a spirit-filled life if your life doesn’t align with scripture?</a:t>
            </a:r>
            <a:endParaRPr lang="en-US" sz="3600" dirty="0"/>
          </a:p>
        </p:txBody>
      </p:sp>
    </p:spTree>
    <p:extLst>
      <p:ext uri="{BB962C8B-B14F-4D97-AF65-F5344CB8AC3E}">
        <p14:creationId xmlns:p14="http://schemas.microsoft.com/office/powerpoint/2010/main" val="767722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51329" y="820272"/>
            <a:ext cx="8471647" cy="5056094"/>
          </a:xfrm>
        </p:spPr>
        <p:txBody>
          <a:bodyPr>
            <a:noAutofit/>
          </a:bodyPr>
          <a:lstStyle/>
          <a:p>
            <a:r>
              <a:rPr lang="en-US" sz="2800" dirty="0" smtClean="0"/>
              <a:t>Action </a:t>
            </a:r>
          </a:p>
          <a:p>
            <a:r>
              <a:rPr lang="en-US" sz="2800" dirty="0">
                <a:effectLst/>
              </a:rPr>
              <a:t>the fact or process of doing something, typically to achieve an aim.</a:t>
            </a:r>
          </a:p>
          <a:p>
            <a:r>
              <a:rPr lang="en-US" sz="2800" b="1" dirty="0">
                <a:effectLst/>
              </a:rPr>
              <a:t>Action</a:t>
            </a:r>
            <a:r>
              <a:rPr lang="en-US" sz="2800" dirty="0">
                <a:effectLst/>
              </a:rPr>
              <a:t> applies especially to the doing, act to the result of the doing. An </a:t>
            </a:r>
            <a:r>
              <a:rPr lang="en-US" sz="2800" b="1" dirty="0">
                <a:effectLst/>
              </a:rPr>
              <a:t>action</a:t>
            </a:r>
            <a:r>
              <a:rPr lang="en-US" sz="2800" dirty="0">
                <a:effectLst/>
              </a:rPr>
              <a:t> usually lasts through some time and consists of more than one </a:t>
            </a:r>
            <a:r>
              <a:rPr lang="en-US" sz="2800" dirty="0" smtClean="0">
                <a:effectLst/>
              </a:rPr>
              <a:t>act</a:t>
            </a:r>
            <a:endParaRPr lang="en-US" sz="2800" dirty="0">
              <a:effectLst/>
            </a:endParaRPr>
          </a:p>
        </p:txBody>
      </p:sp>
    </p:spTree>
    <p:extLst>
      <p:ext uri="{BB962C8B-B14F-4D97-AF65-F5344CB8AC3E}">
        <p14:creationId xmlns:p14="http://schemas.microsoft.com/office/powerpoint/2010/main" val="1028978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0" y="470647"/>
            <a:ext cx="7773338" cy="910330"/>
          </a:xfrm>
        </p:spPr>
        <p:txBody>
          <a:bodyPr/>
          <a:lstStyle/>
          <a:p>
            <a:r>
              <a:rPr lang="en-US" dirty="0" smtClean="0"/>
              <a:t>10 actions of a spirit-filled life</a:t>
            </a:r>
            <a:endParaRPr lang="en-US" dirty="0"/>
          </a:p>
        </p:txBody>
      </p:sp>
      <p:sp>
        <p:nvSpPr>
          <p:cNvPr id="3" name="Content Placeholder 2"/>
          <p:cNvSpPr>
            <a:spLocks noGrp="1"/>
          </p:cNvSpPr>
          <p:nvPr>
            <p:ph sz="quarter" idx="13"/>
          </p:nvPr>
        </p:nvSpPr>
        <p:spPr>
          <a:xfrm>
            <a:off x="685330" y="1380978"/>
            <a:ext cx="3943820" cy="4401258"/>
          </a:xfrm>
        </p:spPr>
        <p:txBody>
          <a:bodyPr>
            <a:noAutofit/>
          </a:bodyPr>
          <a:lstStyle/>
          <a:p>
            <a:pPr marL="457200" indent="-457200">
              <a:buFont typeface="+mj-lt"/>
              <a:buAutoNum type="arabicPeriod"/>
            </a:pPr>
            <a:r>
              <a:rPr lang="en-US" sz="3200" dirty="0" smtClean="0"/>
              <a:t>Seeking God </a:t>
            </a:r>
          </a:p>
          <a:p>
            <a:pPr marL="457200" indent="-457200">
              <a:buFont typeface="+mj-lt"/>
              <a:buAutoNum type="arabicPeriod"/>
            </a:pPr>
            <a:r>
              <a:rPr lang="en-US" sz="3200" dirty="0" smtClean="0"/>
              <a:t>Continuous in prayer</a:t>
            </a:r>
          </a:p>
          <a:p>
            <a:pPr marL="457200" indent="-457200">
              <a:buFont typeface="+mj-lt"/>
              <a:buAutoNum type="arabicPeriod"/>
            </a:pPr>
            <a:r>
              <a:rPr lang="en-US" sz="3200" dirty="0" smtClean="0"/>
              <a:t>Study scripture</a:t>
            </a:r>
          </a:p>
          <a:p>
            <a:pPr marL="457200" indent="-457200">
              <a:buFont typeface="+mj-lt"/>
              <a:buAutoNum type="arabicPeriod"/>
            </a:pPr>
            <a:r>
              <a:rPr lang="en-US" sz="3200" dirty="0" smtClean="0"/>
              <a:t>Give of yourself</a:t>
            </a:r>
          </a:p>
          <a:p>
            <a:pPr marL="457200" indent="-457200">
              <a:buFont typeface="+mj-lt"/>
              <a:buAutoNum type="arabicPeriod"/>
            </a:pPr>
            <a:r>
              <a:rPr lang="en-US" sz="3200" dirty="0" smtClean="0"/>
              <a:t>Think positively </a:t>
            </a:r>
          </a:p>
        </p:txBody>
      </p:sp>
      <p:sp>
        <p:nvSpPr>
          <p:cNvPr id="4" name="Content Placeholder 3"/>
          <p:cNvSpPr>
            <a:spLocks noGrp="1"/>
          </p:cNvSpPr>
          <p:nvPr>
            <p:ph sz="quarter" idx="14"/>
          </p:nvPr>
        </p:nvSpPr>
        <p:spPr>
          <a:xfrm>
            <a:off x="4629618" y="1380978"/>
            <a:ext cx="3949606" cy="4401258"/>
          </a:xfrm>
        </p:spPr>
        <p:txBody>
          <a:bodyPr>
            <a:normAutofit fontScale="92500" lnSpcReduction="10000"/>
          </a:bodyPr>
          <a:lstStyle/>
          <a:p>
            <a:pPr marL="457200" indent="-457200">
              <a:lnSpc>
                <a:spcPct val="100000"/>
              </a:lnSpc>
              <a:spcBef>
                <a:spcPts val="0"/>
              </a:spcBef>
              <a:buClrTx/>
              <a:buAutoNum type="arabicPeriod" startAt="6"/>
            </a:pPr>
            <a:r>
              <a:rPr lang="en-US" sz="3000" dirty="0" smtClean="0"/>
              <a:t>Obedience</a:t>
            </a:r>
          </a:p>
          <a:p>
            <a:pPr marL="457200" indent="-457200">
              <a:lnSpc>
                <a:spcPct val="100000"/>
              </a:lnSpc>
              <a:spcBef>
                <a:spcPts val="0"/>
              </a:spcBef>
              <a:buClrTx/>
              <a:buAutoNum type="arabicPeriod" startAt="6"/>
            </a:pPr>
            <a:endParaRPr lang="en-US" sz="3000" dirty="0" smtClean="0"/>
          </a:p>
          <a:p>
            <a:pPr marL="457200" indent="-457200">
              <a:lnSpc>
                <a:spcPct val="100000"/>
              </a:lnSpc>
              <a:spcBef>
                <a:spcPts val="0"/>
              </a:spcBef>
              <a:buClrTx/>
              <a:buAutoNum type="arabicPeriod" startAt="6"/>
            </a:pPr>
            <a:r>
              <a:rPr lang="en-US" sz="3000" dirty="0" smtClean="0"/>
              <a:t>Remain humble</a:t>
            </a:r>
          </a:p>
          <a:p>
            <a:pPr marL="457200" indent="-457200">
              <a:lnSpc>
                <a:spcPct val="100000"/>
              </a:lnSpc>
              <a:spcBef>
                <a:spcPts val="0"/>
              </a:spcBef>
              <a:buClrTx/>
              <a:buAutoNum type="arabicPeriod" startAt="6"/>
            </a:pPr>
            <a:endParaRPr lang="en-US" sz="3000" dirty="0"/>
          </a:p>
          <a:p>
            <a:pPr marL="457200" indent="-457200">
              <a:lnSpc>
                <a:spcPct val="100000"/>
              </a:lnSpc>
              <a:spcBef>
                <a:spcPts val="0"/>
              </a:spcBef>
              <a:buClrTx/>
              <a:buAutoNum type="arabicPeriod" startAt="6"/>
            </a:pPr>
            <a:r>
              <a:rPr lang="en-US" sz="3000" dirty="0" smtClean="0"/>
              <a:t>Fast regularly</a:t>
            </a:r>
          </a:p>
          <a:p>
            <a:pPr marL="457200" indent="-457200">
              <a:lnSpc>
                <a:spcPct val="100000"/>
              </a:lnSpc>
              <a:spcBef>
                <a:spcPts val="0"/>
              </a:spcBef>
              <a:buClrTx/>
              <a:buAutoNum type="arabicPeriod" startAt="6"/>
            </a:pPr>
            <a:endParaRPr lang="en-US" sz="3000" dirty="0"/>
          </a:p>
          <a:p>
            <a:pPr marL="457200" indent="-457200">
              <a:lnSpc>
                <a:spcPct val="100000"/>
              </a:lnSpc>
              <a:spcBef>
                <a:spcPts val="0"/>
              </a:spcBef>
              <a:buClrTx/>
              <a:buAutoNum type="arabicPeriod" startAt="6"/>
            </a:pPr>
            <a:r>
              <a:rPr lang="en-US" sz="3000" dirty="0" smtClean="0"/>
              <a:t>Search for truth/tell the truth</a:t>
            </a:r>
            <a:endParaRPr lang="en-US" sz="3000" dirty="0"/>
          </a:p>
          <a:p>
            <a:pPr marL="457200" indent="-457200">
              <a:lnSpc>
                <a:spcPct val="100000"/>
              </a:lnSpc>
              <a:spcBef>
                <a:spcPts val="0"/>
              </a:spcBef>
              <a:buClrTx/>
              <a:buAutoNum type="arabicPeriod" startAt="6"/>
            </a:pPr>
            <a:endParaRPr lang="en-US" sz="3000" dirty="0" smtClean="0"/>
          </a:p>
          <a:p>
            <a:pPr marL="457200" indent="-457200">
              <a:lnSpc>
                <a:spcPct val="100000"/>
              </a:lnSpc>
              <a:spcBef>
                <a:spcPts val="0"/>
              </a:spcBef>
              <a:buClrTx/>
              <a:buAutoNum type="arabicPeriod" startAt="6"/>
            </a:pPr>
            <a:r>
              <a:rPr lang="en-US" sz="3000" dirty="0"/>
              <a:t> </a:t>
            </a:r>
            <a:r>
              <a:rPr lang="en-US" sz="3000" dirty="0" smtClean="0"/>
              <a:t>be Compassionate</a:t>
            </a:r>
          </a:p>
          <a:p>
            <a:pPr marL="457200" indent="-457200">
              <a:lnSpc>
                <a:spcPct val="100000"/>
              </a:lnSpc>
              <a:spcBef>
                <a:spcPts val="0"/>
              </a:spcBef>
              <a:buClrTx/>
              <a:buAutoNum type="arabicPeriod" startAt="6"/>
            </a:pPr>
            <a:endParaRPr lang="en-US" dirty="0"/>
          </a:p>
          <a:p>
            <a:pPr marL="457200" indent="-457200">
              <a:lnSpc>
                <a:spcPct val="100000"/>
              </a:lnSpc>
              <a:spcBef>
                <a:spcPts val="0"/>
              </a:spcBef>
              <a:buClrTx/>
              <a:buAutoNum type="arabicPeriod" startAt="6"/>
            </a:pPr>
            <a:endParaRPr lang="en-US" dirty="0" smtClean="0"/>
          </a:p>
          <a:p>
            <a:pPr marL="457200" indent="-457200">
              <a:lnSpc>
                <a:spcPct val="100000"/>
              </a:lnSpc>
              <a:spcBef>
                <a:spcPts val="0"/>
              </a:spcBef>
              <a:buClrTx/>
              <a:buAutoNum type="arabicPeriod" startAt="6"/>
            </a:pPr>
            <a:endParaRPr lang="en-US" dirty="0"/>
          </a:p>
          <a:p>
            <a:pPr marL="457200" indent="-457200">
              <a:lnSpc>
                <a:spcPct val="100000"/>
              </a:lnSpc>
              <a:spcBef>
                <a:spcPts val="0"/>
              </a:spcBef>
              <a:buClrTx/>
              <a:buAutoNum type="arabicPeriod" startAt="6"/>
            </a:pPr>
            <a:endParaRPr lang="en-US" dirty="0" smtClean="0"/>
          </a:p>
          <a:p>
            <a:pPr marL="457200" indent="-457200">
              <a:lnSpc>
                <a:spcPct val="100000"/>
              </a:lnSpc>
              <a:spcBef>
                <a:spcPts val="0"/>
              </a:spcBef>
              <a:buClrTx/>
              <a:buAutoNum type="arabicPeriod" startAt="6"/>
            </a:pPr>
            <a:endParaRPr lang="en-US" dirty="0"/>
          </a:p>
          <a:p>
            <a:pPr marL="457200" indent="-457200">
              <a:lnSpc>
                <a:spcPct val="100000"/>
              </a:lnSpc>
              <a:spcBef>
                <a:spcPts val="0"/>
              </a:spcBef>
              <a:buClrTx/>
              <a:buAutoNum type="arabicPeriod" startAt="6"/>
            </a:pPr>
            <a:endParaRPr lang="en-US" dirty="0" smtClean="0"/>
          </a:p>
          <a:p>
            <a:pPr marL="457200" indent="-457200">
              <a:lnSpc>
                <a:spcPct val="100000"/>
              </a:lnSpc>
              <a:spcBef>
                <a:spcPts val="0"/>
              </a:spcBef>
              <a:buClrTx/>
              <a:buAutoNum type="arabicPeriod" startAt="6"/>
            </a:pPr>
            <a:endParaRPr lang="en-US" dirty="0" smtClean="0"/>
          </a:p>
          <a:p>
            <a:pPr marL="0" indent="0">
              <a:lnSpc>
                <a:spcPct val="100000"/>
              </a:lnSpc>
              <a:spcBef>
                <a:spcPts val="0"/>
              </a:spcBef>
              <a:buClrTx/>
              <a:buNone/>
            </a:pPr>
            <a:endParaRPr lang="en-US" dirty="0"/>
          </a:p>
          <a:p>
            <a:pPr marL="0" indent="0">
              <a:lnSpc>
                <a:spcPct val="100000"/>
              </a:lnSpc>
              <a:spcBef>
                <a:spcPts val="0"/>
              </a:spcBef>
              <a:buClrTx/>
              <a:buNone/>
            </a:pPr>
            <a:endParaRPr lang="en-US" dirty="0"/>
          </a:p>
          <a:p>
            <a:pPr marL="0" indent="0">
              <a:lnSpc>
                <a:spcPct val="100000"/>
              </a:lnSpc>
              <a:spcBef>
                <a:spcPts val="0"/>
              </a:spcBef>
              <a:buClrTx/>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110682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941341"/>
          </a:xfrm>
        </p:spPr>
        <p:txBody>
          <a:bodyPr/>
          <a:lstStyle/>
          <a:p>
            <a:pPr algn="l"/>
            <a:r>
              <a:rPr lang="en-US" dirty="0" smtClean="0"/>
              <a:t>Seeking God (without Prompting)</a:t>
            </a:r>
            <a:endParaRPr lang="en-US" dirty="0"/>
          </a:p>
        </p:txBody>
      </p:sp>
      <p:sp>
        <p:nvSpPr>
          <p:cNvPr id="3" name="Content Placeholder 2"/>
          <p:cNvSpPr>
            <a:spLocks noGrp="1"/>
          </p:cNvSpPr>
          <p:nvPr>
            <p:ph sz="quarter" idx="13"/>
          </p:nvPr>
        </p:nvSpPr>
        <p:spPr>
          <a:xfrm>
            <a:off x="685332" y="1465729"/>
            <a:ext cx="7772868" cy="4325471"/>
          </a:xfrm>
        </p:spPr>
        <p:txBody>
          <a:bodyPr/>
          <a:lstStyle/>
          <a:p>
            <a:r>
              <a:rPr lang="en-US" dirty="0" smtClean="0"/>
              <a:t>Proverbs 3:6-</a:t>
            </a:r>
            <a:r>
              <a:rPr lang="en-US" dirty="0">
                <a:effectLst/>
              </a:rPr>
              <a:t>In all your ways acknowledge </a:t>
            </a:r>
            <a:r>
              <a:rPr lang="en-US" dirty="0" smtClean="0">
                <a:effectLst/>
              </a:rPr>
              <a:t>Him And </a:t>
            </a:r>
            <a:r>
              <a:rPr lang="en-US" dirty="0">
                <a:effectLst/>
              </a:rPr>
              <a:t>He shall direct your paths</a:t>
            </a:r>
            <a:r>
              <a:rPr lang="en-US" dirty="0" smtClean="0">
                <a:effectLst/>
              </a:rPr>
              <a:t>.</a:t>
            </a:r>
          </a:p>
          <a:p>
            <a:r>
              <a:rPr lang="en-US" dirty="0" smtClean="0">
                <a:effectLst/>
              </a:rPr>
              <a:t>Proverbs 8:17-</a:t>
            </a:r>
            <a:r>
              <a:rPr lang="en-US" dirty="0">
                <a:effectLst/>
              </a:rPr>
              <a:t>I love those who love </a:t>
            </a:r>
            <a:r>
              <a:rPr lang="en-US" dirty="0" smtClean="0">
                <a:effectLst/>
              </a:rPr>
              <a:t>me, And </a:t>
            </a:r>
            <a:r>
              <a:rPr lang="en-US" dirty="0">
                <a:effectLst/>
              </a:rPr>
              <a:t>those who seek me diligently will find me</a:t>
            </a:r>
            <a:r>
              <a:rPr lang="en-US" dirty="0" smtClean="0">
                <a:effectLst/>
              </a:rPr>
              <a:t>.</a:t>
            </a:r>
          </a:p>
          <a:p>
            <a:r>
              <a:rPr lang="en-US" dirty="0" smtClean="0">
                <a:effectLst/>
              </a:rPr>
              <a:t>Jeremiah 29:13-</a:t>
            </a:r>
            <a:r>
              <a:rPr lang="en-US" dirty="0">
                <a:effectLst/>
              </a:rPr>
              <a:t>And you will seek Me and find </a:t>
            </a:r>
            <a:r>
              <a:rPr lang="en-US" i="1" dirty="0">
                <a:effectLst/>
              </a:rPr>
              <a:t>Me,</a:t>
            </a:r>
            <a:r>
              <a:rPr lang="en-US" dirty="0">
                <a:effectLst/>
              </a:rPr>
              <a:t> when you search for Me with all your heart.</a:t>
            </a:r>
          </a:p>
          <a:p>
            <a:r>
              <a:rPr lang="en-US" dirty="0" smtClean="0">
                <a:effectLst/>
              </a:rPr>
              <a:t>Why is this important?</a:t>
            </a:r>
            <a:endParaRPr lang="en-US" dirty="0">
              <a:effectLst/>
            </a:endParaRPr>
          </a:p>
          <a:p>
            <a:endParaRPr lang="en-US" dirty="0">
              <a:effectLst/>
            </a:endParaRPr>
          </a:p>
          <a:p>
            <a:endParaRPr lang="en-US" dirty="0"/>
          </a:p>
        </p:txBody>
      </p:sp>
    </p:spTree>
    <p:extLst>
      <p:ext uri="{BB962C8B-B14F-4D97-AF65-F5344CB8AC3E}">
        <p14:creationId xmlns:p14="http://schemas.microsoft.com/office/powerpoint/2010/main" val="1967478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6932" y="430260"/>
            <a:ext cx="7773338" cy="1183388"/>
          </a:xfrm>
        </p:spPr>
        <p:txBody>
          <a:bodyPr/>
          <a:lstStyle/>
          <a:p>
            <a:pPr algn="l"/>
            <a:r>
              <a:rPr lang="en-US"/>
              <a:t>Continuous in prayer</a:t>
            </a:r>
            <a:br>
              <a:rPr lang="en-US"/>
            </a:br>
            <a:endParaRPr lang="en-US" dirty="0"/>
          </a:p>
        </p:txBody>
      </p:sp>
      <p:sp>
        <p:nvSpPr>
          <p:cNvPr id="3" name="Content Placeholder 2"/>
          <p:cNvSpPr>
            <a:spLocks noGrp="1"/>
          </p:cNvSpPr>
          <p:nvPr>
            <p:ph sz="quarter" idx="13"/>
          </p:nvPr>
        </p:nvSpPr>
        <p:spPr>
          <a:xfrm>
            <a:off x="685332" y="1425389"/>
            <a:ext cx="7772868" cy="4419600"/>
          </a:xfrm>
        </p:spPr>
        <p:txBody>
          <a:bodyPr/>
          <a:lstStyle/>
          <a:p>
            <a:r>
              <a:rPr lang="en-US" dirty="0" smtClean="0"/>
              <a:t>Psalm 88:1-</a:t>
            </a:r>
            <a:r>
              <a:rPr lang="en-US" dirty="0">
                <a:effectLst/>
              </a:rPr>
              <a:t>O Lord, God of my </a:t>
            </a:r>
            <a:r>
              <a:rPr lang="en-US" dirty="0" smtClean="0">
                <a:effectLst/>
              </a:rPr>
              <a:t>salvation, I </a:t>
            </a:r>
            <a:r>
              <a:rPr lang="en-US" dirty="0">
                <a:effectLst/>
              </a:rPr>
              <a:t>have cried out day and night before You</a:t>
            </a:r>
            <a:r>
              <a:rPr lang="en-US" dirty="0" smtClean="0">
                <a:effectLst/>
              </a:rPr>
              <a:t>.</a:t>
            </a:r>
          </a:p>
          <a:p>
            <a:r>
              <a:rPr lang="en-US" dirty="0" smtClean="0">
                <a:effectLst/>
              </a:rPr>
              <a:t>Psalm 116:2-</a:t>
            </a:r>
            <a:r>
              <a:rPr lang="en-US" dirty="0">
                <a:effectLst/>
              </a:rPr>
              <a:t>Because He has inclined His ear to </a:t>
            </a:r>
            <a:r>
              <a:rPr lang="en-US" dirty="0" smtClean="0">
                <a:effectLst/>
              </a:rPr>
              <a:t>me, Therefore </a:t>
            </a:r>
            <a:r>
              <a:rPr lang="en-US" dirty="0">
                <a:effectLst/>
              </a:rPr>
              <a:t>I will call </a:t>
            </a:r>
            <a:r>
              <a:rPr lang="en-US" i="1" dirty="0">
                <a:effectLst/>
              </a:rPr>
              <a:t>upon Him</a:t>
            </a:r>
            <a:r>
              <a:rPr lang="en-US" dirty="0">
                <a:effectLst/>
              </a:rPr>
              <a:t> as long as I live</a:t>
            </a:r>
            <a:r>
              <a:rPr lang="en-US" dirty="0" smtClean="0">
                <a:effectLst/>
              </a:rPr>
              <a:t>.</a:t>
            </a:r>
          </a:p>
          <a:p>
            <a:r>
              <a:rPr lang="en-US" dirty="0" smtClean="0">
                <a:effectLst/>
              </a:rPr>
              <a:t>Ephesians 6:18-</a:t>
            </a:r>
            <a:r>
              <a:rPr lang="en-US" dirty="0">
                <a:effectLst/>
              </a:rPr>
              <a:t>praying always with all prayer and supplication in the Spirit, being watchful to this end with all perseverance and supplication for all the saints</a:t>
            </a:r>
          </a:p>
          <a:p>
            <a:r>
              <a:rPr lang="en-US" dirty="0" smtClean="0">
                <a:effectLst/>
              </a:rPr>
              <a:t>Why is this important?</a:t>
            </a:r>
            <a:endParaRPr lang="en-US" dirty="0">
              <a:effectLst/>
            </a:endParaRPr>
          </a:p>
          <a:p>
            <a:endParaRPr lang="en-US" dirty="0">
              <a:effectLst/>
            </a:endParaRPr>
          </a:p>
          <a:p>
            <a:endParaRPr lang="en-US" dirty="0"/>
          </a:p>
        </p:txBody>
      </p:sp>
    </p:spTree>
    <p:extLst>
      <p:ext uri="{BB962C8B-B14F-4D97-AF65-F5344CB8AC3E}">
        <p14:creationId xmlns:p14="http://schemas.microsoft.com/office/powerpoint/2010/main" val="1353599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570</TotalTime>
  <Words>1195</Words>
  <Application>Microsoft Office PowerPoint</Application>
  <PresentationFormat>On-screen Show (4:3)</PresentationFormat>
  <Paragraphs>123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Tw Cen MT</vt:lpstr>
      <vt:lpstr>Droplet</vt:lpstr>
      <vt:lpstr>Actions of a spirit-filled life</vt:lpstr>
      <vt:lpstr>PowerPoint Presentation</vt:lpstr>
      <vt:lpstr>PowerPoint Presentation</vt:lpstr>
      <vt:lpstr>PowerPoint Presentation</vt:lpstr>
      <vt:lpstr>PowerPoint Presentation</vt:lpstr>
      <vt:lpstr>PowerPoint Presentation</vt:lpstr>
      <vt:lpstr>10 actions of a spirit-filled life</vt:lpstr>
      <vt:lpstr>Seeking God (without Prompting)</vt:lpstr>
      <vt:lpstr>Continuous in prayer </vt:lpstr>
      <vt:lpstr>Study scripture </vt:lpstr>
      <vt:lpstr>Give of yourself </vt:lpstr>
      <vt:lpstr>Think Positively </vt:lpstr>
      <vt:lpstr>Obedience </vt:lpstr>
      <vt:lpstr>Remain humble </vt:lpstr>
      <vt:lpstr>Fast regularly </vt:lpstr>
      <vt:lpstr>Search for truth/tell the truth</vt:lpstr>
      <vt:lpstr>Be compassionate</vt:lpstr>
      <vt:lpstr>10 actions of a spirit-filled life</vt:lpstr>
      <vt:lpstr>PowerPoint Presentation</vt:lpstr>
      <vt:lpstr>PowerPoint Presentation</vt:lpstr>
      <vt:lpstr>PowerPoint Presentation</vt:lpstr>
    </vt:vector>
  </TitlesOfParts>
  <Company>Alachua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Actions of a spirit-filled life</dc:title>
  <dc:creator>John E. Green</dc:creator>
  <cp:lastModifiedBy>AFCC</cp:lastModifiedBy>
  <cp:revision>24</cp:revision>
  <cp:lastPrinted>2017-02-15T23:59:43Z</cp:lastPrinted>
  <dcterms:created xsi:type="dcterms:W3CDTF">2017-02-14T19:17:06Z</dcterms:created>
  <dcterms:modified xsi:type="dcterms:W3CDTF">2017-02-16T01:21:33Z</dcterms:modified>
</cp:coreProperties>
</file>