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4590" r:id="rId1"/>
  </p:sldMasterIdLst>
  <p:notesMasterIdLst>
    <p:notesMasterId r:id="rId40"/>
  </p:notesMasterIdLst>
  <p:sldIdLst>
    <p:sldId id="607" r:id="rId2"/>
    <p:sldId id="609" r:id="rId3"/>
    <p:sldId id="628" r:id="rId4"/>
    <p:sldId id="629" r:id="rId5"/>
    <p:sldId id="608" r:id="rId6"/>
    <p:sldId id="610" r:id="rId7"/>
    <p:sldId id="615" r:id="rId8"/>
    <p:sldId id="616" r:id="rId9"/>
    <p:sldId id="617" r:id="rId10"/>
    <p:sldId id="630" r:id="rId11"/>
    <p:sldId id="631" r:id="rId12"/>
    <p:sldId id="620" r:id="rId13"/>
    <p:sldId id="618" r:id="rId14"/>
    <p:sldId id="632" r:id="rId15"/>
    <p:sldId id="633" r:id="rId16"/>
    <p:sldId id="621" r:id="rId17"/>
    <p:sldId id="624" r:id="rId18"/>
    <p:sldId id="619" r:id="rId19"/>
    <p:sldId id="635" r:id="rId20"/>
    <p:sldId id="634" r:id="rId21"/>
    <p:sldId id="626" r:id="rId22"/>
    <p:sldId id="622" r:id="rId23"/>
    <p:sldId id="636" r:id="rId24"/>
    <p:sldId id="637" r:id="rId25"/>
    <p:sldId id="638" r:id="rId26"/>
    <p:sldId id="611" r:id="rId27"/>
    <p:sldId id="625" r:id="rId28"/>
    <p:sldId id="612" r:id="rId29"/>
    <p:sldId id="613" r:id="rId30"/>
    <p:sldId id="614" r:id="rId31"/>
    <p:sldId id="627" r:id="rId32"/>
    <p:sldId id="639" r:id="rId33"/>
    <p:sldId id="640" r:id="rId34"/>
    <p:sldId id="641" r:id="rId35"/>
    <p:sldId id="642" r:id="rId36"/>
    <p:sldId id="643" r:id="rId37"/>
    <p:sldId id="644" r:id="rId38"/>
    <p:sldId id="645" r:id="rId39"/>
  </p:sldIdLst>
  <p:sldSz cx="9144000" cy="6858000" type="screen4x3"/>
  <p:notesSz cx="6858000" cy="9144000"/>
  <p:embeddedFontLst>
    <p:embeddedFont>
      <p:font typeface="Aharoni" panose="02010803020104030203" pitchFamily="2" charset="-79"/>
      <p:bold r:id="rId41"/>
    </p:embeddedFont>
    <p:embeddedFont>
      <p:font typeface="Wingdings 3" panose="05040102010807070707" pitchFamily="18" charset="2"/>
      <p:regular r:id="rId42"/>
    </p:embeddedFont>
    <p:embeddedFont>
      <p:font typeface="Calibri" panose="020F0502020204030204" pitchFamily="34" charset="0"/>
      <p:regular r:id="rId43"/>
      <p:bold r:id="rId44"/>
      <p:italic r:id="rId45"/>
      <p:boldItalic r:id="rId46"/>
    </p:embeddedFont>
    <p:embeddedFont>
      <p:font typeface="Bauhaus 93" panose="04030905020B02020C02" pitchFamily="82" charset="0"/>
      <p:regular r:id="rId47"/>
    </p:embeddedFont>
    <p:embeddedFont>
      <p:font typeface="Trebuchet MS" panose="020B0603020202020204" pitchFamily="34" charset="0"/>
      <p:regular r:id="rId48"/>
      <p:bold r:id="rId49"/>
      <p:italic r:id="rId50"/>
      <p:boldItalic r:id="rId51"/>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FFD9"/>
    <a:srgbClr val="B5F19C"/>
    <a:srgbClr val="67C1FF"/>
    <a:srgbClr val="5790FF"/>
    <a:srgbClr val="F26D5B"/>
    <a:srgbClr val="62EDF2"/>
    <a:srgbClr val="FDE06D"/>
    <a:srgbClr val="FFFDB1"/>
    <a:srgbClr val="DDC6FF"/>
    <a:srgbClr val="FFF5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34" autoAdjust="0"/>
    <p:restoredTop sz="94718" autoAdjust="0"/>
  </p:normalViewPr>
  <p:slideViewPr>
    <p:cSldViewPr>
      <p:cViewPr varScale="1">
        <p:scale>
          <a:sx n="112" d="100"/>
          <a:sy n="112" d="100"/>
        </p:scale>
        <p:origin x="153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6D32997-4FC5-4D82-A69A-001D11652991}" type="datetimeFigureOut">
              <a:rPr lang="en-US"/>
              <a:pPr>
                <a:defRPr/>
              </a:pPr>
              <a:t>10/1/2014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2FB339B-6390-43AA-A4EE-D2488427AF67}" type="slidenum">
              <a:rPr lang="en-US"/>
              <a:pPr>
                <a:defRPr/>
              </a:pPr>
              <a:t>‹#›</a:t>
            </a:fld>
            <a:endParaRPr lang="en-US" dirty="0"/>
          </a:p>
        </p:txBody>
      </p:sp>
    </p:spTree>
    <p:extLst>
      <p:ext uri="{BB962C8B-B14F-4D97-AF65-F5344CB8AC3E}">
        <p14:creationId xmlns:p14="http://schemas.microsoft.com/office/powerpoint/2010/main" val="8026865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2FB339B-6390-43AA-A4EE-D2488427AF67}" type="slidenum">
              <a:rPr lang="en-US" smtClean="0"/>
              <a:pPr>
                <a:defRPr/>
              </a:pPr>
              <a:t>1</a:t>
            </a:fld>
            <a:endParaRPr lang="en-US" dirty="0"/>
          </a:p>
        </p:txBody>
      </p:sp>
    </p:spTree>
    <p:extLst>
      <p:ext uri="{BB962C8B-B14F-4D97-AF65-F5344CB8AC3E}">
        <p14:creationId xmlns:p14="http://schemas.microsoft.com/office/powerpoint/2010/main" val="3950402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2FB339B-6390-43AA-A4EE-D2488427AF67}" type="slidenum">
              <a:rPr lang="en-US" smtClean="0"/>
              <a:pPr>
                <a:defRPr/>
              </a:pPr>
              <a:t>5</a:t>
            </a:fld>
            <a:endParaRPr lang="en-US" dirty="0"/>
          </a:p>
        </p:txBody>
      </p:sp>
    </p:spTree>
    <p:extLst>
      <p:ext uri="{BB962C8B-B14F-4D97-AF65-F5344CB8AC3E}">
        <p14:creationId xmlns:p14="http://schemas.microsoft.com/office/powerpoint/2010/main" val="2090604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lgn="l" rtl="0">
              <a:defRPr/>
            </a:pPr>
            <a:fld id="{5BF886CD-D373-4580-81AE-9F3D9DF4363E}" type="datetime1">
              <a:rPr lang="en-US" sz="1200" kern="1200" smtClean="0">
                <a:solidFill>
                  <a:prstClr val="black">
                    <a:tint val="75000"/>
                  </a:prstClr>
                </a:solidFill>
                <a:latin typeface="Calibri"/>
                <a:ea typeface="+mn-ea"/>
                <a:cs typeface="+mn-cs"/>
              </a:rPr>
              <a:t>10/1/2014</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defRPr/>
            </a:pPr>
            <a:fld id="{83EF7DDA-6FBE-4D02-9003-1F417B4A5A8C}" type="slidenum">
              <a:rPr lang="en-US" sz="1200" kern="1200" smtClean="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11804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0">
              <a:defRPr/>
            </a:pPr>
            <a:fld id="{9B2274C4-3387-4D96-B9EC-7275B046C481}" type="datetime1">
              <a:rPr lang="en-US" kern="1200" smtClean="0">
                <a:solidFill>
                  <a:prstClr val="black">
                    <a:tint val="75000"/>
                  </a:prstClr>
                </a:solidFill>
                <a:latin typeface="Calibri"/>
                <a:ea typeface="+mn-ea"/>
              </a:rPr>
              <a:t>10/1/2014</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rtl="0">
              <a:defRPr/>
            </a:pPr>
            <a:r>
              <a:rPr lang="en-US" kern="1200" smtClean="0">
                <a:solidFill>
                  <a:prstClr val="black">
                    <a:tint val="75000"/>
                  </a:prstClr>
                </a:solidFill>
                <a:latin typeface="Calibri"/>
                <a:ea typeface="+mn-ea"/>
              </a:rPr>
              <a:t>Apathy, 10/1/14</a:t>
            </a: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rtl="0">
              <a:defRPr/>
            </a:pPr>
            <a:fld id="{3FF5309C-B4F0-43AE-B10F-EAA4E57624EE}" type="slidenum">
              <a:rPr lang="en-US" kern="1200" smtClean="0">
                <a:solidFill>
                  <a:prstClr val="black">
                    <a:tint val="75000"/>
                  </a:prstClr>
                </a:solidFill>
                <a:latin typeface="Calibri"/>
                <a:ea typeface="+mn-ea"/>
              </a:rPr>
              <a:pPr rtl="0">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48880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0">
              <a:defRPr/>
            </a:pPr>
            <a:fld id="{DB3EB5C8-A799-4ED2-9B1A-33DAB78663B6}" type="datetime1">
              <a:rPr lang="en-US" kern="1200" smtClean="0">
                <a:solidFill>
                  <a:prstClr val="black">
                    <a:tint val="75000"/>
                  </a:prstClr>
                </a:solidFill>
                <a:latin typeface="Calibri"/>
                <a:ea typeface="+mn-ea"/>
              </a:rPr>
              <a:t>10/1/2014</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rtl="0">
              <a:defRPr/>
            </a:pPr>
            <a:r>
              <a:rPr lang="en-US" kern="1200" smtClean="0">
                <a:solidFill>
                  <a:prstClr val="black">
                    <a:tint val="75000"/>
                  </a:prstClr>
                </a:solidFill>
                <a:latin typeface="Calibri"/>
                <a:ea typeface="+mn-ea"/>
              </a:rPr>
              <a:t>Apathy, 10/1/14</a:t>
            </a: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rtl="0">
              <a:defRPr/>
            </a:pPr>
            <a:fld id="{3FF5309C-B4F0-43AE-B10F-EAA4E57624EE}" type="slidenum">
              <a:rPr lang="en-US" kern="1200" smtClean="0">
                <a:solidFill>
                  <a:prstClr val="black">
                    <a:tint val="75000"/>
                  </a:prstClr>
                </a:solidFill>
                <a:latin typeface="Calibri"/>
                <a:ea typeface="+mn-ea"/>
              </a:rPr>
              <a:pPr rtl="0">
                <a:defRPr/>
              </a:pPr>
              <a:t>‹#›</a:t>
            </a:fld>
            <a:endParaRPr lang="en-US" kern="1200">
              <a:solidFill>
                <a:prstClr val="black">
                  <a:tint val="75000"/>
                </a:prstClr>
              </a:solidFill>
              <a:latin typeface="Calibri"/>
              <a:ea typeface="+mn-ea"/>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63437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0">
              <a:defRPr/>
            </a:pPr>
            <a:fld id="{08DC6696-ABBE-4295-9B59-8D8B1A057B75}" type="datetime1">
              <a:rPr lang="en-US" kern="1200" smtClean="0">
                <a:solidFill>
                  <a:prstClr val="black">
                    <a:tint val="75000"/>
                  </a:prstClr>
                </a:solidFill>
                <a:latin typeface="Calibri"/>
                <a:ea typeface="+mn-ea"/>
              </a:rPr>
              <a:t>10/1/2014</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rtl="0">
              <a:defRPr/>
            </a:pPr>
            <a:r>
              <a:rPr lang="en-US" kern="1200" smtClean="0">
                <a:solidFill>
                  <a:prstClr val="black">
                    <a:tint val="75000"/>
                  </a:prstClr>
                </a:solidFill>
                <a:latin typeface="Calibri"/>
                <a:ea typeface="+mn-ea"/>
              </a:rPr>
              <a:t>Apathy, 10/1/14</a:t>
            </a: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rtl="0">
              <a:defRPr/>
            </a:pPr>
            <a:fld id="{3FF5309C-B4F0-43AE-B10F-EAA4E57624EE}" type="slidenum">
              <a:rPr lang="en-US" kern="1200" smtClean="0">
                <a:solidFill>
                  <a:prstClr val="black">
                    <a:tint val="75000"/>
                  </a:prstClr>
                </a:solidFill>
                <a:latin typeface="Calibri"/>
                <a:ea typeface="+mn-ea"/>
              </a:rPr>
              <a:pPr rtl="0">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2953587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0">
              <a:defRPr/>
            </a:pPr>
            <a:fld id="{4D44FD11-DB6C-41B0-BE14-01EAE366AE7B}" type="datetime1">
              <a:rPr lang="en-US" kern="1200" smtClean="0">
                <a:solidFill>
                  <a:prstClr val="black">
                    <a:tint val="75000"/>
                  </a:prstClr>
                </a:solidFill>
                <a:latin typeface="Calibri"/>
                <a:ea typeface="+mn-ea"/>
              </a:rPr>
              <a:t>10/1/2014</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rtl="0">
              <a:defRPr/>
            </a:pPr>
            <a:r>
              <a:rPr lang="en-US" kern="1200" smtClean="0">
                <a:solidFill>
                  <a:prstClr val="black">
                    <a:tint val="75000"/>
                  </a:prstClr>
                </a:solidFill>
                <a:latin typeface="Calibri"/>
                <a:ea typeface="+mn-ea"/>
              </a:rPr>
              <a:t>Apathy, 10/1/14</a:t>
            </a: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rtl="0">
              <a:defRPr/>
            </a:pPr>
            <a:fld id="{3FF5309C-B4F0-43AE-B10F-EAA4E57624EE}" type="slidenum">
              <a:rPr lang="en-US" kern="1200" smtClean="0">
                <a:solidFill>
                  <a:prstClr val="black">
                    <a:tint val="75000"/>
                  </a:prstClr>
                </a:solidFill>
                <a:latin typeface="Calibri"/>
                <a:ea typeface="+mn-ea"/>
              </a:rPr>
              <a:pPr rtl="0">
                <a:defRPr/>
              </a:pPr>
              <a:t>‹#›</a:t>
            </a:fld>
            <a:endParaRPr lang="en-US" kern="1200">
              <a:solidFill>
                <a:prstClr val="black">
                  <a:tint val="75000"/>
                </a:prstClr>
              </a:solidFill>
              <a:latin typeface="Calibri"/>
              <a:ea typeface="+mn-ea"/>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75638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0">
              <a:defRPr/>
            </a:pPr>
            <a:fld id="{BC94A18B-07FE-4CA2-9F5B-2F319B8D683E}" type="datetime1">
              <a:rPr lang="en-US" kern="1200" smtClean="0">
                <a:solidFill>
                  <a:prstClr val="black">
                    <a:tint val="75000"/>
                  </a:prstClr>
                </a:solidFill>
                <a:latin typeface="Calibri"/>
                <a:ea typeface="+mn-ea"/>
              </a:rPr>
              <a:t>10/1/2014</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rtl="0">
              <a:defRPr/>
            </a:pPr>
            <a:r>
              <a:rPr lang="en-US" kern="1200" smtClean="0">
                <a:solidFill>
                  <a:prstClr val="black">
                    <a:tint val="75000"/>
                  </a:prstClr>
                </a:solidFill>
                <a:latin typeface="Calibri"/>
                <a:ea typeface="+mn-ea"/>
              </a:rPr>
              <a:t>Apathy, 10/1/14</a:t>
            </a: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rtl="0">
              <a:defRPr/>
            </a:pPr>
            <a:fld id="{3FF5309C-B4F0-43AE-B10F-EAA4E57624EE}" type="slidenum">
              <a:rPr lang="en-US" kern="1200" smtClean="0">
                <a:solidFill>
                  <a:prstClr val="black">
                    <a:tint val="75000"/>
                  </a:prstClr>
                </a:solidFill>
                <a:latin typeface="Calibri"/>
                <a:ea typeface="+mn-ea"/>
              </a:rPr>
              <a:pPr rtl="0">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203004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lgn="l" rtl="0">
              <a:defRPr/>
            </a:pPr>
            <a:fld id="{47AA9585-57E9-4D92-B5EF-5CB456BC63A8}" type="datetime1">
              <a:rPr lang="en-US" sz="1200" kern="1200" smtClean="0">
                <a:solidFill>
                  <a:prstClr val="black">
                    <a:tint val="75000"/>
                  </a:prstClr>
                </a:solidFill>
                <a:latin typeface="Calibri"/>
                <a:ea typeface="+mn-ea"/>
                <a:cs typeface="+mn-cs"/>
              </a:rPr>
              <a:t>10/1/2014</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defRPr/>
            </a:pPr>
            <a:fld id="{E03D7B09-DC6A-4872-8C80-C2DEF4474F42}" type="slidenum">
              <a:rPr lang="en-US" sz="1200" kern="1200" smtClean="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260304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lgn="l" rtl="0">
              <a:defRPr/>
            </a:pPr>
            <a:fld id="{60193911-0D97-4652-A88D-DE1B316685F5}" type="datetime1">
              <a:rPr lang="en-US" sz="1200" kern="1200" smtClean="0">
                <a:solidFill>
                  <a:prstClr val="black">
                    <a:tint val="75000"/>
                  </a:prstClr>
                </a:solidFill>
                <a:latin typeface="Calibri"/>
                <a:ea typeface="+mn-ea"/>
                <a:cs typeface="+mn-cs"/>
              </a:rPr>
              <a:t>10/1/2014</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defRPr/>
            </a:pPr>
            <a:fld id="{7E380D2B-8D3F-4C74-9B59-66FDFF7F78EF}" type="slidenum">
              <a:rPr lang="en-US" sz="1200" kern="1200" smtClean="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696460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lgn="l" rtl="0">
              <a:defRPr/>
            </a:pPr>
            <a:fld id="{B4F7C0CB-E8E5-4BF3-A96C-CC48CE51191E}" type="datetime1">
              <a:rPr lang="en-US" sz="1200" kern="1200" smtClean="0">
                <a:solidFill>
                  <a:prstClr val="black">
                    <a:tint val="75000"/>
                  </a:prstClr>
                </a:solidFill>
                <a:latin typeface="Calibri"/>
                <a:ea typeface="+mn-ea"/>
                <a:cs typeface="+mn-cs"/>
              </a:rPr>
              <a:t>10/1/2014</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defRPr/>
            </a:pPr>
            <a:fld id="{0DFEFD9C-F20F-4140-AAC2-FE9A68A79B33}" type="slidenum">
              <a:rPr lang="en-US" sz="1200" kern="1200" smtClean="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957840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rtl="0">
              <a:defRPr/>
            </a:pPr>
            <a:fld id="{A43F1244-9507-4BC0-B030-0F1CE01749CC}" type="datetime1">
              <a:rPr lang="en-US" sz="1200" kern="1200" smtClean="0">
                <a:solidFill>
                  <a:prstClr val="black">
                    <a:tint val="75000"/>
                  </a:prstClr>
                </a:solidFill>
                <a:latin typeface="Calibri"/>
                <a:ea typeface="+mn-ea"/>
                <a:cs typeface="+mn-cs"/>
              </a:rPr>
              <a:t>10/1/2014</a:t>
            </a:fld>
            <a:endParaRPr lang="en-US"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defRPr/>
            </a:pPr>
            <a:fld id="{0F295627-2A8E-4088-911D-4EB3A2936656}" type="slidenum">
              <a:rPr lang="en-US" sz="1200" kern="1200" smtClean="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852741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lgn="l" rtl="0">
              <a:defRPr/>
            </a:pPr>
            <a:fld id="{B6E02BE4-039E-4042-B32E-BF682E0AE83A}" type="datetime1">
              <a:rPr lang="en-US" sz="1200" kern="1200" smtClean="0">
                <a:solidFill>
                  <a:prstClr val="black">
                    <a:tint val="75000"/>
                  </a:prstClr>
                </a:solidFill>
                <a:latin typeface="Calibri"/>
                <a:ea typeface="+mn-ea"/>
                <a:cs typeface="+mn-cs"/>
              </a:rPr>
              <a:t>10/1/2014</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defRPr/>
            </a:pPr>
            <a:fld id="{66A9EA3F-5FDE-4F50-8565-8D633B645A73}" type="slidenum">
              <a:rPr lang="en-US" sz="1200" kern="1200" smtClean="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20934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lgn="l" rtl="0">
              <a:defRPr/>
            </a:pPr>
            <a:fld id="{102278E2-1030-482A-96D9-2CF006CFEA07}" type="datetime1">
              <a:rPr lang="en-US" sz="1200" kern="1200" smtClean="0">
                <a:solidFill>
                  <a:prstClr val="black">
                    <a:tint val="75000"/>
                  </a:prstClr>
                </a:solidFill>
                <a:latin typeface="Calibri"/>
                <a:ea typeface="+mn-ea"/>
                <a:cs typeface="+mn-cs"/>
              </a:rPr>
              <a:t>10/1/2014</a:t>
            </a:fld>
            <a:endParaRPr lang="en-US" sz="1200"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algn="r" rtl="0">
              <a:defRPr/>
            </a:pPr>
            <a:fld id="{EF908809-2ACE-4AF4-A347-3A70AE2F33A7}" type="slidenum">
              <a:rPr lang="en-US" sz="1200" kern="1200" smtClean="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481089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lgn="l" rtl="0">
              <a:defRPr/>
            </a:pPr>
            <a:fld id="{6DCE0F50-983A-4815-9A40-7CE11C11C4B1}" type="datetime1">
              <a:rPr lang="en-US" sz="1200" kern="1200" smtClean="0">
                <a:solidFill>
                  <a:prstClr val="black">
                    <a:tint val="75000"/>
                  </a:prstClr>
                </a:solidFill>
                <a:latin typeface="Calibri"/>
                <a:ea typeface="+mn-ea"/>
                <a:cs typeface="+mn-cs"/>
              </a:rPr>
              <a:t>10/1/2014</a:t>
            </a:fld>
            <a:endParaRPr lang="en-US" sz="1200"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algn="r" rtl="0">
              <a:defRPr/>
            </a:pPr>
            <a:fld id="{06D35D10-325A-4EFC-840A-81345B98948E}" type="slidenum">
              <a:rPr lang="en-US" sz="1200" kern="1200" smtClean="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498693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defRPr/>
            </a:pPr>
            <a:fld id="{EE008644-23D5-4616-9B6C-422B59A02B31}" type="datetime1">
              <a:rPr lang="en-US" sz="1200" kern="1200" smtClean="0">
                <a:solidFill>
                  <a:prstClr val="black">
                    <a:tint val="75000"/>
                  </a:prstClr>
                </a:solidFill>
                <a:latin typeface="Calibri"/>
                <a:ea typeface="+mn-ea"/>
                <a:cs typeface="+mn-cs"/>
              </a:rPr>
              <a:t>10/1/2014</a:t>
            </a:fld>
            <a:endParaRPr lang="en-US" sz="1200"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algn="r" rtl="0">
              <a:defRPr/>
            </a:pPr>
            <a:fld id="{6336C840-2B7B-4AE5-A277-B28E381B46B7}" type="slidenum">
              <a:rPr lang="en-US" sz="1200" kern="1200" smtClean="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209504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defRPr/>
            </a:pPr>
            <a:fld id="{FD775190-4C8F-4093-AA3E-7B5D90CFD731}" type="datetime1">
              <a:rPr lang="en-US" sz="1200" kern="1200" smtClean="0">
                <a:solidFill>
                  <a:prstClr val="black">
                    <a:tint val="75000"/>
                  </a:prstClr>
                </a:solidFill>
                <a:latin typeface="Calibri"/>
                <a:ea typeface="+mn-ea"/>
                <a:cs typeface="+mn-cs"/>
              </a:rPr>
              <a:t>10/1/2014</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defRPr/>
            </a:pPr>
            <a:fld id="{A64F4FAB-1592-48E3-B46B-66C0CB3BCF5D}" type="slidenum">
              <a:rPr lang="en-US" sz="1200" kern="1200" smtClean="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930669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defRPr/>
            </a:pPr>
            <a:fld id="{896ECFEA-51CE-4A9B-A112-CCDE5FBB54E9}" type="datetime1">
              <a:rPr lang="en-US" sz="1200" kern="1200" smtClean="0">
                <a:solidFill>
                  <a:prstClr val="black">
                    <a:tint val="75000"/>
                  </a:prstClr>
                </a:solidFill>
                <a:latin typeface="Calibri"/>
                <a:ea typeface="+mn-ea"/>
                <a:cs typeface="+mn-cs"/>
              </a:rPr>
              <a:t>10/1/2014</a:t>
            </a:fld>
            <a:endParaRPr lang="en-US"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defRPr/>
            </a:pPr>
            <a:fld id="{5C9741CB-D5B4-43A3-92CC-1CAE6030A9D9}" type="slidenum">
              <a:rPr lang="en-US" sz="1200" kern="1200" smtClean="0">
                <a:solidFill>
                  <a:prstClr val="black">
                    <a:tint val="75000"/>
                  </a:prstClr>
                </a:solidFill>
                <a:latin typeface="Calibri"/>
                <a:ea typeface="+mn-ea"/>
                <a:cs typeface="+mn-cs"/>
              </a:rPr>
              <a:pPr algn="r" rtl="0">
                <a:defRPr/>
              </a:pPr>
              <a:t>‹#›</a:t>
            </a:fld>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917794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defRPr/>
            </a:pPr>
            <a:fld id="{8604B3D7-35B1-4DF5-AE5F-D1112EC30930}" type="datetime1">
              <a:rPr lang="en-US" kern="1200" smtClean="0">
                <a:solidFill>
                  <a:prstClr val="black">
                    <a:tint val="75000"/>
                  </a:prstClr>
                </a:solidFill>
                <a:latin typeface="Calibri"/>
                <a:ea typeface="+mn-ea"/>
              </a:rPr>
              <a:t>10/1/2014</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defRPr/>
            </a:pPr>
            <a:r>
              <a:rPr lang="en-US" kern="1200" smtClean="0">
                <a:solidFill>
                  <a:prstClr val="black">
                    <a:tint val="75000"/>
                  </a:prstClr>
                </a:solidFill>
                <a:latin typeface="Calibri"/>
                <a:ea typeface="+mn-ea"/>
              </a:rPr>
              <a:t>Apathy, 10/1/14</a:t>
            </a: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rtl="0">
              <a:defRPr/>
            </a:pPr>
            <a:fld id="{3FF5309C-B4F0-43AE-B10F-EAA4E57624EE}" type="slidenum">
              <a:rPr lang="en-US" kern="1200" smtClean="0">
                <a:solidFill>
                  <a:prstClr val="black">
                    <a:tint val="75000"/>
                  </a:prstClr>
                </a:solidFill>
                <a:latin typeface="Calibri"/>
                <a:ea typeface="+mn-ea"/>
              </a:rPr>
              <a:pPr rtl="0">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495320352"/>
      </p:ext>
    </p:extLst>
  </p:cSld>
  <p:clrMap bg1="lt1" tx1="dk1" bg2="lt2" tx2="dk2" accent1="accent1" accent2="accent2" accent3="accent3" accent4="accent4" accent5="accent5" accent6="accent6" hlink="hlink" folHlink="folHlink"/>
  <p:sldLayoutIdLst>
    <p:sldLayoutId id="2147484591" r:id="rId1"/>
    <p:sldLayoutId id="2147484592" r:id="rId2"/>
    <p:sldLayoutId id="2147484593" r:id="rId3"/>
    <p:sldLayoutId id="2147484594" r:id="rId4"/>
    <p:sldLayoutId id="2147484595" r:id="rId5"/>
    <p:sldLayoutId id="2147484596" r:id="rId6"/>
    <p:sldLayoutId id="2147484597" r:id="rId7"/>
    <p:sldLayoutId id="2147484598" r:id="rId8"/>
    <p:sldLayoutId id="2147484599" r:id="rId9"/>
    <p:sldLayoutId id="2147484600" r:id="rId10"/>
    <p:sldLayoutId id="2147484601" r:id="rId11"/>
    <p:sldLayoutId id="2147484602" r:id="rId12"/>
    <p:sldLayoutId id="2147484603" r:id="rId13"/>
    <p:sldLayoutId id="2147484604" r:id="rId14"/>
    <p:sldLayoutId id="2147484605" r:id="rId15"/>
    <p:sldLayoutId id="2147484606"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kingjamesbibleonline.org/Hebrews-11-6/"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minddisorders.com/A-Br/Apathy.html#ixzz3ELAeWd1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www.kingjamesbibleonline.org/Zephaniah-1-12_1-1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biblegateway.com/passage/?search=Nehemiah%208:10&amp;version=KJV"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biblegateway.com/passage/?search=Colossians%203:23&amp;version=NI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983674"/>
            <a:ext cx="7467601" cy="3211830"/>
          </a:xfrm>
          <a:prstGeom prst="snip2SameRect">
            <a:avLst/>
          </a:prstGeom>
          <a:noFill/>
        </p:spPr>
        <p:txBody>
          <a:bodyPr wrap="square" rtlCol="0" anchor="ctr">
            <a:spAutoFit/>
          </a:bodyPr>
          <a:lstStyle/>
          <a:p>
            <a:pPr algn="ctr"/>
            <a:r>
              <a:rPr lang="en-US" sz="4000" dirty="0" smtClean="0">
                <a:ln w="0"/>
                <a:solidFill>
                  <a:schemeClr val="accent1"/>
                </a:solidFill>
                <a:effectLst>
                  <a:outerShdw blurRad="38100" dist="19050" dir="2700000" algn="tl" rotWithShape="0">
                    <a:schemeClr val="dk1">
                      <a:alpha val="40000"/>
                    </a:schemeClr>
                  </a:outerShdw>
                </a:effectLst>
                <a:latin typeface="Bauhaus 93" panose="04030905020B02020C02" pitchFamily="82" charset="0"/>
                <a:cs typeface="Aharoni" panose="02010803020104030203" pitchFamily="2" charset="-79"/>
              </a:rPr>
              <a:t>Wednesday Night Interactive Bible Study</a:t>
            </a:r>
          </a:p>
          <a:p>
            <a:pPr algn="ctr"/>
            <a:endParaRPr lang="en-US" sz="4000" dirty="0">
              <a:ln w="0"/>
              <a:solidFill>
                <a:schemeClr val="accent1"/>
              </a:solidFill>
              <a:effectLst>
                <a:outerShdw blurRad="38100" dist="19050" dir="2700000" algn="tl" rotWithShape="0">
                  <a:schemeClr val="dk1">
                    <a:alpha val="40000"/>
                  </a:schemeClr>
                </a:outerShdw>
              </a:effectLst>
              <a:latin typeface="Bauhaus 93" panose="04030905020B02020C02" pitchFamily="82" charset="0"/>
              <a:cs typeface="Aharoni" panose="02010803020104030203" pitchFamily="2" charset="-79"/>
            </a:endParaRPr>
          </a:p>
          <a:p>
            <a:pPr algn="ctr"/>
            <a:r>
              <a:rPr lang="en-US" sz="6600" dirty="0" smtClean="0">
                <a:ln w="0"/>
                <a:solidFill>
                  <a:schemeClr val="accent1"/>
                </a:solidFill>
                <a:effectLst>
                  <a:outerShdw blurRad="38100" dist="19050" dir="2700000" algn="tl" rotWithShape="0">
                    <a:schemeClr val="dk1">
                      <a:alpha val="40000"/>
                    </a:schemeClr>
                  </a:outerShdw>
                </a:effectLst>
                <a:latin typeface="Bauhaus 93" panose="04030905020B02020C02" pitchFamily="82" charset="0"/>
                <a:cs typeface="Aharoni" panose="02010803020104030203" pitchFamily="2" charset="-79"/>
              </a:rPr>
              <a:t>APATHY TO JOY</a:t>
            </a:r>
            <a:endParaRPr lang="en-US" sz="6600" dirty="0">
              <a:ln w="0"/>
              <a:solidFill>
                <a:schemeClr val="accent1"/>
              </a:solidFill>
              <a:effectLst>
                <a:outerShdw blurRad="38100" dist="19050" dir="2700000" algn="tl" rotWithShape="0">
                  <a:schemeClr val="dk1">
                    <a:alpha val="40000"/>
                  </a:schemeClr>
                </a:outerShdw>
              </a:effectLst>
              <a:latin typeface="Bauhaus 93" panose="04030905020B02020C02" pitchFamily="82" charset="0"/>
              <a:cs typeface="Aharoni" panose="02010803020104030203" pitchFamily="2" charset="-79"/>
            </a:endParaRPr>
          </a:p>
        </p:txBody>
      </p:sp>
      <p:pic>
        <p:nvPicPr>
          <p:cNvPr id="1026" name="Picture 2" descr="AFCC_Logo[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76200"/>
            <a:ext cx="1295400" cy="18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lgn="ctr" rtl="0">
              <a:defRPr/>
            </a:pPr>
            <a:endParaRPr lang="en-US" sz="1200" kern="1200" dirty="0">
              <a:solidFill>
                <a:prstClr val="black">
                  <a:tint val="75000"/>
                </a:prstClr>
              </a:solidFill>
              <a:latin typeface="Calibri"/>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81114"/>
            <a:ext cx="6347713" cy="1349286"/>
          </a:xfrm>
        </p:spPr>
        <p:txBody>
          <a:bodyPr/>
          <a:lstStyle/>
          <a:p>
            <a:pPr algn="ctr"/>
            <a:r>
              <a:rPr lang="en-US" dirty="0" smtClean="0"/>
              <a:t>TRUE OR FALSE? </a:t>
            </a:r>
            <a:endParaRPr lang="en-US" dirty="0"/>
          </a:p>
        </p:txBody>
      </p:sp>
      <p:sp>
        <p:nvSpPr>
          <p:cNvPr id="3" name="Content Placeholder 2"/>
          <p:cNvSpPr>
            <a:spLocks noGrp="1"/>
          </p:cNvSpPr>
          <p:nvPr>
            <p:ph idx="1"/>
          </p:nvPr>
        </p:nvSpPr>
        <p:spPr>
          <a:xfrm>
            <a:off x="609599" y="1676400"/>
            <a:ext cx="6347714" cy="3880773"/>
          </a:xfrm>
        </p:spPr>
        <p:txBody>
          <a:bodyPr>
            <a:normAutofit/>
          </a:bodyPr>
          <a:lstStyle/>
          <a:p>
            <a:r>
              <a:rPr lang="en-US" sz="4800" dirty="0" smtClean="0">
                <a:solidFill>
                  <a:schemeClr val="accent1"/>
                </a:solidFill>
              </a:rPr>
              <a:t>YOU CAN BE A CHRISTIAN AND NOT SHOW ANY INITIATIVE, EFFORT, OR PRODUCTIVITY. </a:t>
            </a:r>
            <a:endParaRPr lang="en-US" sz="4800" dirty="0">
              <a:solidFill>
                <a:schemeClr val="accent1"/>
              </a:solidFill>
            </a:endParaRPr>
          </a:p>
        </p:txBody>
      </p:sp>
      <p:sp>
        <p:nvSpPr>
          <p:cNvPr id="4" name="Footer Placeholder 3"/>
          <p:cNvSpPr>
            <a:spLocks noGrp="1"/>
          </p:cNvSpPr>
          <p:nvPr>
            <p:ph type="ftr" sz="quarter" idx="11"/>
          </p:nvPr>
        </p:nvSpPr>
        <p:spPr/>
        <p:txBody>
          <a:bodyPr/>
          <a:lstStyle/>
          <a:p>
            <a:pPr algn="ctr">
              <a:defRPr/>
            </a:pPr>
            <a:r>
              <a:rPr lang="en-US" sz="1200" smtClean="0">
                <a:solidFill>
                  <a:prstClr val="black">
                    <a:tint val="75000"/>
                  </a:prstClr>
                </a:solidFill>
                <a:latin typeface="Calibri"/>
              </a:rPr>
              <a:t>Apathy, 10/1/14</a:t>
            </a:r>
            <a:endParaRPr lang="en-US" sz="1200">
              <a:solidFill>
                <a:prstClr val="black">
                  <a:tint val="75000"/>
                </a:prstClr>
              </a:solidFill>
              <a:latin typeface="Calibri"/>
            </a:endParaRPr>
          </a:p>
        </p:txBody>
      </p:sp>
    </p:spTree>
    <p:extLst>
      <p:ext uri="{BB962C8B-B14F-4D97-AF65-F5344CB8AC3E}">
        <p14:creationId xmlns:p14="http://schemas.microsoft.com/office/powerpoint/2010/main" val="1196623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HAS A SCRIPTURE TO ANSWER THIS QUESTION?</a:t>
            </a:r>
            <a:endParaRPr lang="en-US" dirty="0"/>
          </a:p>
        </p:txBody>
      </p:sp>
      <p:sp>
        <p:nvSpPr>
          <p:cNvPr id="3" name="Footer Placeholder 2"/>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673299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WITHOUT ACTION, YOUR FAITH IS DEAD.</a:t>
            </a:r>
            <a:endParaRPr lang="en-US" dirty="0"/>
          </a:p>
        </p:txBody>
      </p:sp>
      <p:sp>
        <p:nvSpPr>
          <p:cNvPr id="3" name="Content Placeholder 2"/>
          <p:cNvSpPr>
            <a:spLocks noGrp="1"/>
          </p:cNvSpPr>
          <p:nvPr>
            <p:ph idx="1"/>
          </p:nvPr>
        </p:nvSpPr>
        <p:spPr/>
        <p:txBody>
          <a:bodyPr>
            <a:normAutofit/>
          </a:bodyPr>
          <a:lstStyle/>
          <a:p>
            <a:r>
              <a:rPr lang="en-US" sz="3200" u="sng" dirty="0">
                <a:solidFill>
                  <a:schemeClr val="accent1"/>
                </a:solidFill>
              </a:rPr>
              <a:t>James </a:t>
            </a:r>
            <a:r>
              <a:rPr lang="en-US" sz="3200" u="sng" dirty="0" smtClean="0">
                <a:solidFill>
                  <a:schemeClr val="accent1"/>
                </a:solidFill>
              </a:rPr>
              <a:t>2:26</a:t>
            </a:r>
            <a:r>
              <a:rPr lang="en-US" sz="3200" dirty="0" smtClean="0">
                <a:solidFill>
                  <a:schemeClr val="accent1"/>
                </a:solidFill>
              </a:rPr>
              <a:t>    King </a:t>
            </a:r>
            <a:r>
              <a:rPr lang="en-US" sz="3200" dirty="0">
                <a:solidFill>
                  <a:schemeClr val="accent1"/>
                </a:solidFill>
              </a:rPr>
              <a:t>James Version (KJV)</a:t>
            </a:r>
          </a:p>
          <a:p>
            <a:endParaRPr lang="en-US" sz="3200" dirty="0">
              <a:solidFill>
                <a:schemeClr val="accent1"/>
              </a:solidFill>
            </a:endParaRPr>
          </a:p>
          <a:p>
            <a:r>
              <a:rPr lang="en-US" sz="3200" dirty="0">
                <a:solidFill>
                  <a:schemeClr val="accent1"/>
                </a:solidFill>
              </a:rPr>
              <a:t>26 For as the body without the spirit is dead, so faith without works is dead also.</a:t>
            </a:r>
          </a:p>
        </p:txBody>
      </p:sp>
      <p:sp>
        <p:nvSpPr>
          <p:cNvPr id="4" name="Footer Placeholder 3"/>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016431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DIMENSION</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solidFill>
                  <a:schemeClr val="accent1"/>
                </a:solidFill>
              </a:rPr>
              <a:t>The </a:t>
            </a:r>
            <a:r>
              <a:rPr lang="en-US" sz="3600" dirty="0">
                <a:solidFill>
                  <a:schemeClr val="accent1"/>
                </a:solidFill>
              </a:rPr>
              <a:t>cognitive dimension includes diminished goal-related thought content such as decreased interests, plans, or goals for the future.  </a:t>
            </a:r>
          </a:p>
        </p:txBody>
      </p:sp>
      <p:sp>
        <p:nvSpPr>
          <p:cNvPr id="4" name="Footer Placeholder 3"/>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798952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81114"/>
            <a:ext cx="6347713" cy="1349286"/>
          </a:xfrm>
        </p:spPr>
        <p:txBody>
          <a:bodyPr/>
          <a:lstStyle/>
          <a:p>
            <a:pPr algn="ctr"/>
            <a:r>
              <a:rPr lang="en-US" dirty="0" smtClean="0"/>
              <a:t>TRUE OR FALSE? </a:t>
            </a:r>
            <a:endParaRPr lang="en-US" dirty="0"/>
          </a:p>
        </p:txBody>
      </p:sp>
      <p:sp>
        <p:nvSpPr>
          <p:cNvPr id="3" name="Content Placeholder 2"/>
          <p:cNvSpPr>
            <a:spLocks noGrp="1"/>
          </p:cNvSpPr>
          <p:nvPr>
            <p:ph idx="1"/>
          </p:nvPr>
        </p:nvSpPr>
        <p:spPr>
          <a:xfrm>
            <a:off x="381000" y="1600200"/>
            <a:ext cx="7315200" cy="4038600"/>
          </a:xfrm>
        </p:spPr>
        <p:txBody>
          <a:bodyPr>
            <a:normAutofit/>
          </a:bodyPr>
          <a:lstStyle/>
          <a:p>
            <a:r>
              <a:rPr lang="en-US" sz="4800" dirty="0" smtClean="0">
                <a:solidFill>
                  <a:schemeClr val="accent1"/>
                </a:solidFill>
              </a:rPr>
              <a:t>YOU CAN BE A CHRISTIAN AND NOT HAVE ANY INTERESTS, PLANS OR GOALS. </a:t>
            </a:r>
            <a:endParaRPr lang="en-US" sz="4800" dirty="0">
              <a:solidFill>
                <a:schemeClr val="accent1"/>
              </a:solidFill>
            </a:endParaRPr>
          </a:p>
        </p:txBody>
      </p:sp>
      <p:sp>
        <p:nvSpPr>
          <p:cNvPr id="4" name="Footer Placeholder 3"/>
          <p:cNvSpPr>
            <a:spLocks noGrp="1"/>
          </p:cNvSpPr>
          <p:nvPr>
            <p:ph type="ftr" sz="quarter" idx="11"/>
          </p:nvPr>
        </p:nvSpPr>
        <p:spPr/>
        <p:txBody>
          <a:bodyPr/>
          <a:lstStyle/>
          <a:p>
            <a:pPr algn="ctr">
              <a:defRPr/>
            </a:pPr>
            <a:r>
              <a:rPr lang="en-US" sz="1200" smtClean="0">
                <a:solidFill>
                  <a:prstClr val="black">
                    <a:tint val="75000"/>
                  </a:prstClr>
                </a:solidFill>
                <a:latin typeface="Calibri"/>
              </a:rPr>
              <a:t>Apathy, 10/1/14</a:t>
            </a:r>
            <a:endParaRPr lang="en-US" sz="1200">
              <a:solidFill>
                <a:prstClr val="black">
                  <a:tint val="75000"/>
                </a:prstClr>
              </a:solidFill>
              <a:latin typeface="Calibri"/>
            </a:endParaRPr>
          </a:p>
        </p:txBody>
      </p:sp>
    </p:spTree>
    <p:extLst>
      <p:ext uri="{BB962C8B-B14F-4D97-AF65-F5344CB8AC3E}">
        <p14:creationId xmlns:p14="http://schemas.microsoft.com/office/powerpoint/2010/main" val="1068726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HAS A SCRIPTURE TO ANSWER THIS QUESTION?</a:t>
            </a:r>
            <a:endParaRPr lang="en-US" dirty="0"/>
          </a:p>
        </p:txBody>
      </p:sp>
      <p:sp>
        <p:nvSpPr>
          <p:cNvPr id="3" name="Footer Placeholder 2"/>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609024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7238999" cy="1320800"/>
          </a:xfrm>
        </p:spPr>
        <p:txBody>
          <a:bodyPr/>
          <a:lstStyle/>
          <a:p>
            <a:r>
              <a:rPr lang="en-US" dirty="0" smtClean="0"/>
              <a:t>AS YOU THINK, SO WILL YOU BE. </a:t>
            </a:r>
            <a:endParaRPr lang="en-US" dirty="0"/>
          </a:p>
        </p:txBody>
      </p:sp>
      <p:sp>
        <p:nvSpPr>
          <p:cNvPr id="3" name="Content Placeholder 2"/>
          <p:cNvSpPr>
            <a:spLocks noGrp="1"/>
          </p:cNvSpPr>
          <p:nvPr>
            <p:ph idx="1"/>
          </p:nvPr>
        </p:nvSpPr>
        <p:spPr>
          <a:xfrm>
            <a:off x="533400" y="1524000"/>
            <a:ext cx="6858000" cy="4648200"/>
          </a:xfrm>
        </p:spPr>
        <p:txBody>
          <a:bodyPr>
            <a:noAutofit/>
          </a:bodyPr>
          <a:lstStyle/>
          <a:p>
            <a:r>
              <a:rPr lang="en-US" sz="3600" u="sng" dirty="0">
                <a:solidFill>
                  <a:schemeClr val="accent1"/>
                </a:solidFill>
              </a:rPr>
              <a:t>Proverbs </a:t>
            </a:r>
            <a:r>
              <a:rPr lang="en-US" sz="3600" u="sng" dirty="0" smtClean="0">
                <a:solidFill>
                  <a:schemeClr val="accent1"/>
                </a:solidFill>
              </a:rPr>
              <a:t>23:7</a:t>
            </a:r>
            <a:r>
              <a:rPr lang="en-US" sz="3600" dirty="0" smtClean="0">
                <a:solidFill>
                  <a:schemeClr val="accent1"/>
                </a:solidFill>
              </a:rPr>
              <a:t>  King </a:t>
            </a:r>
            <a:r>
              <a:rPr lang="en-US" sz="3600" dirty="0">
                <a:solidFill>
                  <a:schemeClr val="accent1"/>
                </a:solidFill>
              </a:rPr>
              <a:t>James Version (KJV)</a:t>
            </a:r>
          </a:p>
          <a:p>
            <a:endParaRPr lang="en-US" sz="3600" dirty="0">
              <a:solidFill>
                <a:schemeClr val="accent1"/>
              </a:solidFill>
            </a:endParaRPr>
          </a:p>
          <a:p>
            <a:r>
              <a:rPr lang="en-US" sz="3600" dirty="0">
                <a:solidFill>
                  <a:schemeClr val="accent1"/>
                </a:solidFill>
              </a:rPr>
              <a:t>7 For as he </a:t>
            </a:r>
            <a:r>
              <a:rPr lang="en-US" sz="3600" dirty="0" err="1">
                <a:solidFill>
                  <a:schemeClr val="accent1"/>
                </a:solidFill>
              </a:rPr>
              <a:t>thinketh</a:t>
            </a:r>
            <a:r>
              <a:rPr lang="en-US" sz="3600" dirty="0">
                <a:solidFill>
                  <a:schemeClr val="accent1"/>
                </a:solidFill>
              </a:rPr>
              <a:t> in his heart, so is he: Eat and drink, </a:t>
            </a:r>
            <a:r>
              <a:rPr lang="en-US" sz="3600" dirty="0" err="1">
                <a:solidFill>
                  <a:schemeClr val="accent1"/>
                </a:solidFill>
              </a:rPr>
              <a:t>saith</a:t>
            </a:r>
            <a:r>
              <a:rPr lang="en-US" sz="3600" dirty="0">
                <a:solidFill>
                  <a:schemeClr val="accent1"/>
                </a:solidFill>
              </a:rPr>
              <a:t> he to thee; but his heart is not with thee.</a:t>
            </a:r>
          </a:p>
        </p:txBody>
      </p:sp>
      <p:sp>
        <p:nvSpPr>
          <p:cNvPr id="4" name="Footer Placeholder 3"/>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95300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6347713" cy="1320800"/>
          </a:xfrm>
        </p:spPr>
        <p:txBody>
          <a:bodyPr/>
          <a:lstStyle/>
          <a:p>
            <a:r>
              <a:rPr lang="en-US" dirty="0" smtClean="0"/>
              <a:t>WE MUST BELIEVE THAT HE WILL PROVIDE.</a:t>
            </a:r>
            <a:endParaRPr lang="en-US" dirty="0"/>
          </a:p>
        </p:txBody>
      </p:sp>
      <p:sp>
        <p:nvSpPr>
          <p:cNvPr id="3" name="Content Placeholder 2"/>
          <p:cNvSpPr>
            <a:spLocks noGrp="1"/>
          </p:cNvSpPr>
          <p:nvPr>
            <p:ph idx="1"/>
          </p:nvPr>
        </p:nvSpPr>
        <p:spPr>
          <a:xfrm>
            <a:off x="559750" y="1854995"/>
            <a:ext cx="6347714" cy="3880773"/>
          </a:xfrm>
        </p:spPr>
        <p:txBody>
          <a:bodyPr>
            <a:noAutofit/>
          </a:bodyPr>
          <a:lstStyle/>
          <a:p>
            <a:r>
              <a:rPr lang="en-US" sz="3600" b="1" dirty="0">
                <a:solidFill>
                  <a:schemeClr val="accent1"/>
                </a:solidFill>
                <a:hlinkClick r:id="rId2" tooltip="Hebrews 11:6"/>
              </a:rPr>
              <a:t>Hebrews 11:6</a:t>
            </a:r>
            <a:r>
              <a:rPr lang="en-US" sz="3600" dirty="0">
                <a:solidFill>
                  <a:schemeClr val="accent1"/>
                </a:solidFill>
              </a:rPr>
              <a:t> - But without faith [it is] impossible to please [him]: for he that cometh to God must believe that he is, and [that] he is a </a:t>
            </a:r>
            <a:r>
              <a:rPr lang="en-US" sz="3600" dirty="0" err="1">
                <a:solidFill>
                  <a:schemeClr val="accent1"/>
                </a:solidFill>
              </a:rPr>
              <a:t>rewarder</a:t>
            </a:r>
            <a:r>
              <a:rPr lang="en-US" sz="3600" dirty="0">
                <a:solidFill>
                  <a:schemeClr val="accent1"/>
                </a:solidFill>
              </a:rPr>
              <a:t> of them that diligently seek him.</a:t>
            </a:r>
          </a:p>
        </p:txBody>
      </p:sp>
      <p:sp>
        <p:nvSpPr>
          <p:cNvPr id="4" name="Footer Placeholder 3"/>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60587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DIMENSION</a:t>
            </a:r>
            <a:endParaRPr lang="en-US" dirty="0"/>
          </a:p>
        </p:txBody>
      </p:sp>
      <p:sp>
        <p:nvSpPr>
          <p:cNvPr id="3" name="Content Placeholder 2"/>
          <p:cNvSpPr>
            <a:spLocks noGrp="1"/>
          </p:cNvSpPr>
          <p:nvPr>
            <p:ph idx="1"/>
          </p:nvPr>
        </p:nvSpPr>
        <p:spPr>
          <a:xfrm>
            <a:off x="26350" y="1804325"/>
            <a:ext cx="7696200" cy="4419600"/>
          </a:xfrm>
        </p:spPr>
        <p:txBody>
          <a:bodyPr>
            <a:noAutofit/>
          </a:bodyPr>
          <a:lstStyle/>
          <a:p>
            <a:r>
              <a:rPr lang="en-US" sz="2800" dirty="0">
                <a:solidFill>
                  <a:schemeClr val="accent1"/>
                </a:solidFill>
              </a:rPr>
              <a:t>Finally, the emotional dimension includes diminished emotional responses to goal-related events.  Diminished emotions are characterized as emotional indifference or restricted responses to important life events that may present clinically as </a:t>
            </a:r>
            <a:r>
              <a:rPr lang="en-US" sz="2800" dirty="0" smtClean="0">
                <a:solidFill>
                  <a:schemeClr val="accent1"/>
                </a:solidFill>
              </a:rPr>
              <a:t>not having any feelings about things or just not caring. </a:t>
            </a:r>
            <a:r>
              <a:rPr lang="en-US" sz="2800" dirty="0" smtClean="0">
                <a:solidFill>
                  <a:schemeClr val="accent1"/>
                </a:solidFill>
              </a:rPr>
              <a:t> </a:t>
            </a:r>
            <a:endParaRPr lang="en-US" sz="2800" dirty="0">
              <a:solidFill>
                <a:schemeClr val="accent1"/>
              </a:solidFill>
            </a:endParaRPr>
          </a:p>
          <a:p>
            <a:endParaRPr lang="en-US" sz="2800" dirty="0">
              <a:solidFill>
                <a:schemeClr val="accent1"/>
              </a:solidFill>
            </a:endParaRPr>
          </a:p>
        </p:txBody>
      </p:sp>
      <p:sp>
        <p:nvSpPr>
          <p:cNvPr id="4" name="Footer Placeholder 3"/>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174790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81114"/>
            <a:ext cx="6347713" cy="1349286"/>
          </a:xfrm>
        </p:spPr>
        <p:txBody>
          <a:bodyPr/>
          <a:lstStyle/>
          <a:p>
            <a:pPr algn="ctr"/>
            <a:r>
              <a:rPr lang="en-US" dirty="0" smtClean="0"/>
              <a:t>TRUE OR FALSE? </a:t>
            </a:r>
            <a:endParaRPr lang="en-US" dirty="0"/>
          </a:p>
        </p:txBody>
      </p:sp>
      <p:sp>
        <p:nvSpPr>
          <p:cNvPr id="3" name="Content Placeholder 2"/>
          <p:cNvSpPr>
            <a:spLocks noGrp="1"/>
          </p:cNvSpPr>
          <p:nvPr>
            <p:ph idx="1"/>
          </p:nvPr>
        </p:nvSpPr>
        <p:spPr/>
        <p:txBody>
          <a:bodyPr>
            <a:normAutofit/>
          </a:bodyPr>
          <a:lstStyle/>
          <a:p>
            <a:r>
              <a:rPr lang="en-US" sz="4800" dirty="0" smtClean="0">
                <a:solidFill>
                  <a:schemeClr val="accent1"/>
                </a:solidFill>
              </a:rPr>
              <a:t>YOU CAN BE A CHRISTIAN AND HAVE NO FEELINGS ABOUT THE THINGS OF GOD.</a:t>
            </a:r>
            <a:endParaRPr lang="en-US" sz="4800" dirty="0">
              <a:solidFill>
                <a:schemeClr val="accent1"/>
              </a:solidFill>
            </a:endParaRPr>
          </a:p>
        </p:txBody>
      </p:sp>
      <p:sp>
        <p:nvSpPr>
          <p:cNvPr id="4" name="Footer Placeholder 3"/>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093503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7013575" cy="4684406"/>
          </a:xfrm>
        </p:spPr>
        <p:txBody>
          <a:bodyPr>
            <a:noAutofit/>
          </a:bodyPr>
          <a:lstStyle/>
          <a:p>
            <a:r>
              <a:rPr lang="en-US" sz="2400" b="1" dirty="0"/>
              <a:t>Definition</a:t>
            </a:r>
            <a:br>
              <a:rPr lang="en-US" sz="2400" b="1" dirty="0"/>
            </a:br>
            <a:r>
              <a:rPr lang="en-US" sz="2400" dirty="0"/>
              <a:t>Apathy can be defined as an absence or suppression of emotion, feeling, concern or passion. Further, apathy is an indifference to things generally found to be exciting or moving.</a:t>
            </a:r>
            <a:br>
              <a:rPr lang="en-US" sz="2400" dirty="0"/>
            </a:br>
            <a:r>
              <a:rPr lang="en-US" sz="2400" dirty="0"/>
              <a:t/>
            </a:r>
            <a:br>
              <a:rPr lang="en-US" sz="2400" dirty="0"/>
            </a:br>
            <a:r>
              <a:rPr lang="en-US" sz="2400" dirty="0"/>
              <a:t/>
            </a:r>
            <a:br>
              <a:rPr lang="en-US" sz="2400" dirty="0"/>
            </a:br>
            <a:r>
              <a:rPr lang="en-US" sz="2400" dirty="0"/>
              <a:t>Read more: </a:t>
            </a:r>
            <a:r>
              <a:rPr lang="en-US" sz="2400" dirty="0">
                <a:hlinkClick r:id="rId2"/>
              </a:rPr>
              <a:t>http://www.minddisorders.com/A-Br/Apathy.html#ixzz3ELAeWd1N</a:t>
            </a:r>
            <a:endParaRPr lang="en-US" sz="2400" dirty="0"/>
          </a:p>
        </p:txBody>
      </p:sp>
      <p:sp>
        <p:nvSpPr>
          <p:cNvPr id="4" name="Footer Placeholder 3"/>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pic>
        <p:nvPicPr>
          <p:cNvPr id="2050" name="Picture 2" descr="Apathy 10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04800"/>
            <a:ext cx="3200400" cy="2125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129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HAS A SCRIPTURE TO ANSWER THIS QUESTION?</a:t>
            </a:r>
            <a:endParaRPr lang="en-US" dirty="0"/>
          </a:p>
        </p:txBody>
      </p:sp>
      <p:sp>
        <p:nvSpPr>
          <p:cNvPr id="3" name="Footer Placeholder 2"/>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36843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6347713" cy="1320800"/>
          </a:xfrm>
        </p:spPr>
        <p:txBody>
          <a:bodyPr/>
          <a:lstStyle/>
          <a:p>
            <a:r>
              <a:rPr lang="en-US" dirty="0" smtClean="0"/>
              <a:t>GOD DOES NOT LIKE IT WHEN WE DO NOT CARE.</a:t>
            </a:r>
            <a:endParaRPr lang="en-US" dirty="0"/>
          </a:p>
        </p:txBody>
      </p:sp>
      <p:sp>
        <p:nvSpPr>
          <p:cNvPr id="3" name="Content Placeholder 2"/>
          <p:cNvSpPr>
            <a:spLocks noGrp="1"/>
          </p:cNvSpPr>
          <p:nvPr>
            <p:ph idx="1"/>
          </p:nvPr>
        </p:nvSpPr>
        <p:spPr>
          <a:xfrm>
            <a:off x="457200" y="1930400"/>
            <a:ext cx="6347714" cy="3880773"/>
          </a:xfrm>
        </p:spPr>
        <p:txBody>
          <a:bodyPr>
            <a:noAutofit/>
          </a:bodyPr>
          <a:lstStyle/>
          <a:p>
            <a:r>
              <a:rPr lang="en-US" sz="3200" b="1" dirty="0">
                <a:solidFill>
                  <a:schemeClr val="accent1"/>
                </a:solidFill>
                <a:hlinkClick r:id="rId2" tooltip="Zephaniah 1:12-13"/>
              </a:rPr>
              <a:t>Zephaniah 1:12-13</a:t>
            </a:r>
            <a:r>
              <a:rPr lang="en-US" sz="3200" dirty="0">
                <a:solidFill>
                  <a:schemeClr val="accent1"/>
                </a:solidFill>
              </a:rPr>
              <a:t> - And it shall come to pass at that time, [that] I will search Jerusalem with candles, and punish the men that are settled on their lees: that say in their heart, The LORD will not do good, neither will he do evil.  </a:t>
            </a:r>
          </a:p>
        </p:txBody>
      </p:sp>
      <p:sp>
        <p:nvSpPr>
          <p:cNvPr id="4" name="Footer Placeholder 3"/>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34584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705601" cy="1320800"/>
          </a:xfrm>
        </p:spPr>
        <p:txBody>
          <a:bodyPr>
            <a:normAutofit fontScale="90000"/>
          </a:bodyPr>
          <a:lstStyle/>
          <a:p>
            <a:r>
              <a:rPr lang="en-US" dirty="0" smtClean="0"/>
              <a:t>APATHY IS NOT LAZINESS, REBELLION, OR REFUSAL TO CARE.</a:t>
            </a:r>
            <a:endParaRPr lang="en-US" dirty="0"/>
          </a:p>
        </p:txBody>
      </p:sp>
      <p:sp>
        <p:nvSpPr>
          <p:cNvPr id="3" name="Content Placeholder 2"/>
          <p:cNvSpPr>
            <a:spLocks noGrp="1"/>
          </p:cNvSpPr>
          <p:nvPr>
            <p:ph idx="1"/>
          </p:nvPr>
        </p:nvSpPr>
        <p:spPr>
          <a:xfrm>
            <a:off x="533398" y="2590800"/>
            <a:ext cx="6858001" cy="3880773"/>
          </a:xfrm>
        </p:spPr>
        <p:txBody>
          <a:bodyPr>
            <a:normAutofit/>
          </a:bodyPr>
          <a:lstStyle/>
          <a:p>
            <a:r>
              <a:rPr lang="en-US" sz="2800" dirty="0" smtClean="0">
                <a:solidFill>
                  <a:schemeClr val="accent1"/>
                </a:solidFill>
              </a:rPr>
              <a:t>Without </a:t>
            </a:r>
            <a:r>
              <a:rPr lang="en-US" sz="2800" dirty="0">
                <a:solidFill>
                  <a:schemeClr val="accent1"/>
                </a:solidFill>
              </a:rPr>
              <a:t>appropriate </a:t>
            </a:r>
            <a:r>
              <a:rPr lang="en-US" sz="2800" dirty="0" smtClean="0">
                <a:solidFill>
                  <a:schemeClr val="accent1"/>
                </a:solidFill>
              </a:rPr>
              <a:t>psycho-education </a:t>
            </a:r>
            <a:r>
              <a:rPr lang="en-US" sz="2800" dirty="0">
                <a:solidFill>
                  <a:schemeClr val="accent1"/>
                </a:solidFill>
              </a:rPr>
              <a:t>caregivers and family members often </a:t>
            </a:r>
            <a:r>
              <a:rPr lang="en-US" sz="2800" dirty="0" smtClean="0">
                <a:solidFill>
                  <a:schemeClr val="accent1"/>
                </a:solidFill>
              </a:rPr>
              <a:t>confuse the clinical syndrome of apathy with being lazy or </a:t>
            </a:r>
            <a:r>
              <a:rPr lang="en-US" sz="2800" dirty="0">
                <a:solidFill>
                  <a:schemeClr val="accent1"/>
                </a:solidFill>
              </a:rPr>
              <a:t>oppositional, or as </a:t>
            </a:r>
            <a:r>
              <a:rPr lang="en-US" sz="2800" dirty="0" smtClean="0">
                <a:solidFill>
                  <a:schemeClr val="accent1"/>
                </a:solidFill>
              </a:rPr>
              <a:t>an intentional </a:t>
            </a:r>
            <a:r>
              <a:rPr lang="en-US" sz="2800" dirty="0">
                <a:solidFill>
                  <a:schemeClr val="accent1"/>
                </a:solidFill>
              </a:rPr>
              <a:t>lack of </a:t>
            </a:r>
            <a:r>
              <a:rPr lang="en-US" sz="2800" dirty="0" smtClean="0">
                <a:solidFill>
                  <a:schemeClr val="accent1"/>
                </a:solidFill>
              </a:rPr>
              <a:t>caring.</a:t>
            </a:r>
            <a:endParaRPr lang="en-US" sz="2800" dirty="0">
              <a:solidFill>
                <a:schemeClr val="accent1"/>
              </a:solidFill>
            </a:endParaRPr>
          </a:p>
        </p:txBody>
      </p:sp>
      <p:sp>
        <p:nvSpPr>
          <p:cNvPr id="4" name="Footer Placeholder 3"/>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665976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LAZINESS IS SOMETHING DIFFERENT. </a:t>
            </a:r>
            <a:endParaRPr lang="en-US" dirty="0"/>
          </a:p>
        </p:txBody>
      </p:sp>
      <p:sp>
        <p:nvSpPr>
          <p:cNvPr id="3" name="Content Placeholder 2"/>
          <p:cNvSpPr>
            <a:spLocks noGrp="1"/>
          </p:cNvSpPr>
          <p:nvPr>
            <p:ph idx="1"/>
          </p:nvPr>
        </p:nvSpPr>
        <p:spPr>
          <a:xfrm>
            <a:off x="304800" y="2160590"/>
            <a:ext cx="6652513" cy="3880773"/>
          </a:xfrm>
        </p:spPr>
        <p:txBody>
          <a:bodyPr>
            <a:normAutofit/>
          </a:bodyPr>
          <a:lstStyle/>
          <a:p>
            <a:r>
              <a:rPr lang="en-US" sz="3200" dirty="0" smtClean="0">
                <a:solidFill>
                  <a:schemeClr val="accent1"/>
                </a:solidFill>
              </a:rPr>
              <a:t>Whereas an apathetic person is unable to find a reason to care, a lazy person may have the desire and is perfectly able to do the behavior, but does not want to put for the necessary effort. </a:t>
            </a:r>
            <a:endParaRPr lang="en-US" sz="3200" dirty="0">
              <a:solidFill>
                <a:schemeClr val="accent1"/>
              </a:solidFill>
            </a:endParaRPr>
          </a:p>
        </p:txBody>
      </p:sp>
      <p:sp>
        <p:nvSpPr>
          <p:cNvPr id="4" name="Footer Placeholder 3"/>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178904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81114"/>
            <a:ext cx="6347713" cy="1349286"/>
          </a:xfrm>
        </p:spPr>
        <p:txBody>
          <a:bodyPr/>
          <a:lstStyle/>
          <a:p>
            <a:pPr algn="ctr"/>
            <a:r>
              <a:rPr lang="en-US" dirty="0" smtClean="0"/>
              <a:t>TRUE OR FALSE? </a:t>
            </a:r>
            <a:endParaRPr lang="en-US" dirty="0"/>
          </a:p>
        </p:txBody>
      </p:sp>
      <p:sp>
        <p:nvSpPr>
          <p:cNvPr id="3" name="Content Placeholder 2"/>
          <p:cNvSpPr>
            <a:spLocks noGrp="1"/>
          </p:cNvSpPr>
          <p:nvPr>
            <p:ph idx="1"/>
          </p:nvPr>
        </p:nvSpPr>
        <p:spPr>
          <a:xfrm>
            <a:off x="34183" y="2387116"/>
            <a:ext cx="7620000" cy="4038600"/>
          </a:xfrm>
        </p:spPr>
        <p:txBody>
          <a:bodyPr>
            <a:normAutofit/>
          </a:bodyPr>
          <a:lstStyle/>
          <a:p>
            <a:r>
              <a:rPr lang="en-US" sz="4800" dirty="0" smtClean="0">
                <a:solidFill>
                  <a:schemeClr val="accent1"/>
                </a:solidFill>
              </a:rPr>
              <a:t>YOU CAN BE A CHRISTIAN AND BE LAZY. </a:t>
            </a:r>
            <a:endParaRPr lang="en-US" sz="4800" dirty="0">
              <a:solidFill>
                <a:schemeClr val="accent1"/>
              </a:solidFill>
            </a:endParaRPr>
          </a:p>
        </p:txBody>
      </p:sp>
      <p:sp>
        <p:nvSpPr>
          <p:cNvPr id="4" name="Footer Placeholder 3"/>
          <p:cNvSpPr>
            <a:spLocks noGrp="1"/>
          </p:cNvSpPr>
          <p:nvPr>
            <p:ph type="ftr" sz="quarter" idx="11"/>
          </p:nvPr>
        </p:nvSpPr>
        <p:spPr/>
        <p:txBody>
          <a:bodyPr/>
          <a:lstStyle/>
          <a:p>
            <a:pPr algn="ctr">
              <a:defRPr/>
            </a:pPr>
            <a:r>
              <a:rPr lang="en-US" sz="1200" smtClean="0">
                <a:solidFill>
                  <a:prstClr val="black">
                    <a:tint val="75000"/>
                  </a:prstClr>
                </a:solidFill>
                <a:latin typeface="Calibri"/>
              </a:rPr>
              <a:t>Apathy, 10/1/14</a:t>
            </a:r>
            <a:endParaRPr lang="en-US" sz="1200">
              <a:solidFill>
                <a:prstClr val="black">
                  <a:tint val="75000"/>
                </a:prstClr>
              </a:solidFill>
              <a:latin typeface="Calibri"/>
            </a:endParaRPr>
          </a:p>
        </p:txBody>
      </p:sp>
    </p:spTree>
    <p:extLst>
      <p:ext uri="{BB962C8B-B14F-4D97-AF65-F5344CB8AC3E}">
        <p14:creationId xmlns:p14="http://schemas.microsoft.com/office/powerpoint/2010/main" val="1587396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HAS A SCRIPTURE TO ANSWER THIS QUESTION?</a:t>
            </a:r>
            <a:endParaRPr lang="en-US" dirty="0"/>
          </a:p>
        </p:txBody>
      </p:sp>
      <p:sp>
        <p:nvSpPr>
          <p:cNvPr id="3" name="Footer Placeholder 2"/>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5355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7238999" cy="1320800"/>
          </a:xfrm>
        </p:spPr>
        <p:txBody>
          <a:bodyPr/>
          <a:lstStyle/>
          <a:p>
            <a:r>
              <a:rPr lang="en-US" dirty="0" smtClean="0"/>
              <a:t>SOME OF US CAN BE SLUGGARDS. </a:t>
            </a:r>
            <a:endParaRPr lang="en-US" dirty="0"/>
          </a:p>
        </p:txBody>
      </p:sp>
      <p:sp>
        <p:nvSpPr>
          <p:cNvPr id="3" name="Content Placeholder 2"/>
          <p:cNvSpPr>
            <a:spLocks noGrp="1"/>
          </p:cNvSpPr>
          <p:nvPr>
            <p:ph idx="1"/>
          </p:nvPr>
        </p:nvSpPr>
        <p:spPr>
          <a:xfrm>
            <a:off x="380998" y="2160590"/>
            <a:ext cx="7010401" cy="3880773"/>
          </a:xfrm>
        </p:spPr>
        <p:txBody>
          <a:bodyPr>
            <a:normAutofit/>
          </a:bodyPr>
          <a:lstStyle/>
          <a:p>
            <a:r>
              <a:rPr lang="en-US" sz="3200" dirty="0">
                <a:solidFill>
                  <a:schemeClr val="accent1"/>
                </a:solidFill>
              </a:rPr>
              <a:t>Proverbs 26:15New International Version (NIV)</a:t>
            </a:r>
          </a:p>
          <a:p>
            <a:r>
              <a:rPr lang="en-US" sz="3200" b="1" baseline="30000" dirty="0">
                <a:solidFill>
                  <a:schemeClr val="accent1"/>
                </a:solidFill>
              </a:rPr>
              <a:t>15 </a:t>
            </a:r>
            <a:r>
              <a:rPr lang="en-US" sz="3200" dirty="0">
                <a:solidFill>
                  <a:schemeClr val="accent1"/>
                </a:solidFill>
              </a:rPr>
              <a:t>A sluggard buries his hand in the dish</a:t>
            </a:r>
            <a:r>
              <a:rPr lang="en-US" sz="3200" dirty="0" smtClean="0">
                <a:solidFill>
                  <a:schemeClr val="accent1"/>
                </a:solidFill>
              </a:rPr>
              <a:t>; he </a:t>
            </a:r>
            <a:r>
              <a:rPr lang="en-US" sz="3200" dirty="0">
                <a:solidFill>
                  <a:schemeClr val="accent1"/>
                </a:solidFill>
              </a:rPr>
              <a:t>is too lazy to bring it back to his mouth.</a:t>
            </a:r>
          </a:p>
          <a:p>
            <a:endParaRPr lang="en-US" sz="3200" dirty="0">
              <a:solidFill>
                <a:schemeClr val="accent1"/>
              </a:solidFill>
            </a:endParaRPr>
          </a:p>
        </p:txBody>
      </p:sp>
      <p:sp>
        <p:nvSpPr>
          <p:cNvPr id="4" name="Footer Placeholder 3"/>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5871064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WANTS US TO CARE FOR ONE ANOTHER AND BE BUSY.</a:t>
            </a:r>
            <a:endParaRPr lang="en-US" dirty="0"/>
          </a:p>
        </p:txBody>
      </p:sp>
      <p:sp>
        <p:nvSpPr>
          <p:cNvPr id="3" name="Content Placeholder 2"/>
          <p:cNvSpPr>
            <a:spLocks noGrp="1"/>
          </p:cNvSpPr>
          <p:nvPr>
            <p:ph idx="1"/>
          </p:nvPr>
        </p:nvSpPr>
        <p:spPr/>
        <p:txBody>
          <a:bodyPr/>
          <a:lstStyle/>
          <a:p>
            <a:r>
              <a:rPr lang="en-US" sz="2800" dirty="0">
                <a:solidFill>
                  <a:schemeClr val="accent1"/>
                </a:solidFill>
              </a:rPr>
              <a:t>Romans 12:10-11King James Version (KJV)</a:t>
            </a:r>
          </a:p>
          <a:p>
            <a:r>
              <a:rPr lang="en-US" sz="2800" b="1" baseline="30000" dirty="0">
                <a:solidFill>
                  <a:schemeClr val="accent1"/>
                </a:solidFill>
              </a:rPr>
              <a:t>10 </a:t>
            </a:r>
            <a:r>
              <a:rPr lang="en-US" sz="2800" dirty="0">
                <a:solidFill>
                  <a:schemeClr val="accent1"/>
                </a:solidFill>
              </a:rPr>
              <a:t>Be kindly </a:t>
            </a:r>
            <a:r>
              <a:rPr lang="en-US" sz="2800" dirty="0" err="1">
                <a:solidFill>
                  <a:schemeClr val="accent1"/>
                </a:solidFill>
              </a:rPr>
              <a:t>affectioned</a:t>
            </a:r>
            <a:r>
              <a:rPr lang="en-US" sz="2800" dirty="0">
                <a:solidFill>
                  <a:schemeClr val="accent1"/>
                </a:solidFill>
              </a:rPr>
              <a:t> one to another with brotherly love; in </a:t>
            </a:r>
            <a:r>
              <a:rPr lang="en-US" sz="2800" dirty="0" err="1">
                <a:solidFill>
                  <a:schemeClr val="accent1"/>
                </a:solidFill>
              </a:rPr>
              <a:t>honour</a:t>
            </a:r>
            <a:r>
              <a:rPr lang="en-US" sz="2800" dirty="0">
                <a:solidFill>
                  <a:schemeClr val="accent1"/>
                </a:solidFill>
              </a:rPr>
              <a:t> preferring one another;</a:t>
            </a:r>
          </a:p>
          <a:p>
            <a:r>
              <a:rPr lang="en-US" sz="2800" b="1" baseline="30000" dirty="0">
                <a:solidFill>
                  <a:schemeClr val="accent1"/>
                </a:solidFill>
              </a:rPr>
              <a:t>11 </a:t>
            </a:r>
            <a:r>
              <a:rPr lang="en-US" sz="2800" dirty="0">
                <a:solidFill>
                  <a:schemeClr val="accent1"/>
                </a:solidFill>
              </a:rPr>
              <a:t>Not slothful in business; fervent in spirit; serving the Lord;</a:t>
            </a:r>
          </a:p>
          <a:p>
            <a:endParaRPr lang="en-US" dirty="0"/>
          </a:p>
        </p:txBody>
      </p:sp>
      <p:sp>
        <p:nvSpPr>
          <p:cNvPr id="4" name="Footer Placeholder 3"/>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055484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028"/>
            <a:ext cx="6347713" cy="1320800"/>
          </a:xfrm>
        </p:spPr>
        <p:txBody>
          <a:bodyPr/>
          <a:lstStyle/>
          <a:p>
            <a:r>
              <a:rPr lang="en-US" dirty="0" smtClean="0"/>
              <a:t>APATHY IS NOT DEPRESSION.</a:t>
            </a:r>
            <a:endParaRPr lang="en-US" dirty="0"/>
          </a:p>
        </p:txBody>
      </p:sp>
      <p:sp>
        <p:nvSpPr>
          <p:cNvPr id="3" name="Content Placeholder 2"/>
          <p:cNvSpPr>
            <a:spLocks noGrp="1"/>
          </p:cNvSpPr>
          <p:nvPr>
            <p:ph idx="1"/>
          </p:nvPr>
        </p:nvSpPr>
        <p:spPr>
          <a:xfrm>
            <a:off x="304800" y="1524000"/>
            <a:ext cx="6347714" cy="3880773"/>
          </a:xfrm>
        </p:spPr>
        <p:txBody>
          <a:bodyPr>
            <a:noAutofit/>
          </a:bodyPr>
          <a:lstStyle/>
          <a:p>
            <a:r>
              <a:rPr lang="en-US" sz="2000" dirty="0">
                <a:solidFill>
                  <a:schemeClr val="accent1"/>
                </a:solidFill>
              </a:rPr>
              <a:t>Apathy has traditionally been viewed as a component of depression (</a:t>
            </a:r>
            <a:r>
              <a:rPr lang="en-US" sz="2000" dirty="0" err="1">
                <a:solidFill>
                  <a:schemeClr val="accent1"/>
                </a:solidFill>
              </a:rPr>
              <a:t>Alexopoulos</a:t>
            </a:r>
            <a:r>
              <a:rPr lang="en-US" sz="2000" dirty="0">
                <a:solidFill>
                  <a:schemeClr val="accent1"/>
                </a:solidFill>
              </a:rPr>
              <a:t>, 2005). </a:t>
            </a:r>
            <a:endParaRPr lang="en-US" sz="2000" dirty="0" smtClean="0">
              <a:solidFill>
                <a:schemeClr val="accent1"/>
              </a:solidFill>
            </a:endParaRPr>
          </a:p>
          <a:p>
            <a:endParaRPr lang="en-US" sz="2000" dirty="0">
              <a:solidFill>
                <a:schemeClr val="accent1"/>
              </a:solidFill>
            </a:endParaRPr>
          </a:p>
          <a:p>
            <a:r>
              <a:rPr lang="en-US" sz="2000" dirty="0">
                <a:solidFill>
                  <a:schemeClr val="accent1"/>
                </a:solidFill>
              </a:rPr>
              <a:t>Marin (1990, 1997b) clarified how an apathy syndrome differs from depression. Apathy is primarily diminished motivation whereas depression is a mood disorder.  While depression is characterized by negative thought content such as pessimism, hopelessness, self-deprecatory thoughts, and sadness, there is lack of emotional distress in apathy. </a:t>
            </a:r>
          </a:p>
        </p:txBody>
      </p:sp>
      <p:sp>
        <p:nvSpPr>
          <p:cNvPr id="4" name="Footer Placeholder 3"/>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0577376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462" y="203200"/>
            <a:ext cx="6347713" cy="1320800"/>
          </a:xfrm>
        </p:spPr>
        <p:txBody>
          <a:bodyPr/>
          <a:lstStyle/>
          <a:p>
            <a:r>
              <a:rPr lang="en-US" dirty="0" smtClean="0"/>
              <a:t>APATHY SYNDROME IS ASSOCIATED WITH:</a:t>
            </a:r>
            <a:endParaRPr lang="en-US" dirty="0"/>
          </a:p>
        </p:txBody>
      </p:sp>
      <p:sp>
        <p:nvSpPr>
          <p:cNvPr id="3" name="Content Placeholder 2"/>
          <p:cNvSpPr>
            <a:spLocks noGrp="1"/>
          </p:cNvSpPr>
          <p:nvPr>
            <p:ph idx="1"/>
          </p:nvPr>
        </p:nvSpPr>
        <p:spPr>
          <a:xfrm>
            <a:off x="304800" y="1524000"/>
            <a:ext cx="6652512" cy="3880773"/>
          </a:xfrm>
        </p:spPr>
        <p:txBody>
          <a:bodyPr>
            <a:normAutofit/>
          </a:bodyPr>
          <a:lstStyle/>
          <a:p>
            <a:r>
              <a:rPr lang="en-US" sz="1600" b="1" dirty="0" smtClean="0">
                <a:solidFill>
                  <a:schemeClr val="accent1"/>
                </a:solidFill>
              </a:rPr>
              <a:t>Alzheimer’s </a:t>
            </a:r>
            <a:r>
              <a:rPr lang="en-US" sz="1600" b="1" dirty="0">
                <a:solidFill>
                  <a:schemeClr val="accent1"/>
                </a:solidFill>
              </a:rPr>
              <a:t>Dementia </a:t>
            </a:r>
            <a:r>
              <a:rPr lang="en-US" sz="1600" dirty="0">
                <a:solidFill>
                  <a:schemeClr val="accent1"/>
                </a:solidFill>
              </a:rPr>
              <a:t>(</a:t>
            </a:r>
            <a:r>
              <a:rPr lang="en-US" sz="1600" dirty="0" err="1">
                <a:solidFill>
                  <a:schemeClr val="accent1"/>
                </a:solidFill>
              </a:rPr>
              <a:t>Guimarães</a:t>
            </a:r>
            <a:r>
              <a:rPr lang="en-US" sz="1600" dirty="0">
                <a:solidFill>
                  <a:schemeClr val="accent1"/>
                </a:solidFill>
              </a:rPr>
              <a:t>, Levy, Teixeira, </a:t>
            </a:r>
            <a:r>
              <a:rPr lang="en-US" sz="1600" dirty="0" err="1">
                <a:solidFill>
                  <a:schemeClr val="accent1"/>
                </a:solidFill>
              </a:rPr>
              <a:t>Beato</a:t>
            </a:r>
            <a:r>
              <a:rPr lang="en-US" sz="1600" dirty="0">
                <a:solidFill>
                  <a:schemeClr val="accent1"/>
                </a:solidFill>
              </a:rPr>
              <a:t>, &amp; </a:t>
            </a:r>
            <a:r>
              <a:rPr lang="en-US" sz="1600" dirty="0" err="1">
                <a:solidFill>
                  <a:schemeClr val="accent1"/>
                </a:solidFill>
              </a:rPr>
              <a:t>Caramelli</a:t>
            </a:r>
            <a:r>
              <a:rPr lang="en-US" sz="1600" dirty="0">
                <a:solidFill>
                  <a:schemeClr val="accent1"/>
                </a:solidFill>
              </a:rPr>
              <a:t>, 2008a</a:t>
            </a:r>
            <a:r>
              <a:rPr lang="en-US" sz="1600" dirty="0" smtClean="0">
                <a:solidFill>
                  <a:schemeClr val="accent1"/>
                </a:solidFill>
              </a:rPr>
              <a:t>) </a:t>
            </a:r>
            <a:endParaRPr lang="en-US" sz="1600" dirty="0">
              <a:solidFill>
                <a:schemeClr val="accent1"/>
              </a:solidFill>
            </a:endParaRPr>
          </a:p>
          <a:p>
            <a:r>
              <a:rPr lang="en-US" sz="1600" b="1" dirty="0" smtClean="0">
                <a:solidFill>
                  <a:schemeClr val="accent1"/>
                </a:solidFill>
              </a:rPr>
              <a:t>Traumatic </a:t>
            </a:r>
            <a:r>
              <a:rPr lang="en-US" sz="1600" b="1" dirty="0">
                <a:solidFill>
                  <a:schemeClr val="accent1"/>
                </a:solidFill>
              </a:rPr>
              <a:t>brain injury </a:t>
            </a:r>
            <a:r>
              <a:rPr lang="en-US" sz="1600" dirty="0">
                <a:solidFill>
                  <a:schemeClr val="accent1"/>
                </a:solidFill>
              </a:rPr>
              <a:t>(</a:t>
            </a:r>
            <a:r>
              <a:rPr lang="en-US" sz="1600" dirty="0" err="1">
                <a:solidFill>
                  <a:schemeClr val="accent1"/>
                </a:solidFill>
              </a:rPr>
              <a:t>Newburn</a:t>
            </a:r>
            <a:r>
              <a:rPr lang="en-US" sz="1600" dirty="0">
                <a:solidFill>
                  <a:schemeClr val="accent1"/>
                </a:solidFill>
              </a:rPr>
              <a:t> &amp; </a:t>
            </a:r>
            <a:r>
              <a:rPr lang="en-US" sz="1600" dirty="0" err="1">
                <a:solidFill>
                  <a:schemeClr val="accent1"/>
                </a:solidFill>
              </a:rPr>
              <a:t>Newburn</a:t>
            </a:r>
            <a:r>
              <a:rPr lang="en-US" sz="1600" dirty="0">
                <a:solidFill>
                  <a:schemeClr val="accent1"/>
                </a:solidFill>
              </a:rPr>
              <a:t>, </a:t>
            </a:r>
            <a:r>
              <a:rPr lang="en-US" sz="1600" dirty="0" smtClean="0">
                <a:solidFill>
                  <a:schemeClr val="accent1"/>
                </a:solidFill>
              </a:rPr>
              <a:t>2005)</a:t>
            </a:r>
          </a:p>
          <a:p>
            <a:r>
              <a:rPr lang="en-US" sz="1600" b="1" dirty="0" smtClean="0">
                <a:solidFill>
                  <a:schemeClr val="accent1"/>
                </a:solidFill>
              </a:rPr>
              <a:t>Parkinson’s </a:t>
            </a:r>
            <a:r>
              <a:rPr lang="en-US" sz="1600" b="1" dirty="0">
                <a:solidFill>
                  <a:schemeClr val="accent1"/>
                </a:solidFill>
              </a:rPr>
              <a:t>Disease </a:t>
            </a:r>
            <a:r>
              <a:rPr lang="en-US" sz="1600" dirty="0">
                <a:solidFill>
                  <a:schemeClr val="accent1"/>
                </a:solidFill>
              </a:rPr>
              <a:t>(Remy, </a:t>
            </a:r>
            <a:r>
              <a:rPr lang="en-US" sz="1600" dirty="0" err="1">
                <a:solidFill>
                  <a:schemeClr val="accent1"/>
                </a:solidFill>
              </a:rPr>
              <a:t>Doder</a:t>
            </a:r>
            <a:r>
              <a:rPr lang="en-US" sz="1600" dirty="0">
                <a:solidFill>
                  <a:schemeClr val="accent1"/>
                </a:solidFill>
              </a:rPr>
              <a:t>, Lees, </a:t>
            </a:r>
            <a:r>
              <a:rPr lang="en-US" sz="1600" dirty="0" err="1">
                <a:solidFill>
                  <a:schemeClr val="accent1"/>
                </a:solidFill>
              </a:rPr>
              <a:t>Turjanski</a:t>
            </a:r>
            <a:r>
              <a:rPr lang="en-US" sz="1600" dirty="0">
                <a:solidFill>
                  <a:schemeClr val="accent1"/>
                </a:solidFill>
              </a:rPr>
              <a:t>, &amp; Brooks, 2005</a:t>
            </a:r>
            <a:r>
              <a:rPr lang="en-US" sz="1600" dirty="0" smtClean="0">
                <a:solidFill>
                  <a:schemeClr val="accent1"/>
                </a:solidFill>
              </a:rPr>
              <a:t>) </a:t>
            </a:r>
          </a:p>
          <a:p>
            <a:r>
              <a:rPr lang="en-US" sz="1600" b="1" dirty="0" smtClean="0">
                <a:solidFill>
                  <a:schemeClr val="accent1"/>
                </a:solidFill>
              </a:rPr>
              <a:t>Stroke</a:t>
            </a:r>
            <a:r>
              <a:rPr lang="en-US" sz="1600" dirty="0" smtClean="0">
                <a:solidFill>
                  <a:schemeClr val="accent1"/>
                </a:solidFill>
              </a:rPr>
              <a:t> </a:t>
            </a:r>
            <a:r>
              <a:rPr lang="en-US" sz="1600" dirty="0">
                <a:solidFill>
                  <a:schemeClr val="accent1"/>
                </a:solidFill>
              </a:rPr>
              <a:t>(Robinson, Jorge, Clarence-Smith, &amp; </a:t>
            </a:r>
            <a:r>
              <a:rPr lang="en-US" sz="1600" dirty="0" err="1">
                <a:solidFill>
                  <a:schemeClr val="accent1"/>
                </a:solidFill>
              </a:rPr>
              <a:t>Starkstein</a:t>
            </a:r>
            <a:r>
              <a:rPr lang="en-US" sz="1600" dirty="0">
                <a:solidFill>
                  <a:schemeClr val="accent1"/>
                </a:solidFill>
              </a:rPr>
              <a:t>, 2009</a:t>
            </a:r>
            <a:r>
              <a:rPr lang="en-US" sz="1600" dirty="0" smtClean="0">
                <a:solidFill>
                  <a:schemeClr val="accent1"/>
                </a:solidFill>
              </a:rPr>
              <a:t>) </a:t>
            </a:r>
          </a:p>
          <a:p>
            <a:r>
              <a:rPr lang="en-US" sz="1600" b="1" dirty="0" smtClean="0">
                <a:solidFill>
                  <a:schemeClr val="accent1"/>
                </a:solidFill>
              </a:rPr>
              <a:t>Huntington’s </a:t>
            </a:r>
            <a:r>
              <a:rPr lang="en-US" sz="1600" b="1" dirty="0">
                <a:solidFill>
                  <a:schemeClr val="accent1"/>
                </a:solidFill>
              </a:rPr>
              <a:t>disease </a:t>
            </a:r>
            <a:r>
              <a:rPr lang="en-US" sz="1600" dirty="0">
                <a:solidFill>
                  <a:schemeClr val="accent1"/>
                </a:solidFill>
              </a:rPr>
              <a:t>(</a:t>
            </a:r>
            <a:r>
              <a:rPr lang="en-US" sz="1600" dirty="0" err="1">
                <a:solidFill>
                  <a:schemeClr val="accent1"/>
                </a:solidFill>
              </a:rPr>
              <a:t>Naarding</a:t>
            </a:r>
            <a:r>
              <a:rPr lang="en-US" sz="1600" dirty="0">
                <a:solidFill>
                  <a:schemeClr val="accent1"/>
                </a:solidFill>
              </a:rPr>
              <a:t>, </a:t>
            </a:r>
            <a:r>
              <a:rPr lang="en-US" sz="1600" dirty="0" err="1">
                <a:solidFill>
                  <a:schemeClr val="accent1"/>
                </a:solidFill>
              </a:rPr>
              <a:t>Janzing</a:t>
            </a:r>
            <a:r>
              <a:rPr lang="en-US" sz="1600" dirty="0">
                <a:solidFill>
                  <a:schemeClr val="accent1"/>
                </a:solidFill>
              </a:rPr>
              <a:t>, </a:t>
            </a:r>
            <a:r>
              <a:rPr lang="en-US" sz="1600" dirty="0" err="1">
                <a:solidFill>
                  <a:schemeClr val="accent1"/>
                </a:solidFill>
              </a:rPr>
              <a:t>Eling</a:t>
            </a:r>
            <a:r>
              <a:rPr lang="en-US" sz="1600" dirty="0">
                <a:solidFill>
                  <a:schemeClr val="accent1"/>
                </a:solidFill>
              </a:rPr>
              <a:t>, </a:t>
            </a:r>
            <a:r>
              <a:rPr lang="en-US" sz="1600" dirty="0" err="1">
                <a:solidFill>
                  <a:schemeClr val="accent1"/>
                </a:solidFill>
              </a:rPr>
              <a:t>Werf</a:t>
            </a:r>
            <a:r>
              <a:rPr lang="en-US" sz="1600" dirty="0">
                <a:solidFill>
                  <a:schemeClr val="accent1"/>
                </a:solidFill>
              </a:rPr>
              <a:t>, &amp; Kremer, 2009</a:t>
            </a:r>
            <a:r>
              <a:rPr lang="en-US" sz="1600" dirty="0" smtClean="0">
                <a:solidFill>
                  <a:schemeClr val="accent1"/>
                </a:solidFill>
              </a:rPr>
              <a:t>) </a:t>
            </a:r>
          </a:p>
          <a:p>
            <a:r>
              <a:rPr lang="en-US" sz="1600" b="1" dirty="0" smtClean="0">
                <a:solidFill>
                  <a:schemeClr val="accent1"/>
                </a:solidFill>
              </a:rPr>
              <a:t>The </a:t>
            </a:r>
            <a:r>
              <a:rPr lang="en-US" sz="1600" b="1" dirty="0">
                <a:solidFill>
                  <a:schemeClr val="accent1"/>
                </a:solidFill>
              </a:rPr>
              <a:t>use of selective serotonin reuptake inhibitors (SSRIs)</a:t>
            </a:r>
            <a:r>
              <a:rPr lang="en-US" sz="1600" dirty="0">
                <a:solidFill>
                  <a:schemeClr val="accent1"/>
                </a:solidFill>
              </a:rPr>
              <a:t>, particularly among older adults (</a:t>
            </a:r>
            <a:r>
              <a:rPr lang="en-US" sz="1600" dirty="0" err="1">
                <a:solidFill>
                  <a:schemeClr val="accent1"/>
                </a:solidFill>
              </a:rPr>
              <a:t>Wongpakaran</a:t>
            </a:r>
            <a:r>
              <a:rPr lang="en-US" sz="1600" dirty="0">
                <a:solidFill>
                  <a:schemeClr val="accent1"/>
                </a:solidFill>
              </a:rPr>
              <a:t>, van </a:t>
            </a:r>
            <a:r>
              <a:rPr lang="en-US" sz="1600" dirty="0" err="1">
                <a:solidFill>
                  <a:schemeClr val="accent1"/>
                </a:solidFill>
              </a:rPr>
              <a:t>Reekum</a:t>
            </a:r>
            <a:r>
              <a:rPr lang="en-US" sz="1600" dirty="0">
                <a:solidFill>
                  <a:schemeClr val="accent1"/>
                </a:solidFill>
              </a:rPr>
              <a:t>, </a:t>
            </a:r>
            <a:r>
              <a:rPr lang="en-US" sz="1600" dirty="0" err="1">
                <a:solidFill>
                  <a:schemeClr val="accent1"/>
                </a:solidFill>
              </a:rPr>
              <a:t>Wongpakaran</a:t>
            </a:r>
            <a:r>
              <a:rPr lang="en-US" sz="1600" dirty="0">
                <a:solidFill>
                  <a:schemeClr val="accent1"/>
                </a:solidFill>
              </a:rPr>
              <a:t>, &amp; Clarke, 2007). </a:t>
            </a:r>
            <a:endParaRPr lang="en-US" sz="1600" dirty="0" smtClean="0">
              <a:solidFill>
                <a:schemeClr val="accent1"/>
              </a:solidFill>
            </a:endParaRPr>
          </a:p>
          <a:p>
            <a:r>
              <a:rPr lang="en-US" sz="1600" b="1" dirty="0" smtClean="0">
                <a:solidFill>
                  <a:schemeClr val="accent1"/>
                </a:solidFill>
              </a:rPr>
              <a:t>ADOLESCENCE </a:t>
            </a:r>
            <a:r>
              <a:rPr lang="en-US" sz="1600" dirty="0" smtClean="0">
                <a:solidFill>
                  <a:schemeClr val="accent1"/>
                </a:solidFill>
              </a:rPr>
              <a:t>(Greene, personal experience)</a:t>
            </a:r>
            <a:endParaRPr lang="en-US" sz="1600" dirty="0">
              <a:solidFill>
                <a:schemeClr val="accent1"/>
              </a:solidFill>
            </a:endParaRPr>
          </a:p>
        </p:txBody>
      </p:sp>
      <p:sp>
        <p:nvSpPr>
          <p:cNvPr id="4" name="Footer Placeholder 3"/>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69388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81114"/>
            <a:ext cx="6347713" cy="1349286"/>
          </a:xfrm>
        </p:spPr>
        <p:txBody>
          <a:bodyPr/>
          <a:lstStyle/>
          <a:p>
            <a:pPr algn="ctr"/>
            <a:r>
              <a:rPr lang="en-US" dirty="0" smtClean="0"/>
              <a:t>TRUE OR FALSE? </a:t>
            </a:r>
            <a:endParaRPr lang="en-US" dirty="0"/>
          </a:p>
        </p:txBody>
      </p:sp>
      <p:sp>
        <p:nvSpPr>
          <p:cNvPr id="3" name="Content Placeholder 2"/>
          <p:cNvSpPr>
            <a:spLocks noGrp="1"/>
          </p:cNvSpPr>
          <p:nvPr>
            <p:ph idx="1"/>
          </p:nvPr>
        </p:nvSpPr>
        <p:spPr/>
        <p:txBody>
          <a:bodyPr>
            <a:normAutofit/>
          </a:bodyPr>
          <a:lstStyle/>
          <a:p>
            <a:r>
              <a:rPr lang="en-US" sz="4800" dirty="0" smtClean="0">
                <a:solidFill>
                  <a:schemeClr val="accent1"/>
                </a:solidFill>
              </a:rPr>
              <a:t>YOU CAN BE A CHRISTIAN AND BE INDIFFERENT ABOUT THE THINGS OF GOD.</a:t>
            </a:r>
            <a:endParaRPr lang="en-US" sz="4800" dirty="0">
              <a:solidFill>
                <a:schemeClr val="accent1"/>
              </a:solidFill>
            </a:endParaRPr>
          </a:p>
        </p:txBody>
      </p:sp>
      <p:sp>
        <p:nvSpPr>
          <p:cNvPr id="4" name="Footer Placeholder 3"/>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289746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APATHY SYNDROME CAUSE PROBLEMS IN YOUR LIFE.</a:t>
            </a:r>
            <a:endParaRPr lang="en-US" dirty="0"/>
          </a:p>
        </p:txBody>
      </p:sp>
      <p:sp>
        <p:nvSpPr>
          <p:cNvPr id="3" name="Content Placeholder 2"/>
          <p:cNvSpPr>
            <a:spLocks noGrp="1"/>
          </p:cNvSpPr>
          <p:nvPr>
            <p:ph idx="1"/>
          </p:nvPr>
        </p:nvSpPr>
        <p:spPr/>
        <p:txBody>
          <a:bodyPr>
            <a:normAutofit lnSpcReduction="10000"/>
          </a:bodyPr>
          <a:lstStyle/>
          <a:p>
            <a:r>
              <a:rPr lang="en-US" sz="3200" dirty="0">
                <a:solidFill>
                  <a:schemeClr val="accent1"/>
                </a:solidFill>
              </a:rPr>
              <a:t>Among the concerns voiced by patients </a:t>
            </a:r>
            <a:r>
              <a:rPr lang="en-US" sz="3200" dirty="0" smtClean="0">
                <a:solidFill>
                  <a:schemeClr val="accent1"/>
                </a:solidFill>
              </a:rPr>
              <a:t>are: </a:t>
            </a:r>
          </a:p>
          <a:p>
            <a:r>
              <a:rPr lang="en-US" sz="3200" dirty="0" smtClean="0">
                <a:solidFill>
                  <a:schemeClr val="accent1"/>
                </a:solidFill>
              </a:rPr>
              <a:t>1)  </a:t>
            </a:r>
            <a:r>
              <a:rPr lang="en-US" sz="3200" dirty="0">
                <a:solidFill>
                  <a:schemeClr val="accent1"/>
                </a:solidFill>
              </a:rPr>
              <a:t>the inability to finish </a:t>
            </a:r>
            <a:r>
              <a:rPr lang="en-US" sz="3200" dirty="0" smtClean="0">
                <a:solidFill>
                  <a:schemeClr val="accent1"/>
                </a:solidFill>
              </a:rPr>
              <a:t>tasks</a:t>
            </a:r>
          </a:p>
          <a:p>
            <a:r>
              <a:rPr lang="en-US" sz="3200" dirty="0" smtClean="0">
                <a:solidFill>
                  <a:schemeClr val="accent1"/>
                </a:solidFill>
              </a:rPr>
              <a:t>2) low vitality</a:t>
            </a:r>
          </a:p>
          <a:p>
            <a:r>
              <a:rPr lang="en-US" sz="3200" dirty="0" smtClean="0">
                <a:solidFill>
                  <a:schemeClr val="accent1"/>
                </a:solidFill>
              </a:rPr>
              <a:t>3) poor </a:t>
            </a:r>
            <a:r>
              <a:rPr lang="en-US" sz="3200" dirty="0">
                <a:solidFill>
                  <a:schemeClr val="accent1"/>
                </a:solidFill>
              </a:rPr>
              <a:t>self-motivation </a:t>
            </a:r>
            <a:endParaRPr lang="en-US" sz="3200" dirty="0" smtClean="0">
              <a:solidFill>
                <a:schemeClr val="accent1"/>
              </a:solidFill>
            </a:endParaRPr>
          </a:p>
          <a:p>
            <a:r>
              <a:rPr lang="en-US" sz="3200" dirty="0" smtClean="0">
                <a:solidFill>
                  <a:schemeClr val="accent1"/>
                </a:solidFill>
              </a:rPr>
              <a:t>4) deterioration </a:t>
            </a:r>
            <a:r>
              <a:rPr lang="en-US" sz="3200" dirty="0">
                <a:solidFill>
                  <a:schemeClr val="accent1"/>
                </a:solidFill>
              </a:rPr>
              <a:t>in self-care and grooming </a:t>
            </a:r>
            <a:endParaRPr lang="en-US" sz="3200" dirty="0" smtClean="0">
              <a:solidFill>
                <a:schemeClr val="accent1"/>
              </a:solidFill>
            </a:endParaRPr>
          </a:p>
        </p:txBody>
      </p:sp>
      <p:sp>
        <p:nvSpPr>
          <p:cNvPr id="4" name="Footer Placeholder 3"/>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372575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IS THE ANTIDOTE TO APATHY? </a:t>
            </a:r>
            <a:r>
              <a:rPr lang="en-US" dirty="0" smtClean="0"/>
              <a:t>JOY!</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a:solidFill>
                  <a:schemeClr val="accent1"/>
                </a:solidFill>
                <a:hlinkClick r:id="rId2"/>
              </a:rPr>
              <a:t>Nehemiah 8:10</a:t>
            </a:r>
            <a:r>
              <a:rPr lang="en-US" sz="2800" b="1" dirty="0">
                <a:solidFill>
                  <a:schemeClr val="accent1"/>
                </a:solidFill>
              </a:rPr>
              <a:t> </a:t>
            </a:r>
            <a:endParaRPr lang="en-US" sz="2800" b="1" dirty="0" smtClean="0">
              <a:solidFill>
                <a:schemeClr val="accent1"/>
              </a:solidFill>
            </a:endParaRPr>
          </a:p>
          <a:p>
            <a:pPr marL="0" indent="0">
              <a:buNone/>
            </a:pPr>
            <a:r>
              <a:rPr lang="en-US" sz="2800" b="1" dirty="0" smtClean="0">
                <a:solidFill>
                  <a:schemeClr val="accent1"/>
                </a:solidFill>
              </a:rPr>
              <a:t>Then </a:t>
            </a:r>
            <a:r>
              <a:rPr lang="en-US" sz="2800" b="1" dirty="0">
                <a:solidFill>
                  <a:schemeClr val="accent1"/>
                </a:solidFill>
              </a:rPr>
              <a:t>he said unto them, Go your way, eat the fat, and drink </a:t>
            </a:r>
            <a:r>
              <a:rPr lang="en-US" sz="2800" b="1" dirty="0" smtClean="0">
                <a:solidFill>
                  <a:schemeClr val="accent1"/>
                </a:solidFill>
              </a:rPr>
              <a:t>the sweet</a:t>
            </a:r>
            <a:r>
              <a:rPr lang="en-US" sz="2800" b="1" dirty="0">
                <a:solidFill>
                  <a:schemeClr val="accent1"/>
                </a:solidFill>
              </a:rPr>
              <a:t>, and send portions unto them for whom nothing is prepared: for this day is holy unto our </a:t>
            </a:r>
            <a:r>
              <a:rPr lang="en-US" sz="2800" b="1" cap="small" dirty="0">
                <a:solidFill>
                  <a:schemeClr val="accent1"/>
                </a:solidFill>
              </a:rPr>
              <a:t>Lord</a:t>
            </a:r>
            <a:r>
              <a:rPr lang="en-US" sz="2800" b="1" dirty="0">
                <a:solidFill>
                  <a:schemeClr val="accent1"/>
                </a:solidFill>
              </a:rPr>
              <a:t>: neither be ye sorry; </a:t>
            </a:r>
            <a:r>
              <a:rPr lang="en-US" sz="2800" b="1" dirty="0" smtClean="0">
                <a:solidFill>
                  <a:schemeClr val="accent1"/>
                </a:solidFill>
              </a:rPr>
              <a:t>for the joy of</a:t>
            </a:r>
            <a:r>
              <a:rPr lang="en-US" sz="2800" b="1" dirty="0">
                <a:solidFill>
                  <a:schemeClr val="accent1"/>
                </a:solidFill>
              </a:rPr>
              <a:t> </a:t>
            </a:r>
            <a:r>
              <a:rPr lang="en-US" sz="2800" b="1" dirty="0" smtClean="0">
                <a:solidFill>
                  <a:schemeClr val="accent1"/>
                </a:solidFill>
              </a:rPr>
              <a:t>the </a:t>
            </a:r>
            <a:r>
              <a:rPr lang="en-US" sz="2800" b="1" cap="small" dirty="0" smtClean="0">
                <a:solidFill>
                  <a:schemeClr val="accent1"/>
                </a:solidFill>
              </a:rPr>
              <a:t>Lord</a:t>
            </a:r>
            <a:r>
              <a:rPr lang="en-US" sz="2800" b="1" dirty="0">
                <a:solidFill>
                  <a:schemeClr val="accent1"/>
                </a:solidFill>
              </a:rPr>
              <a:t> is your strength.</a:t>
            </a:r>
          </a:p>
          <a:p>
            <a:pPr marL="0" indent="0">
              <a:buNone/>
            </a:pPr>
            <a:endParaRPr lang="en-US" dirty="0"/>
          </a:p>
        </p:txBody>
      </p:sp>
      <p:sp>
        <p:nvSpPr>
          <p:cNvPr id="4" name="Footer Placeholder 3"/>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05151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JOY</a:t>
            </a:r>
            <a:endParaRPr lang="en-US" dirty="0"/>
          </a:p>
        </p:txBody>
      </p:sp>
      <p:sp>
        <p:nvSpPr>
          <p:cNvPr id="3" name="Content Placeholder 2"/>
          <p:cNvSpPr>
            <a:spLocks noGrp="1"/>
          </p:cNvSpPr>
          <p:nvPr>
            <p:ph idx="1"/>
          </p:nvPr>
        </p:nvSpPr>
        <p:spPr/>
        <p:txBody>
          <a:bodyPr>
            <a:normAutofit lnSpcReduction="10000"/>
          </a:bodyPr>
          <a:lstStyle/>
          <a:p>
            <a:r>
              <a:rPr lang="en-US" sz="2800" b="1" i="1" dirty="0">
                <a:solidFill>
                  <a:schemeClr val="accent1"/>
                </a:solidFill>
              </a:rPr>
              <a:t>Joy is a state of mind and an orientation of the heart. It is a settled state of contentment, confidence and hope. It is something or someone that provides a source of happiness. It appears 88 times in the Old Testament in 22 books; 57 times in the New Testament in 18 books.</a:t>
            </a:r>
          </a:p>
          <a:p>
            <a:endParaRPr lang="en-US" dirty="0"/>
          </a:p>
        </p:txBody>
      </p:sp>
      <p:sp>
        <p:nvSpPr>
          <p:cNvPr id="4" name="Footer Placeholder 3"/>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078914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HAPPINESS AND JOY ARE NOT THE SAME. </a:t>
            </a:r>
            <a:endParaRPr lang="en-US" dirty="0"/>
          </a:p>
        </p:txBody>
      </p:sp>
      <p:sp>
        <p:nvSpPr>
          <p:cNvPr id="3" name="Content Placeholder 2"/>
          <p:cNvSpPr>
            <a:spLocks noGrp="1"/>
          </p:cNvSpPr>
          <p:nvPr>
            <p:ph idx="1"/>
          </p:nvPr>
        </p:nvSpPr>
        <p:spPr>
          <a:xfrm>
            <a:off x="228600" y="2160590"/>
            <a:ext cx="7086600" cy="3880773"/>
          </a:xfrm>
        </p:spPr>
        <p:txBody>
          <a:bodyPr>
            <a:normAutofit/>
          </a:bodyPr>
          <a:lstStyle/>
          <a:p>
            <a:r>
              <a:rPr lang="en-US" sz="2800" dirty="0">
                <a:solidFill>
                  <a:schemeClr val="accent1"/>
                </a:solidFill>
              </a:rPr>
              <a:t>While happiness is temporary and is based upon happenings, joy is from the Lord and you can still experience joy during trials, suffering, and testing. Joy is permanent but happiness is fleeting.</a:t>
            </a:r>
            <a:br>
              <a:rPr lang="en-US" sz="2800" dirty="0">
                <a:solidFill>
                  <a:schemeClr val="accent1"/>
                </a:solidFill>
              </a:rPr>
            </a:br>
            <a:r>
              <a:rPr lang="en-US" sz="2800" dirty="0">
                <a:solidFill>
                  <a:schemeClr val="accent1"/>
                </a:solidFill>
              </a:rPr>
              <a:t/>
            </a:r>
            <a:br>
              <a:rPr lang="en-US" sz="2800" dirty="0">
                <a:solidFill>
                  <a:schemeClr val="accent1"/>
                </a:solidFill>
              </a:rPr>
            </a:br>
            <a:endParaRPr lang="en-US" dirty="0"/>
          </a:p>
        </p:txBody>
      </p:sp>
      <p:sp>
        <p:nvSpPr>
          <p:cNvPr id="4" name="Footer Placeholder 3"/>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96591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EXPERIENCED JOY IN DYING ON THE CROSS.</a:t>
            </a:r>
            <a:endParaRPr lang="en-US" dirty="0"/>
          </a:p>
        </p:txBody>
      </p:sp>
      <p:sp>
        <p:nvSpPr>
          <p:cNvPr id="3" name="Content Placeholder 2"/>
          <p:cNvSpPr>
            <a:spLocks noGrp="1"/>
          </p:cNvSpPr>
          <p:nvPr>
            <p:ph idx="1"/>
          </p:nvPr>
        </p:nvSpPr>
        <p:spPr/>
        <p:txBody>
          <a:bodyPr>
            <a:normAutofit/>
          </a:bodyPr>
          <a:lstStyle/>
          <a:p>
            <a:r>
              <a:rPr lang="en-US" sz="2800" u="sng" dirty="0">
                <a:solidFill>
                  <a:schemeClr val="accent1"/>
                </a:solidFill>
              </a:rPr>
              <a:t>Hebrews 12:2 </a:t>
            </a:r>
            <a:endParaRPr lang="en-US" sz="2800" u="sng" dirty="0" smtClean="0">
              <a:solidFill>
                <a:schemeClr val="accent1"/>
              </a:solidFill>
            </a:endParaRPr>
          </a:p>
          <a:p>
            <a:r>
              <a:rPr lang="en-US" sz="2800" dirty="0" smtClean="0">
                <a:solidFill>
                  <a:schemeClr val="accent1"/>
                </a:solidFill>
              </a:rPr>
              <a:t>Jesus</a:t>
            </a:r>
            <a:r>
              <a:rPr lang="en-US" sz="2800" dirty="0">
                <a:solidFill>
                  <a:schemeClr val="accent1"/>
                </a:solidFill>
              </a:rPr>
              <a:t>, the founder and </a:t>
            </a:r>
            <a:r>
              <a:rPr lang="en-US" sz="2800" dirty="0" err="1">
                <a:solidFill>
                  <a:schemeClr val="accent1"/>
                </a:solidFill>
              </a:rPr>
              <a:t>perfecter</a:t>
            </a:r>
            <a:r>
              <a:rPr lang="en-US" sz="2800" dirty="0">
                <a:solidFill>
                  <a:schemeClr val="accent1"/>
                </a:solidFill>
              </a:rPr>
              <a:t> of our faith, who for the joy that was set before him endured the cross, despising the shame, and is seated at the right hand of the throne of God.</a:t>
            </a:r>
            <a:br>
              <a:rPr lang="en-US" sz="2800" dirty="0">
                <a:solidFill>
                  <a:schemeClr val="accent1"/>
                </a:solidFill>
              </a:rPr>
            </a:br>
            <a:r>
              <a:rPr lang="en-US" dirty="0"/>
              <a:t/>
            </a:r>
            <a:br>
              <a:rPr lang="en-US" dirty="0"/>
            </a:br>
            <a:endParaRPr lang="en-US" dirty="0"/>
          </a:p>
        </p:txBody>
      </p:sp>
      <p:sp>
        <p:nvSpPr>
          <p:cNvPr id="4" name="Footer Placeholder 3"/>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14406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 IT ALL JOY!</a:t>
            </a:r>
            <a:endParaRPr lang="en-US" dirty="0"/>
          </a:p>
        </p:txBody>
      </p:sp>
      <p:sp>
        <p:nvSpPr>
          <p:cNvPr id="3" name="Content Placeholder 2"/>
          <p:cNvSpPr>
            <a:spLocks noGrp="1"/>
          </p:cNvSpPr>
          <p:nvPr>
            <p:ph idx="1"/>
          </p:nvPr>
        </p:nvSpPr>
        <p:spPr>
          <a:xfrm>
            <a:off x="533400" y="1600200"/>
            <a:ext cx="6347714" cy="3880773"/>
          </a:xfrm>
        </p:spPr>
        <p:txBody>
          <a:bodyPr>
            <a:normAutofit fontScale="92500" lnSpcReduction="20000"/>
          </a:bodyPr>
          <a:lstStyle/>
          <a:p>
            <a:r>
              <a:rPr lang="en-US" sz="3600" u="sng" dirty="0">
                <a:solidFill>
                  <a:schemeClr val="accent1"/>
                </a:solidFill>
              </a:rPr>
              <a:t>James 1:2-3 </a:t>
            </a:r>
            <a:endParaRPr lang="en-US" sz="3600" u="sng" dirty="0" smtClean="0">
              <a:solidFill>
                <a:schemeClr val="accent1"/>
              </a:solidFill>
            </a:endParaRPr>
          </a:p>
          <a:p>
            <a:pPr marL="0" indent="0">
              <a:buNone/>
            </a:pPr>
            <a:endParaRPr lang="en-US" sz="3600" u="sng" dirty="0" smtClean="0">
              <a:solidFill>
                <a:schemeClr val="accent1"/>
              </a:solidFill>
            </a:endParaRPr>
          </a:p>
          <a:p>
            <a:r>
              <a:rPr lang="en-US" sz="3600" dirty="0" smtClean="0">
                <a:solidFill>
                  <a:schemeClr val="accent1"/>
                </a:solidFill>
              </a:rPr>
              <a:t>Count </a:t>
            </a:r>
            <a:r>
              <a:rPr lang="en-US" sz="3600" dirty="0">
                <a:solidFill>
                  <a:schemeClr val="accent1"/>
                </a:solidFill>
              </a:rPr>
              <a:t>it all joy, my brothers, when you meet trials of various kinds, for you know that the testing of your faith produces steadfastness</a:t>
            </a:r>
            <a:r>
              <a:rPr lang="en-US" sz="3600" dirty="0" smtClean="0">
                <a:solidFill>
                  <a:schemeClr val="accent1"/>
                </a:solidFill>
              </a:rPr>
              <a:t>.</a:t>
            </a:r>
            <a:r>
              <a:rPr lang="en-US" sz="3600" dirty="0">
                <a:solidFill>
                  <a:schemeClr val="accent1"/>
                </a:solidFill>
              </a:rPr>
              <a:t/>
            </a:r>
            <a:br>
              <a:rPr lang="en-US" sz="3600" dirty="0">
                <a:solidFill>
                  <a:schemeClr val="accent1"/>
                </a:solidFill>
              </a:rPr>
            </a:br>
            <a:r>
              <a:rPr lang="en-US" dirty="0"/>
              <a:t/>
            </a:r>
            <a:br>
              <a:rPr lang="en-US" dirty="0"/>
            </a:br>
            <a:endParaRPr lang="en-US" dirty="0"/>
          </a:p>
        </p:txBody>
      </p:sp>
      <p:sp>
        <p:nvSpPr>
          <p:cNvPr id="4" name="Footer Placeholder 3"/>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256311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7238999" cy="1320800"/>
          </a:xfrm>
        </p:spPr>
        <p:txBody>
          <a:bodyPr/>
          <a:lstStyle/>
          <a:p>
            <a:r>
              <a:rPr lang="en-US" dirty="0" smtClean="0"/>
              <a:t>THIS IS THAT JOY UNSPEAKABLE.</a:t>
            </a:r>
            <a:endParaRPr lang="en-US" dirty="0"/>
          </a:p>
        </p:txBody>
      </p:sp>
      <p:sp>
        <p:nvSpPr>
          <p:cNvPr id="3" name="Content Placeholder 2"/>
          <p:cNvSpPr>
            <a:spLocks noGrp="1"/>
          </p:cNvSpPr>
          <p:nvPr>
            <p:ph idx="1"/>
          </p:nvPr>
        </p:nvSpPr>
        <p:spPr>
          <a:xfrm>
            <a:off x="609599" y="1910460"/>
            <a:ext cx="6347714" cy="3880773"/>
          </a:xfrm>
        </p:spPr>
        <p:txBody>
          <a:bodyPr>
            <a:normAutofit/>
          </a:bodyPr>
          <a:lstStyle/>
          <a:p>
            <a:r>
              <a:rPr lang="en-US" sz="2800" u="sng" dirty="0">
                <a:solidFill>
                  <a:schemeClr val="accent1"/>
                </a:solidFill>
              </a:rPr>
              <a:t>1 Peter </a:t>
            </a:r>
            <a:r>
              <a:rPr lang="en-US" sz="2800" u="sng" dirty="0" smtClean="0">
                <a:solidFill>
                  <a:schemeClr val="accent1"/>
                </a:solidFill>
              </a:rPr>
              <a:t>1:8-9</a:t>
            </a:r>
            <a:r>
              <a:rPr lang="en-US" sz="2800" dirty="0" smtClean="0">
                <a:solidFill>
                  <a:schemeClr val="accent1"/>
                </a:solidFill>
              </a:rPr>
              <a:t> King </a:t>
            </a:r>
            <a:r>
              <a:rPr lang="en-US" sz="2800" dirty="0">
                <a:solidFill>
                  <a:schemeClr val="accent1"/>
                </a:solidFill>
              </a:rPr>
              <a:t>James Version (KJV)</a:t>
            </a:r>
          </a:p>
          <a:p>
            <a:r>
              <a:rPr lang="en-US" sz="2800" b="1" baseline="30000" dirty="0">
                <a:solidFill>
                  <a:schemeClr val="accent1"/>
                </a:solidFill>
              </a:rPr>
              <a:t>8 </a:t>
            </a:r>
            <a:r>
              <a:rPr lang="en-US" sz="2800" dirty="0">
                <a:solidFill>
                  <a:schemeClr val="accent1"/>
                </a:solidFill>
              </a:rPr>
              <a:t>Whom having not seen, ye love; in whom, though now ye see him not, yet believing, ye rejoice with joy unspeakable and full of glory:</a:t>
            </a:r>
          </a:p>
          <a:p>
            <a:r>
              <a:rPr lang="en-US" sz="2800" b="1" baseline="30000" dirty="0">
                <a:solidFill>
                  <a:schemeClr val="accent1"/>
                </a:solidFill>
              </a:rPr>
              <a:t>9 </a:t>
            </a:r>
            <a:r>
              <a:rPr lang="en-US" sz="2800" dirty="0">
                <a:solidFill>
                  <a:schemeClr val="accent1"/>
                </a:solidFill>
              </a:rPr>
              <a:t>Receiving the end of your faith, even the salvation of your souls.</a:t>
            </a:r>
          </a:p>
          <a:p>
            <a:endParaRPr lang="en-US" sz="2800" dirty="0">
              <a:solidFill>
                <a:schemeClr val="accent1"/>
              </a:solidFill>
            </a:endParaRPr>
          </a:p>
        </p:txBody>
      </p:sp>
      <p:sp>
        <p:nvSpPr>
          <p:cNvPr id="4" name="Footer Placeholder 3"/>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155665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 ON! JOY IS COMING!</a:t>
            </a:r>
            <a:endParaRPr lang="en-US" dirty="0"/>
          </a:p>
        </p:txBody>
      </p:sp>
      <p:sp>
        <p:nvSpPr>
          <p:cNvPr id="3" name="Content Placeholder 2"/>
          <p:cNvSpPr>
            <a:spLocks noGrp="1"/>
          </p:cNvSpPr>
          <p:nvPr>
            <p:ph idx="1"/>
          </p:nvPr>
        </p:nvSpPr>
        <p:spPr>
          <a:xfrm>
            <a:off x="609598" y="2160590"/>
            <a:ext cx="6858001" cy="3880773"/>
          </a:xfrm>
        </p:spPr>
        <p:txBody>
          <a:bodyPr/>
          <a:lstStyle/>
          <a:p>
            <a:r>
              <a:rPr lang="en-US" sz="3200" u="sng" dirty="0">
                <a:solidFill>
                  <a:schemeClr val="accent1"/>
                </a:solidFill>
              </a:rPr>
              <a:t>Psalm </a:t>
            </a:r>
            <a:r>
              <a:rPr lang="en-US" sz="3200" u="sng" dirty="0" smtClean="0">
                <a:solidFill>
                  <a:schemeClr val="accent1"/>
                </a:solidFill>
              </a:rPr>
              <a:t>30:5 </a:t>
            </a:r>
            <a:r>
              <a:rPr lang="en-US" sz="3200" dirty="0" smtClean="0">
                <a:solidFill>
                  <a:schemeClr val="accent1"/>
                </a:solidFill>
              </a:rPr>
              <a:t>King </a:t>
            </a:r>
            <a:r>
              <a:rPr lang="en-US" sz="3200" dirty="0">
                <a:solidFill>
                  <a:schemeClr val="accent1"/>
                </a:solidFill>
              </a:rPr>
              <a:t>James Version (KJV)</a:t>
            </a:r>
          </a:p>
          <a:p>
            <a:r>
              <a:rPr lang="en-US" sz="3200" b="1" baseline="30000" dirty="0">
                <a:solidFill>
                  <a:schemeClr val="accent1"/>
                </a:solidFill>
              </a:rPr>
              <a:t>5 </a:t>
            </a:r>
            <a:r>
              <a:rPr lang="en-US" sz="3200" dirty="0">
                <a:solidFill>
                  <a:schemeClr val="accent1"/>
                </a:solidFill>
              </a:rPr>
              <a:t>For his anger </a:t>
            </a:r>
            <a:r>
              <a:rPr lang="en-US" sz="3200" dirty="0" err="1">
                <a:solidFill>
                  <a:schemeClr val="accent1"/>
                </a:solidFill>
              </a:rPr>
              <a:t>endureth</a:t>
            </a:r>
            <a:r>
              <a:rPr lang="en-US" sz="3200" dirty="0">
                <a:solidFill>
                  <a:schemeClr val="accent1"/>
                </a:solidFill>
              </a:rPr>
              <a:t> but a moment; in his </a:t>
            </a:r>
            <a:r>
              <a:rPr lang="en-US" sz="3200" dirty="0" err="1">
                <a:solidFill>
                  <a:schemeClr val="accent1"/>
                </a:solidFill>
              </a:rPr>
              <a:t>favour</a:t>
            </a:r>
            <a:r>
              <a:rPr lang="en-US" sz="3200" dirty="0">
                <a:solidFill>
                  <a:schemeClr val="accent1"/>
                </a:solidFill>
              </a:rPr>
              <a:t> is life: weeping may endure for a night, but joy cometh in the morning.</a:t>
            </a:r>
          </a:p>
          <a:p>
            <a:endParaRPr lang="en-US" dirty="0"/>
          </a:p>
        </p:txBody>
      </p:sp>
      <p:sp>
        <p:nvSpPr>
          <p:cNvPr id="4" name="Footer Placeholder 3"/>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122092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905000"/>
            <a:ext cx="5421460" cy="2438400"/>
          </a:xfrm>
          <a:prstGeom prst="rect">
            <a:avLst/>
          </a:prstGeom>
        </p:spPr>
      </p:pic>
    </p:spTree>
    <p:extLst>
      <p:ext uri="{BB962C8B-B14F-4D97-AF65-F5344CB8AC3E}">
        <p14:creationId xmlns:p14="http://schemas.microsoft.com/office/powerpoint/2010/main" val="1059591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HAS A SCRIPTURE TO ANSWER THIS QUESTION?</a:t>
            </a:r>
            <a:endParaRPr lang="en-US" dirty="0"/>
          </a:p>
        </p:txBody>
      </p:sp>
      <p:sp>
        <p:nvSpPr>
          <p:cNvPr id="3" name="Footer Placeholder 2"/>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37235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971800"/>
            <a:ext cx="6857999" cy="2603036"/>
          </a:xfrm>
        </p:spPr>
        <p:txBody>
          <a:bodyPr/>
          <a:lstStyle/>
          <a:p>
            <a:pPr algn="l"/>
            <a:r>
              <a:rPr lang="en-US" sz="4000" b="1" baseline="30000" dirty="0"/>
              <a:t>16 </a:t>
            </a:r>
            <a:r>
              <a:rPr lang="en-US" sz="4000" dirty="0"/>
              <a:t>So then because thou art lukewarm, and neither cold nor hot, I will </a:t>
            </a:r>
            <a:r>
              <a:rPr lang="en-US" sz="4000" dirty="0" err="1"/>
              <a:t>spue</a:t>
            </a:r>
            <a:r>
              <a:rPr lang="en-US" sz="4000" dirty="0"/>
              <a:t> thee out of my mouth.</a:t>
            </a:r>
          </a:p>
        </p:txBody>
      </p:sp>
      <p:sp>
        <p:nvSpPr>
          <p:cNvPr id="3" name="Subtitle 2"/>
          <p:cNvSpPr>
            <a:spLocks noGrp="1"/>
          </p:cNvSpPr>
          <p:nvPr>
            <p:ph type="subTitle" idx="1"/>
          </p:nvPr>
        </p:nvSpPr>
        <p:spPr>
          <a:xfrm>
            <a:off x="762000" y="990600"/>
            <a:ext cx="5826719" cy="1096899"/>
          </a:xfrm>
        </p:spPr>
        <p:txBody>
          <a:bodyPr>
            <a:normAutofit/>
          </a:bodyPr>
          <a:lstStyle/>
          <a:p>
            <a:r>
              <a:rPr lang="en-US" sz="4000" u="sng" dirty="0" smtClean="0">
                <a:solidFill>
                  <a:schemeClr val="accent1"/>
                </a:solidFill>
              </a:rPr>
              <a:t>Revelations 3:16</a:t>
            </a:r>
            <a:endParaRPr lang="en-US" sz="4000" u="sng" dirty="0">
              <a:solidFill>
                <a:schemeClr val="accent1"/>
              </a:solidFill>
            </a:endParaRPr>
          </a:p>
        </p:txBody>
      </p:sp>
    </p:spTree>
    <p:extLst>
      <p:ext uri="{BB962C8B-B14F-4D97-AF65-F5344CB8AC3E}">
        <p14:creationId xmlns:p14="http://schemas.microsoft.com/office/powerpoint/2010/main" val="479316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63580"/>
            <a:ext cx="6664296" cy="1497010"/>
          </a:xfrm>
        </p:spPr>
        <p:txBody>
          <a:bodyPr>
            <a:normAutofit fontScale="90000"/>
          </a:bodyPr>
          <a:lstStyle/>
          <a:p>
            <a:r>
              <a:rPr lang="en-US" sz="3200" dirty="0" smtClean="0"/>
              <a:t>MOREOVER, WE ARE COMMANDED TO GIVE EVERYTHING ALL THAT WE HAVE. </a:t>
            </a:r>
            <a:endParaRPr lang="en-US" sz="3200" dirty="0"/>
          </a:p>
        </p:txBody>
      </p:sp>
      <p:sp>
        <p:nvSpPr>
          <p:cNvPr id="3" name="Content Placeholder 2"/>
          <p:cNvSpPr>
            <a:spLocks noGrp="1"/>
          </p:cNvSpPr>
          <p:nvPr>
            <p:ph idx="1"/>
          </p:nvPr>
        </p:nvSpPr>
        <p:spPr/>
        <p:txBody>
          <a:bodyPr/>
          <a:lstStyle/>
          <a:p>
            <a:r>
              <a:rPr lang="en-US" sz="3600" b="1" dirty="0">
                <a:solidFill>
                  <a:schemeClr val="accent1"/>
                </a:solidFill>
                <a:hlinkClick r:id="rId2"/>
              </a:rPr>
              <a:t>Colossians 3:23</a:t>
            </a:r>
            <a:r>
              <a:rPr lang="en-US" sz="3600" b="1" dirty="0">
                <a:solidFill>
                  <a:schemeClr val="accent1"/>
                </a:solidFill>
              </a:rPr>
              <a:t> </a:t>
            </a:r>
            <a:endParaRPr lang="en-US" sz="3600" b="1" dirty="0" smtClean="0">
              <a:solidFill>
                <a:schemeClr val="accent1"/>
              </a:solidFill>
            </a:endParaRPr>
          </a:p>
          <a:p>
            <a:endParaRPr lang="en-US" sz="3600" b="1" dirty="0">
              <a:solidFill>
                <a:schemeClr val="accent1"/>
              </a:solidFill>
            </a:endParaRPr>
          </a:p>
          <a:p>
            <a:r>
              <a:rPr lang="en-US" sz="3600" dirty="0" smtClean="0">
                <a:solidFill>
                  <a:schemeClr val="accent1"/>
                </a:solidFill>
              </a:rPr>
              <a:t>Whatever </a:t>
            </a:r>
            <a:r>
              <a:rPr lang="en-US" sz="3600" dirty="0">
                <a:solidFill>
                  <a:schemeClr val="accent1"/>
                </a:solidFill>
              </a:rPr>
              <a:t>you do, work at it with all your heart, as working for the Lord, not for human masters,</a:t>
            </a:r>
          </a:p>
          <a:p>
            <a:endParaRPr lang="en-US" dirty="0"/>
          </a:p>
        </p:txBody>
      </p:sp>
      <p:sp>
        <p:nvSpPr>
          <p:cNvPr id="4" name="Footer Placeholder 3"/>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70607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APATHY: THE CLINICAL SYNDROME</a:t>
            </a:r>
            <a:endParaRPr lang="en-US" sz="3200" dirty="0"/>
          </a:p>
        </p:txBody>
      </p:sp>
      <p:sp>
        <p:nvSpPr>
          <p:cNvPr id="3" name="Content Placeholder 2"/>
          <p:cNvSpPr>
            <a:spLocks noGrp="1"/>
          </p:cNvSpPr>
          <p:nvPr>
            <p:ph idx="1"/>
          </p:nvPr>
        </p:nvSpPr>
        <p:spPr>
          <a:xfrm>
            <a:off x="609599" y="1676400"/>
            <a:ext cx="6347714" cy="3880773"/>
          </a:xfrm>
        </p:spPr>
        <p:txBody>
          <a:bodyPr>
            <a:normAutofit/>
          </a:bodyPr>
          <a:lstStyle/>
          <a:p>
            <a:r>
              <a:rPr lang="en-US" sz="2400" dirty="0">
                <a:solidFill>
                  <a:schemeClr val="accent1"/>
                </a:solidFill>
              </a:rPr>
              <a:t>Marin (1990) developed the theoretical framework and the first widely used clinical definition of apathy.  The core of the definition is “a state of primary motivational impairment</a:t>
            </a:r>
            <a:r>
              <a:rPr lang="en-US" sz="2400" dirty="0" smtClean="0">
                <a:solidFill>
                  <a:schemeClr val="accent1"/>
                </a:solidFill>
              </a:rPr>
              <a:t>”, </a:t>
            </a:r>
            <a:r>
              <a:rPr lang="en-US" sz="2400" dirty="0">
                <a:solidFill>
                  <a:schemeClr val="accent1"/>
                </a:solidFill>
              </a:rPr>
              <a:t>where the lack of motivation is not attributable to emotional distress, intellectual deficit, or a diminished level of consciousness</a:t>
            </a:r>
          </a:p>
        </p:txBody>
      </p:sp>
      <p:sp>
        <p:nvSpPr>
          <p:cNvPr id="4" name="Footer Placeholder 3"/>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405438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52400"/>
            <a:ext cx="6347713" cy="1320800"/>
          </a:xfrm>
        </p:spPr>
        <p:txBody>
          <a:bodyPr/>
          <a:lstStyle/>
          <a:p>
            <a:r>
              <a:rPr lang="en-US" dirty="0" smtClean="0"/>
              <a:t>WHAT IS MOTIVATION?</a:t>
            </a:r>
            <a:endParaRPr lang="en-US" dirty="0"/>
          </a:p>
        </p:txBody>
      </p:sp>
      <p:sp>
        <p:nvSpPr>
          <p:cNvPr id="3" name="Content Placeholder 2"/>
          <p:cNvSpPr>
            <a:spLocks noGrp="1"/>
          </p:cNvSpPr>
          <p:nvPr>
            <p:ph idx="1"/>
          </p:nvPr>
        </p:nvSpPr>
        <p:spPr>
          <a:xfrm>
            <a:off x="533400" y="1371600"/>
            <a:ext cx="6347714" cy="4669763"/>
          </a:xfrm>
        </p:spPr>
        <p:txBody>
          <a:bodyPr>
            <a:noAutofit/>
          </a:bodyPr>
          <a:lstStyle/>
          <a:p>
            <a:r>
              <a:rPr lang="en-US" sz="3600" dirty="0">
                <a:solidFill>
                  <a:schemeClr val="accent1"/>
                </a:solidFill>
              </a:rPr>
              <a:t>Motivation is the psychological domain concerned with goal-directed behavior.  There are three important dimensions of impaired motivation: behavioral, cognitive, and emotional.  </a:t>
            </a:r>
          </a:p>
        </p:txBody>
      </p:sp>
      <p:sp>
        <p:nvSpPr>
          <p:cNvPr id="4" name="Footer Placeholder 3"/>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74372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DIMENSION</a:t>
            </a:r>
            <a:endParaRPr lang="en-US" dirty="0"/>
          </a:p>
        </p:txBody>
      </p:sp>
      <p:sp>
        <p:nvSpPr>
          <p:cNvPr id="3" name="Content Placeholder 2"/>
          <p:cNvSpPr>
            <a:spLocks noGrp="1"/>
          </p:cNvSpPr>
          <p:nvPr>
            <p:ph idx="1"/>
          </p:nvPr>
        </p:nvSpPr>
        <p:spPr/>
        <p:txBody>
          <a:bodyPr>
            <a:normAutofit/>
          </a:bodyPr>
          <a:lstStyle/>
          <a:p>
            <a:r>
              <a:rPr lang="en-US" sz="3600" dirty="0">
                <a:solidFill>
                  <a:schemeClr val="accent1"/>
                </a:solidFill>
              </a:rPr>
              <a:t>The behavioral dimension includes diminished goal-directed overt behavior characterized by decreased initiative, effort, and </a:t>
            </a:r>
            <a:r>
              <a:rPr lang="en-US" sz="3600" dirty="0" smtClean="0">
                <a:solidFill>
                  <a:schemeClr val="accent1"/>
                </a:solidFill>
              </a:rPr>
              <a:t>productivity.</a:t>
            </a:r>
            <a:endParaRPr lang="en-US" sz="3600" dirty="0">
              <a:solidFill>
                <a:schemeClr val="accent1"/>
              </a:solidFill>
            </a:endParaRPr>
          </a:p>
        </p:txBody>
      </p:sp>
      <p:sp>
        <p:nvSpPr>
          <p:cNvPr id="4" name="Footer Placeholder 3"/>
          <p:cNvSpPr>
            <a:spLocks noGrp="1"/>
          </p:cNvSpPr>
          <p:nvPr>
            <p:ph type="ftr" sz="quarter" idx="11"/>
          </p:nvPr>
        </p:nvSpPr>
        <p:spPr/>
        <p:txBody>
          <a:bodyPr/>
          <a:lstStyle/>
          <a:p>
            <a:pPr algn="ctr" rtl="0">
              <a:defRPr/>
            </a:pPr>
            <a:r>
              <a:rPr lang="en-US" sz="1200" kern="1200" smtClean="0">
                <a:solidFill>
                  <a:prstClr val="black">
                    <a:tint val="75000"/>
                  </a:prstClr>
                </a:solidFill>
                <a:latin typeface="Calibri"/>
                <a:ea typeface="+mn-ea"/>
                <a:cs typeface="+mn-cs"/>
              </a:rPr>
              <a:t>Apathy, 10/1/14</a:t>
            </a:r>
            <a:endParaRPr lang="en-US" sz="12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90821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5786</TotalTime>
  <Words>1077</Words>
  <Application>Microsoft Office PowerPoint</Application>
  <PresentationFormat>On-screen Show (4:3)</PresentationFormat>
  <Paragraphs>135</Paragraphs>
  <Slides>38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Aharoni</vt:lpstr>
      <vt:lpstr>Wingdings 3</vt:lpstr>
      <vt:lpstr>Calibri</vt:lpstr>
      <vt:lpstr>Arial</vt:lpstr>
      <vt:lpstr>Bauhaus 93</vt:lpstr>
      <vt:lpstr>Trebuchet MS</vt:lpstr>
      <vt:lpstr>Facet</vt:lpstr>
      <vt:lpstr>PowerPoint Presentation</vt:lpstr>
      <vt:lpstr>Definition Apathy can be defined as an absence or suppression of emotion, feeling, concern or passion. Further, apathy is an indifference to things generally found to be exciting or moving.   Read more: http://www.minddisorders.com/A-Br/Apathy.html#ixzz3ELAeWd1N</vt:lpstr>
      <vt:lpstr>TRUE OR FALSE? </vt:lpstr>
      <vt:lpstr>WHO HAS A SCRIPTURE TO ANSWER THIS QUESTION?</vt:lpstr>
      <vt:lpstr>16 So then because thou art lukewarm, and neither cold nor hot, I will spue thee out of my mouth.</vt:lpstr>
      <vt:lpstr>MOREOVER, WE ARE COMMANDED TO GIVE EVERYTHING ALL THAT WE HAVE. </vt:lpstr>
      <vt:lpstr>APATHY: THE CLINICAL SYNDROME</vt:lpstr>
      <vt:lpstr>WHAT IS MOTIVATION?</vt:lpstr>
      <vt:lpstr>BEHAVIORAL DIMENSION</vt:lpstr>
      <vt:lpstr>TRUE OR FALSE? </vt:lpstr>
      <vt:lpstr>WHO HAS A SCRIPTURE TO ANSWER THIS QUESTION?</vt:lpstr>
      <vt:lpstr>WITHOUT ACTION, YOUR FAITH IS DEAD.</vt:lpstr>
      <vt:lpstr>COGNITIVE DIMENSION</vt:lpstr>
      <vt:lpstr>TRUE OR FALSE? </vt:lpstr>
      <vt:lpstr>WHO HAS A SCRIPTURE TO ANSWER THIS QUESTION?</vt:lpstr>
      <vt:lpstr>AS YOU THINK, SO WILL YOU BE. </vt:lpstr>
      <vt:lpstr>WE MUST BELIEVE THAT HE WILL PROVIDE.</vt:lpstr>
      <vt:lpstr>EMOTIONAL DIMENSION</vt:lpstr>
      <vt:lpstr>TRUE OR FALSE? </vt:lpstr>
      <vt:lpstr>WHO HAS A SCRIPTURE TO ANSWER THIS QUESTION?</vt:lpstr>
      <vt:lpstr>GOD DOES NOT LIKE IT WHEN WE DO NOT CARE.</vt:lpstr>
      <vt:lpstr>APATHY IS NOT LAZINESS, REBELLION, OR REFUSAL TO CARE.</vt:lpstr>
      <vt:lpstr>LAZINESS IS SOMETHING DIFFERENT. </vt:lpstr>
      <vt:lpstr>TRUE OR FALSE? </vt:lpstr>
      <vt:lpstr>WHO HAS A SCRIPTURE TO ANSWER THIS QUESTION?</vt:lpstr>
      <vt:lpstr>SOME OF US CAN BE SLUGGARDS. </vt:lpstr>
      <vt:lpstr>GOD WANTS US TO CARE FOR ONE ANOTHER AND BE BUSY.</vt:lpstr>
      <vt:lpstr>APATHY IS NOT DEPRESSION.</vt:lpstr>
      <vt:lpstr>APATHY SYNDROME IS ASSOCIATED WITH:</vt:lpstr>
      <vt:lpstr>APATHY SYNDROME CAUSE PROBLEMS IN YOUR LIFE.</vt:lpstr>
      <vt:lpstr>SO, WHAT IS THE ANTIDOTE TO APATHY? JOY!</vt:lpstr>
      <vt:lpstr>WHAT IS JOY</vt:lpstr>
      <vt:lpstr>HAPPINESS AND JOY ARE NOT THE SAME. </vt:lpstr>
      <vt:lpstr>JESUS EXPERIENCED JOY IN DYING ON THE CROSS.</vt:lpstr>
      <vt:lpstr>COUNT IT ALL JOY!</vt:lpstr>
      <vt:lpstr>THIS IS THAT JOY UNSPEAKABLE.</vt:lpstr>
      <vt:lpstr>HOLD ON! JOY IS COMING!</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Tupac</dc:creator>
  <cp:lastModifiedBy>Greene,Anthony F.</cp:lastModifiedBy>
  <cp:revision>423</cp:revision>
  <dcterms:created xsi:type="dcterms:W3CDTF">2011-03-05T14:10:24Z</dcterms:created>
  <dcterms:modified xsi:type="dcterms:W3CDTF">2014-10-01T15:13:17Z</dcterms:modified>
</cp:coreProperties>
</file>