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58" r:id="rId4"/>
    <p:sldId id="264" r:id="rId5"/>
    <p:sldId id="259" r:id="rId6"/>
    <p:sldId id="260" r:id="rId7"/>
    <p:sldId id="266" r:id="rId8"/>
    <p:sldId id="267" r:id="rId9"/>
    <p:sldId id="262" r:id="rId10"/>
    <p:sldId id="270" r:id="rId11"/>
    <p:sldId id="261" r:id="rId12"/>
    <p:sldId id="263" r:id="rId13"/>
    <p:sldId id="265"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CF25BA-2368-487B-AAA0-3F5191D3F37C}" type="datetimeFigureOut">
              <a:rPr lang="en-US" smtClean="0"/>
              <a:t>5/10/2017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EBE841-DDAB-43B2-A6E9-85C99FE6A71A}" type="slidenum">
              <a:rPr lang="en-US" smtClean="0"/>
              <a:t>‹#›</a:t>
            </a:fld>
            <a:endParaRPr lang="en-US" dirty="0"/>
          </a:p>
        </p:txBody>
      </p:sp>
    </p:spTree>
    <p:extLst>
      <p:ext uri="{BB962C8B-B14F-4D97-AF65-F5344CB8AC3E}">
        <p14:creationId xmlns:p14="http://schemas.microsoft.com/office/powerpoint/2010/main" val="37423912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E7CC1C35-254B-409F-8981-4742139E2DBB}" type="datetimeFigureOut">
              <a:rPr lang="en-US" smtClean="0"/>
              <a:t>5/10/2017</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3400942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3586026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3328229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466342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1840641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1231985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4226761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2323690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3767797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429076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3607022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667558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1943198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419252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153588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2325707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C1C35-254B-409F-8981-4742139E2DBB}" type="datetimeFigureOut">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D8E8FD-02DE-4E26-95A5-AA717350B990}" type="slidenum">
              <a:rPr lang="en-US" smtClean="0"/>
              <a:t>‹#›</a:t>
            </a:fld>
            <a:endParaRPr lang="en-US" dirty="0"/>
          </a:p>
        </p:txBody>
      </p:sp>
    </p:spTree>
    <p:extLst>
      <p:ext uri="{BB962C8B-B14F-4D97-AF65-F5344CB8AC3E}">
        <p14:creationId xmlns:p14="http://schemas.microsoft.com/office/powerpoint/2010/main" val="80433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CC1C35-254B-409F-8981-4742139E2DBB}" type="datetimeFigureOut">
              <a:rPr lang="en-US" smtClean="0"/>
              <a:t>5/10/2017</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D8E8FD-02DE-4E26-95A5-AA717350B990}" type="slidenum">
              <a:rPr lang="en-US" smtClean="0"/>
              <a:t>‹#›</a:t>
            </a:fld>
            <a:endParaRPr lang="en-US" dirty="0"/>
          </a:p>
        </p:txBody>
      </p:sp>
    </p:spTree>
    <p:extLst>
      <p:ext uri="{BB962C8B-B14F-4D97-AF65-F5344CB8AC3E}">
        <p14:creationId xmlns:p14="http://schemas.microsoft.com/office/powerpoint/2010/main" val="29925650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ibletools.org/index.cfm/fuseaction/bible.show/sVerseID/23488/eVerseID/2349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81000"/>
            <a:ext cx="6858001" cy="2633131"/>
          </a:xfrm>
        </p:spPr>
        <p:txBody>
          <a:bodyPr>
            <a:noAutofit/>
          </a:bodyPr>
          <a:lstStyle/>
          <a:p>
            <a:r>
              <a:rPr lang="en-US" sz="6000" dirty="0" smtClean="0"/>
              <a:t>Balance-Getting Rid of the Yoke</a:t>
            </a:r>
            <a:endParaRPr lang="en-US" sz="6000" dirty="0"/>
          </a:p>
        </p:txBody>
      </p:sp>
      <p:sp>
        <p:nvSpPr>
          <p:cNvPr id="3" name="Subtitle 2"/>
          <p:cNvSpPr>
            <a:spLocks noGrp="1"/>
          </p:cNvSpPr>
          <p:nvPr>
            <p:ph type="subTitle" idx="1"/>
          </p:nvPr>
        </p:nvSpPr>
        <p:spPr>
          <a:xfrm>
            <a:off x="1371600" y="3276601"/>
            <a:ext cx="7086601" cy="2514600"/>
          </a:xfrm>
          <a:effectLst/>
        </p:spPr>
        <p:txBody>
          <a:bodyPr vert="horz" lIns="91440" tIns="45720" rIns="91440" bIns="45720" rtlCol="0" anchor="ctr">
            <a:normAutofit fontScale="92500" lnSpcReduction="20000"/>
          </a:bodyPr>
          <a:lstStyle/>
          <a:p>
            <a:pPr algn="l">
              <a:spcBef>
                <a:spcPct val="0"/>
              </a:spcBef>
            </a:pPr>
            <a:r>
              <a:rPr lang="en-US" sz="4000" dirty="0">
                <a:ln w="3175" cmpd="sng">
                  <a:noFill/>
                </a:ln>
                <a:latin typeface="+mj-lt"/>
                <a:ea typeface="+mj-ea"/>
                <a:cs typeface="+mj-cs"/>
              </a:rPr>
              <a:t> </a:t>
            </a:r>
            <a:r>
              <a:rPr lang="en-US" sz="4000" dirty="0">
                <a:ln w="3175" cmpd="sng">
                  <a:noFill/>
                </a:ln>
                <a:latin typeface="+mj-lt"/>
                <a:ea typeface="+mj-ea"/>
                <a:cs typeface="+mj-cs"/>
              </a:rPr>
              <a:t>“Stand fast therefore in the liberty by which Christ has made us free, and do not be entangled again with a yoke of bondage</a:t>
            </a:r>
            <a:r>
              <a:rPr lang="en-US" sz="4000" dirty="0">
                <a:ln w="3175" cmpd="sng">
                  <a:noFill/>
                </a:ln>
                <a:latin typeface="+mj-lt"/>
                <a:ea typeface="+mj-ea"/>
                <a:cs typeface="+mj-cs"/>
              </a:rPr>
              <a:t>.” Gal 5:1</a:t>
            </a:r>
            <a:endParaRPr lang="en-US" sz="4000" dirty="0">
              <a:ln w="3175" cmpd="sng">
                <a:noFill/>
              </a:ln>
              <a:latin typeface="+mj-lt"/>
              <a:ea typeface="+mj-ea"/>
              <a:cs typeface="+mj-cs"/>
            </a:endParaRPr>
          </a:p>
          <a:p>
            <a:pPr algn="l">
              <a:spcBef>
                <a:spcPct val="0"/>
              </a:spcBef>
            </a:pPr>
            <a:endParaRPr lang="en-US" sz="4000" dirty="0">
              <a:ln w="3175" cmpd="sng">
                <a:noFill/>
              </a:ln>
              <a:latin typeface="+mj-lt"/>
              <a:ea typeface="+mj-ea"/>
              <a:cs typeface="+mj-cs"/>
            </a:endParaRPr>
          </a:p>
        </p:txBody>
      </p:sp>
    </p:spTree>
    <p:extLst>
      <p:ext uri="{BB962C8B-B14F-4D97-AF65-F5344CB8AC3E}">
        <p14:creationId xmlns:p14="http://schemas.microsoft.com/office/powerpoint/2010/main" val="573434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2" y="0"/>
            <a:ext cx="7772400" cy="1456267"/>
          </a:xfrm>
          <a:effectLst/>
        </p:spPr>
        <p:txBody>
          <a:bodyPr vert="horz" lIns="91440" tIns="45720" rIns="91440" bIns="45720" rtlCol="0" anchor="ctr">
            <a:normAutofit/>
          </a:bodyPr>
          <a:lstStyle/>
          <a:p>
            <a:r>
              <a:rPr lang="en-US" sz="4000" dirty="0"/>
              <a:t>Balance-Getting Rid of the Yoke</a:t>
            </a:r>
          </a:p>
        </p:txBody>
      </p:sp>
      <p:sp>
        <p:nvSpPr>
          <p:cNvPr id="3" name="Content Placeholder 2"/>
          <p:cNvSpPr>
            <a:spLocks noGrp="1"/>
          </p:cNvSpPr>
          <p:nvPr>
            <p:ph idx="1"/>
          </p:nvPr>
        </p:nvSpPr>
        <p:spPr>
          <a:effectLst/>
        </p:spPr>
        <p:txBody>
          <a:bodyPr vert="horz" lIns="91440" tIns="45720" rIns="91440" bIns="45720" rtlCol="0" anchor="ctr">
            <a:normAutofit fontScale="62500" lnSpcReduction="20000"/>
          </a:bodyPr>
          <a:lstStyle/>
          <a:p>
            <a:pPr>
              <a:spcBef>
                <a:spcPct val="0"/>
              </a:spcBef>
              <a:buNone/>
            </a:pPr>
            <a:r>
              <a:rPr lang="en-US" sz="4000" cap="all" dirty="0">
                <a:ln w="3175" cmpd="sng">
                  <a:noFill/>
                </a:ln>
                <a:latin typeface="+mj-lt"/>
                <a:ea typeface="+mj-ea"/>
                <a:cs typeface="+mj-cs"/>
              </a:rPr>
              <a:t>28</a:t>
            </a:r>
            <a:r>
              <a:rPr lang="en-US" sz="4000" cap="all" dirty="0">
                <a:ln w="3175" cmpd="sng">
                  <a:noFill/>
                </a:ln>
                <a:latin typeface="+mj-lt"/>
                <a:ea typeface="+mj-ea"/>
                <a:cs typeface="+mj-cs"/>
              </a:rPr>
              <a:t>) Come to Me, all you who labor and are heavy laden, and I will give you rest. (29) Take My yoke upon you and learn from Me, for I am gentle and lowly in heart, and you will find rest for your souls. (30) For My yoke is easy and My burden is light</a:t>
            </a:r>
            <a:r>
              <a:rPr lang="en-US" sz="4000" cap="all" dirty="0">
                <a:ln w="3175" cmpd="sng">
                  <a:noFill/>
                </a:ln>
                <a:latin typeface="+mj-lt"/>
                <a:ea typeface="+mj-ea"/>
                <a:cs typeface="+mj-cs"/>
              </a:rPr>
              <a:t>."</a:t>
            </a:r>
            <a:r>
              <a:rPr lang="en-US" sz="4000" cap="all" dirty="0">
                <a:ln w="3175" cmpd="sng">
                  <a:noFill/>
                </a:ln>
                <a:latin typeface="+mj-lt"/>
                <a:ea typeface="+mj-ea"/>
                <a:cs typeface="+mj-cs"/>
              </a:rPr>
              <a:t>(</a:t>
            </a:r>
            <a:r>
              <a:rPr lang="en-US" sz="4000" b="1" cap="all" dirty="0">
                <a:ln w="3175" cmpd="sng">
                  <a:noFill/>
                </a:ln>
                <a:latin typeface="+mj-lt"/>
                <a:ea typeface="+mj-ea"/>
                <a:cs typeface="+mj-cs"/>
                <a:hlinkClick r:id="rId2"/>
              </a:rPr>
              <a:t>Matthew 11:28-30</a:t>
            </a:r>
            <a:r>
              <a:rPr lang="en-US" sz="4000" cap="all" dirty="0">
                <a:ln w="3175" cmpd="sng">
                  <a:noFill/>
                </a:ln>
                <a:latin typeface="+mj-lt"/>
                <a:ea typeface="+mj-ea"/>
                <a:cs typeface="+mj-cs"/>
              </a:rPr>
              <a:t>).</a:t>
            </a:r>
          </a:p>
          <a:p>
            <a:pPr>
              <a:spcBef>
                <a:spcPct val="0"/>
              </a:spcBef>
              <a:buNone/>
            </a:pPr>
            <a:r>
              <a:rPr lang="en-US" sz="4000" cap="all" dirty="0">
                <a:ln w="3175" cmpd="sng">
                  <a:noFill/>
                </a:ln>
                <a:latin typeface="+mj-lt"/>
                <a:ea typeface="+mj-ea"/>
                <a:cs typeface="+mj-cs"/>
              </a:rPr>
              <a:t>God is telling us to take His yoke upon ourselves, learn from Him, experience His way of life, so that we can teach it to </a:t>
            </a:r>
            <a:r>
              <a:rPr lang="en-US" sz="4000" cap="all" dirty="0">
                <a:ln w="3175" cmpd="sng">
                  <a:noFill/>
                </a:ln>
                <a:latin typeface="+mj-lt"/>
                <a:ea typeface="+mj-ea"/>
                <a:cs typeface="+mj-cs"/>
              </a:rPr>
              <a:t>others.</a:t>
            </a:r>
            <a:endParaRPr lang="en-US" sz="4000" cap="all" dirty="0">
              <a:ln w="3175" cmpd="sng">
                <a:noFill/>
              </a:ln>
              <a:latin typeface="+mj-lt"/>
              <a:ea typeface="+mj-ea"/>
              <a:cs typeface="+mj-cs"/>
            </a:endParaRPr>
          </a:p>
          <a:p>
            <a:pPr>
              <a:spcBef>
                <a:spcPct val="0"/>
              </a:spcBef>
              <a:buNone/>
            </a:pPr>
            <a:endParaRPr lang="en-US" sz="4000" cap="all" dirty="0">
              <a:ln w="3175" cmpd="sng">
                <a:noFill/>
              </a:ln>
              <a:latin typeface="+mj-lt"/>
              <a:ea typeface="+mj-ea"/>
              <a:cs typeface="+mj-cs"/>
            </a:endParaRPr>
          </a:p>
          <a:p>
            <a:pPr>
              <a:spcBef>
                <a:spcPct val="0"/>
              </a:spcBef>
              <a:buNone/>
            </a:pPr>
            <a:endParaRPr lang="en-US" sz="4000" cap="all" dirty="0">
              <a:ln w="3175" cmpd="sng">
                <a:noFill/>
              </a:ln>
              <a:latin typeface="+mj-lt"/>
              <a:ea typeface="+mj-ea"/>
              <a:cs typeface="+mj-cs"/>
            </a:endParaRPr>
          </a:p>
          <a:p>
            <a:pPr>
              <a:spcBef>
                <a:spcPct val="0"/>
              </a:spcBef>
              <a:buNone/>
            </a:pPr>
            <a:endParaRPr lang="en-US" sz="4000" cap="all" dirty="0">
              <a:ln w="3175" cmpd="sng">
                <a:noFill/>
              </a:ln>
              <a:latin typeface="+mj-lt"/>
              <a:ea typeface="+mj-ea"/>
              <a:cs typeface="+mj-cs"/>
            </a:endParaRPr>
          </a:p>
          <a:p>
            <a:pPr>
              <a:spcBef>
                <a:spcPct val="0"/>
              </a:spcBef>
              <a:buNone/>
            </a:pPr>
            <a:endParaRPr lang="en-US" sz="4000" cap="all" dirty="0">
              <a:ln w="3175" cmpd="sng">
                <a:noFill/>
              </a:ln>
              <a:latin typeface="+mj-lt"/>
              <a:ea typeface="+mj-ea"/>
              <a:cs typeface="+mj-cs"/>
            </a:endParaRPr>
          </a:p>
        </p:txBody>
      </p:sp>
    </p:spTree>
    <p:extLst>
      <p:ext uri="{BB962C8B-B14F-4D97-AF65-F5344CB8AC3E}">
        <p14:creationId xmlns:p14="http://schemas.microsoft.com/office/powerpoint/2010/main" val="2777449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0"/>
            <a:ext cx="7772400" cy="1456267"/>
          </a:xfrm>
          <a:effectLst/>
        </p:spPr>
        <p:txBody>
          <a:bodyPr vert="horz" lIns="91440" tIns="45720" rIns="91440" bIns="45720" rtlCol="0" anchor="ctr">
            <a:normAutofit/>
          </a:bodyPr>
          <a:lstStyle/>
          <a:p>
            <a:r>
              <a:rPr lang="en-US" sz="4000" dirty="0"/>
              <a:t>Balance-Getting Rid of the Yoke</a:t>
            </a:r>
            <a:endParaRPr lang="en-US" sz="4000" dirty="0"/>
          </a:p>
        </p:txBody>
      </p:sp>
      <p:sp>
        <p:nvSpPr>
          <p:cNvPr id="3" name="Content Placeholder 2"/>
          <p:cNvSpPr>
            <a:spLocks noGrp="1"/>
          </p:cNvSpPr>
          <p:nvPr>
            <p:ph idx="1"/>
          </p:nvPr>
        </p:nvSpPr>
        <p:spPr>
          <a:xfrm>
            <a:off x="457200" y="1295400"/>
            <a:ext cx="7772400" cy="3649133"/>
          </a:xfrm>
          <a:effectLst/>
        </p:spPr>
        <p:txBody>
          <a:bodyPr vert="horz" lIns="91440" tIns="45720" rIns="91440" bIns="45720" rtlCol="0" anchor="ctr">
            <a:normAutofit fontScale="55000" lnSpcReduction="20000"/>
          </a:bodyPr>
          <a:lstStyle/>
          <a:p>
            <a:pPr>
              <a:spcBef>
                <a:spcPct val="0"/>
              </a:spcBef>
              <a:buNone/>
            </a:pPr>
            <a:r>
              <a:rPr lang="en-US" sz="4000" cap="all" dirty="0">
                <a:ln w="3175" cmpd="sng">
                  <a:noFill/>
                </a:ln>
                <a:latin typeface="+mj-lt"/>
                <a:ea typeface="+mj-ea"/>
                <a:cs typeface="+mj-cs"/>
              </a:rPr>
              <a:t>Be Stand fast- </a:t>
            </a:r>
            <a:r>
              <a:rPr lang="en-US" sz="4000" cap="all" dirty="0">
                <a:ln w="3175" cmpd="sng">
                  <a:noFill/>
                </a:ln>
                <a:latin typeface="+mj-lt"/>
                <a:ea typeface="+mj-ea"/>
                <a:cs typeface="+mj-cs"/>
              </a:rPr>
              <a:t>Be firm and unwavering. </a:t>
            </a:r>
            <a:endParaRPr lang="en-US" sz="4000" cap="all" dirty="0">
              <a:ln w="3175" cmpd="sng">
                <a:noFill/>
              </a:ln>
              <a:latin typeface="+mj-lt"/>
              <a:ea typeface="+mj-ea"/>
              <a:cs typeface="+mj-cs"/>
            </a:endParaRPr>
          </a:p>
          <a:p>
            <a:pPr>
              <a:spcBef>
                <a:spcPct val="0"/>
              </a:spcBef>
              <a:buNone/>
            </a:pPr>
            <a:r>
              <a:rPr lang="en-US" sz="4000" cap="all" dirty="0">
                <a:ln w="3175" cmpd="sng">
                  <a:noFill/>
                </a:ln>
                <a:latin typeface="+mj-lt"/>
                <a:ea typeface="+mj-ea"/>
                <a:cs typeface="+mj-cs"/>
              </a:rPr>
              <a:t>We should be </a:t>
            </a:r>
            <a:r>
              <a:rPr lang="en-US" sz="4000" cap="all" dirty="0">
                <a:ln w="3175" cmpd="sng">
                  <a:noFill/>
                </a:ln>
                <a:latin typeface="+mj-lt"/>
                <a:ea typeface="+mj-ea"/>
                <a:cs typeface="+mj-cs"/>
              </a:rPr>
              <a:t>firm and unyielding in maintaining the great principles of Christian </a:t>
            </a:r>
            <a:r>
              <a:rPr lang="en-US" sz="4000" cap="all" dirty="0">
                <a:ln w="3175" cmpd="sng">
                  <a:noFill/>
                </a:ln>
                <a:latin typeface="+mj-lt"/>
                <a:ea typeface="+mj-ea"/>
                <a:cs typeface="+mj-cs"/>
              </a:rPr>
              <a:t>liberty and not yield to sin again.</a:t>
            </a:r>
          </a:p>
          <a:p>
            <a:pPr>
              <a:spcBef>
                <a:spcPct val="0"/>
              </a:spcBef>
              <a:buNone/>
            </a:pPr>
            <a:r>
              <a:rPr lang="en-US" sz="4000" cap="all" dirty="0">
                <a:ln w="3175" cmpd="sng">
                  <a:noFill/>
                </a:ln>
                <a:latin typeface="+mj-lt"/>
                <a:ea typeface="+mj-ea"/>
                <a:cs typeface="+mj-cs"/>
              </a:rPr>
              <a:t>Paul said about the matter, “All things are lawful unto me, but all things are not expedient: all things are lawful for me, but I will not be brought under the power of any.”, 1 Cor. </a:t>
            </a:r>
            <a:r>
              <a:rPr lang="en-US" sz="4000" cap="all" dirty="0">
                <a:ln w="3175" cmpd="sng">
                  <a:noFill/>
                </a:ln>
                <a:latin typeface="+mj-lt"/>
                <a:ea typeface="+mj-ea"/>
                <a:cs typeface="+mj-cs"/>
              </a:rPr>
              <a:t>6:12.</a:t>
            </a:r>
          </a:p>
          <a:p>
            <a:pPr>
              <a:spcBef>
                <a:spcPct val="0"/>
              </a:spcBef>
              <a:buNone/>
            </a:pPr>
            <a:r>
              <a:rPr lang="en-US" sz="4000" cap="all" dirty="0">
                <a:ln w="3175" cmpd="sng">
                  <a:noFill/>
                </a:ln>
                <a:latin typeface="+mj-lt"/>
                <a:ea typeface="+mj-ea"/>
                <a:cs typeface="+mj-cs"/>
              </a:rPr>
              <a:t>Simply </a:t>
            </a:r>
            <a:r>
              <a:rPr lang="en-US" sz="4000" cap="all" dirty="0">
                <a:ln w="3175" cmpd="sng">
                  <a:noFill/>
                </a:ln>
                <a:latin typeface="+mj-lt"/>
                <a:ea typeface="+mj-ea"/>
                <a:cs typeface="+mj-cs"/>
              </a:rPr>
              <a:t>stated, Paul says that he can do anything he wants to do, but he </a:t>
            </a:r>
            <a:r>
              <a:rPr lang="en-US" sz="4000" cap="all" dirty="0">
                <a:ln w="3175" cmpd="sng">
                  <a:noFill/>
                </a:ln>
                <a:latin typeface="+mj-lt"/>
                <a:ea typeface="+mj-ea"/>
                <a:cs typeface="+mj-cs"/>
              </a:rPr>
              <a:t>avoids things that don’t edify or build or promote his Christian growth. </a:t>
            </a:r>
            <a:endParaRPr lang="en-US" sz="4000" cap="all" dirty="0">
              <a:ln w="3175" cmpd="sng">
                <a:noFill/>
              </a:ln>
              <a:latin typeface="+mj-lt"/>
              <a:ea typeface="+mj-ea"/>
              <a:cs typeface="+mj-cs"/>
            </a:endParaRPr>
          </a:p>
        </p:txBody>
      </p:sp>
    </p:spTree>
    <p:extLst>
      <p:ext uri="{BB962C8B-B14F-4D97-AF65-F5344CB8AC3E}">
        <p14:creationId xmlns:p14="http://schemas.microsoft.com/office/powerpoint/2010/main" val="3689070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5" y="0"/>
            <a:ext cx="7772400" cy="1456267"/>
          </a:xfrm>
          <a:effectLst/>
        </p:spPr>
        <p:txBody>
          <a:bodyPr vert="horz" lIns="91440" tIns="45720" rIns="91440" bIns="45720" rtlCol="0" anchor="ctr">
            <a:normAutofit/>
          </a:bodyPr>
          <a:lstStyle/>
          <a:p>
            <a:r>
              <a:rPr lang="en-US" sz="4000" dirty="0"/>
              <a:t>Balance-Getting Rid of the Yoke</a:t>
            </a:r>
            <a:endParaRPr lang="en-US" sz="4000" dirty="0"/>
          </a:p>
        </p:txBody>
      </p:sp>
      <p:sp>
        <p:nvSpPr>
          <p:cNvPr id="3" name="Content Placeholder 2"/>
          <p:cNvSpPr>
            <a:spLocks noGrp="1"/>
          </p:cNvSpPr>
          <p:nvPr>
            <p:ph idx="1"/>
          </p:nvPr>
        </p:nvSpPr>
        <p:spPr>
          <a:xfrm>
            <a:off x="381000" y="1295400"/>
            <a:ext cx="7772400" cy="3649133"/>
          </a:xfrm>
          <a:effectLst/>
        </p:spPr>
        <p:txBody>
          <a:bodyPr vert="horz" lIns="91440" tIns="45720" rIns="91440" bIns="45720" rtlCol="0" anchor="ctr">
            <a:normAutofit fontScale="62500" lnSpcReduction="20000"/>
          </a:bodyPr>
          <a:lstStyle/>
          <a:p>
            <a:pPr>
              <a:spcBef>
                <a:spcPct val="0"/>
              </a:spcBef>
              <a:buNone/>
            </a:pPr>
            <a:r>
              <a:rPr lang="en-US" sz="4000" cap="all" dirty="0">
                <a:ln w="3175" cmpd="sng">
                  <a:noFill/>
                </a:ln>
                <a:latin typeface="+mj-lt"/>
                <a:ea typeface="+mj-ea"/>
                <a:cs typeface="+mj-cs"/>
              </a:rPr>
              <a:t>We </a:t>
            </a:r>
            <a:r>
              <a:rPr lang="en-US" sz="4000" cap="all" dirty="0">
                <a:ln w="3175" cmpd="sng">
                  <a:noFill/>
                </a:ln>
                <a:latin typeface="+mj-lt"/>
                <a:ea typeface="+mj-ea"/>
                <a:cs typeface="+mj-cs"/>
              </a:rPr>
              <a:t>do have liberty and we can do anything we want to do, but that liberty is to be brought under the power of Jesus Christ.  </a:t>
            </a:r>
            <a:endParaRPr lang="en-US" sz="4000" cap="all" dirty="0">
              <a:ln w="3175" cmpd="sng">
                <a:noFill/>
              </a:ln>
              <a:latin typeface="+mj-lt"/>
              <a:ea typeface="+mj-ea"/>
              <a:cs typeface="+mj-cs"/>
            </a:endParaRPr>
          </a:p>
          <a:p>
            <a:pPr>
              <a:spcBef>
                <a:spcPct val="0"/>
              </a:spcBef>
              <a:buNone/>
            </a:pPr>
            <a:r>
              <a:rPr lang="en-US" sz="4000" cap="all" dirty="0">
                <a:ln w="3175" cmpd="sng">
                  <a:noFill/>
                </a:ln>
                <a:latin typeface="+mj-lt"/>
                <a:ea typeface="+mj-ea"/>
                <a:cs typeface="+mj-cs"/>
              </a:rPr>
              <a:t>While </a:t>
            </a:r>
            <a:r>
              <a:rPr lang="en-US" sz="4000" cap="all" dirty="0">
                <a:ln w="3175" cmpd="sng">
                  <a:noFill/>
                </a:ln>
                <a:latin typeface="+mj-lt"/>
                <a:ea typeface="+mj-ea"/>
                <a:cs typeface="+mj-cs"/>
              </a:rPr>
              <a:t>we are free to live for the </a:t>
            </a:r>
            <a:r>
              <a:rPr lang="en-US" sz="4000" cap="all" dirty="0">
                <a:ln w="3175" cmpd="sng">
                  <a:noFill/>
                </a:ln>
                <a:latin typeface="+mj-lt"/>
                <a:ea typeface="+mj-ea"/>
                <a:cs typeface="+mj-cs"/>
              </a:rPr>
              <a:t>Lord but we still have to follow some rules and regulations of the law if you don’t want consequences (tickets, jail etc.)</a:t>
            </a:r>
          </a:p>
          <a:p>
            <a:pPr>
              <a:spcBef>
                <a:spcPct val="0"/>
              </a:spcBef>
              <a:buNone/>
            </a:pPr>
            <a:r>
              <a:rPr lang="en-US" sz="4000" cap="all" dirty="0">
                <a:ln w="3175" cmpd="sng">
                  <a:noFill/>
                </a:ln>
                <a:latin typeface="+mj-lt"/>
                <a:ea typeface="+mj-ea"/>
                <a:cs typeface="+mj-cs"/>
              </a:rPr>
              <a:t>We </a:t>
            </a:r>
            <a:r>
              <a:rPr lang="en-US" sz="4000" cap="all" dirty="0">
                <a:ln w="3175" cmpd="sng">
                  <a:noFill/>
                </a:ln>
                <a:latin typeface="+mj-lt"/>
                <a:ea typeface="+mj-ea"/>
                <a:cs typeface="+mj-cs"/>
              </a:rPr>
              <a:t>are only free to do those things that build others up, or that do not take away our liberty.</a:t>
            </a:r>
          </a:p>
          <a:p>
            <a:pPr>
              <a:spcBef>
                <a:spcPct val="0"/>
              </a:spcBef>
              <a:buNone/>
            </a:pPr>
            <a:endParaRPr lang="en-US" sz="4000" cap="all" dirty="0">
              <a:ln w="3175" cmpd="sng">
                <a:noFill/>
              </a:ln>
              <a:latin typeface="+mj-lt"/>
              <a:ea typeface="+mj-ea"/>
              <a:cs typeface="+mj-cs"/>
            </a:endParaRPr>
          </a:p>
        </p:txBody>
      </p:sp>
    </p:spTree>
    <p:extLst>
      <p:ext uri="{BB962C8B-B14F-4D97-AF65-F5344CB8AC3E}">
        <p14:creationId xmlns:p14="http://schemas.microsoft.com/office/powerpoint/2010/main" val="2657773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63" y="0"/>
            <a:ext cx="7772400" cy="1456267"/>
          </a:xfrm>
          <a:effectLst/>
        </p:spPr>
        <p:txBody>
          <a:bodyPr vert="horz" lIns="91440" tIns="45720" rIns="91440" bIns="45720" rtlCol="0" anchor="ctr">
            <a:normAutofit/>
          </a:bodyPr>
          <a:lstStyle/>
          <a:p>
            <a:r>
              <a:rPr lang="en-US" sz="4000" dirty="0"/>
              <a:t>Balance-Getting Rid of the Yoke</a:t>
            </a:r>
            <a:endParaRPr lang="en-US" sz="4000" dirty="0"/>
          </a:p>
        </p:txBody>
      </p:sp>
      <p:sp>
        <p:nvSpPr>
          <p:cNvPr id="3" name="Content Placeholder 2"/>
          <p:cNvSpPr>
            <a:spLocks noGrp="1"/>
          </p:cNvSpPr>
          <p:nvPr>
            <p:ph idx="1"/>
          </p:nvPr>
        </p:nvSpPr>
        <p:spPr>
          <a:xfrm>
            <a:off x="457200" y="1465645"/>
            <a:ext cx="7772400" cy="3649133"/>
          </a:xfrm>
          <a:effectLst/>
        </p:spPr>
        <p:txBody>
          <a:bodyPr vert="horz" lIns="91440" tIns="45720" rIns="91440" bIns="45720" rtlCol="0" anchor="ctr">
            <a:normAutofit fontScale="62500" lnSpcReduction="20000"/>
          </a:bodyPr>
          <a:lstStyle/>
          <a:p>
            <a:pPr>
              <a:spcBef>
                <a:spcPct val="0"/>
              </a:spcBef>
              <a:buNone/>
            </a:pPr>
            <a:r>
              <a:rPr lang="en-US" sz="4000" cap="all" dirty="0">
                <a:ln w="3175" cmpd="sng">
                  <a:noFill/>
                </a:ln>
                <a:latin typeface="+mj-lt"/>
                <a:ea typeface="+mj-ea"/>
                <a:cs typeface="+mj-cs"/>
              </a:rPr>
              <a:t>Christianity is about a living, vital relationship with the Lord Jesus Christ.  </a:t>
            </a:r>
            <a:endParaRPr lang="en-US" sz="4000" cap="all" dirty="0">
              <a:ln w="3175" cmpd="sng">
                <a:noFill/>
              </a:ln>
              <a:latin typeface="+mj-lt"/>
              <a:ea typeface="+mj-ea"/>
              <a:cs typeface="+mj-cs"/>
            </a:endParaRPr>
          </a:p>
          <a:p>
            <a:pPr>
              <a:spcBef>
                <a:spcPct val="0"/>
              </a:spcBef>
              <a:buNone/>
            </a:pPr>
            <a:r>
              <a:rPr lang="en-US" sz="4000" cap="all" dirty="0">
                <a:ln w="3175" cmpd="sng">
                  <a:noFill/>
                </a:ln>
                <a:latin typeface="+mj-lt"/>
                <a:ea typeface="+mj-ea"/>
                <a:cs typeface="+mj-cs"/>
              </a:rPr>
              <a:t>Christianity </a:t>
            </a:r>
            <a:r>
              <a:rPr lang="en-US" sz="4000" cap="all" dirty="0">
                <a:ln w="3175" cmpd="sng">
                  <a:noFill/>
                </a:ln>
                <a:latin typeface="+mj-lt"/>
                <a:ea typeface="+mj-ea"/>
                <a:cs typeface="+mj-cs"/>
              </a:rPr>
              <a:t>is an internal matter!  It is about “righteousness, peace and joy in the Holy Ghost.”  It is a spiritual matter! </a:t>
            </a:r>
            <a:endParaRPr lang="en-US" sz="4000" cap="all" dirty="0">
              <a:ln w="3175" cmpd="sng">
                <a:noFill/>
              </a:ln>
              <a:latin typeface="+mj-lt"/>
              <a:ea typeface="+mj-ea"/>
              <a:cs typeface="+mj-cs"/>
            </a:endParaRPr>
          </a:p>
          <a:p>
            <a:pPr>
              <a:spcBef>
                <a:spcPct val="0"/>
              </a:spcBef>
              <a:buNone/>
            </a:pPr>
            <a:r>
              <a:rPr lang="en-US" sz="4000" cap="all" dirty="0">
                <a:ln w="3175" cmpd="sng">
                  <a:noFill/>
                </a:ln>
                <a:latin typeface="+mj-lt"/>
                <a:ea typeface="+mj-ea"/>
                <a:cs typeface="+mj-cs"/>
              </a:rPr>
              <a:t>The </a:t>
            </a:r>
            <a:r>
              <a:rPr lang="en-US" sz="4000" cap="all" dirty="0">
                <a:ln w="3175" cmpd="sng">
                  <a:noFill/>
                </a:ln>
                <a:latin typeface="+mj-lt"/>
                <a:ea typeface="+mj-ea"/>
                <a:cs typeface="+mj-cs"/>
              </a:rPr>
              <a:t>Bible is clear that there are some things that are off limits to the child of God.  </a:t>
            </a:r>
            <a:endParaRPr lang="en-US" sz="4000" cap="all" dirty="0">
              <a:ln w="3175" cmpd="sng">
                <a:noFill/>
              </a:ln>
              <a:latin typeface="+mj-lt"/>
              <a:ea typeface="+mj-ea"/>
              <a:cs typeface="+mj-cs"/>
            </a:endParaRPr>
          </a:p>
          <a:p>
            <a:pPr>
              <a:spcBef>
                <a:spcPct val="0"/>
              </a:spcBef>
              <a:buNone/>
            </a:pPr>
            <a:r>
              <a:rPr lang="en-US" sz="4000" cap="all" dirty="0">
                <a:ln w="3175" cmpd="sng">
                  <a:noFill/>
                </a:ln>
                <a:latin typeface="+mj-lt"/>
                <a:ea typeface="+mj-ea"/>
                <a:cs typeface="+mj-cs"/>
              </a:rPr>
              <a:t>However</a:t>
            </a:r>
            <a:r>
              <a:rPr lang="en-US" sz="4000" cap="all" dirty="0">
                <a:ln w="3175" cmpd="sng">
                  <a:noFill/>
                </a:ln>
                <a:latin typeface="+mj-lt"/>
                <a:ea typeface="+mj-ea"/>
                <a:cs typeface="+mj-cs"/>
              </a:rPr>
              <a:t>, we need to understand that the don’ts of Christianity are there for our protection. </a:t>
            </a:r>
          </a:p>
        </p:txBody>
      </p:sp>
    </p:spTree>
    <p:extLst>
      <p:ext uri="{BB962C8B-B14F-4D97-AF65-F5344CB8AC3E}">
        <p14:creationId xmlns:p14="http://schemas.microsoft.com/office/powerpoint/2010/main" val="2979127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68923" y="609601"/>
            <a:ext cx="7772400" cy="3649133"/>
          </a:xfrm>
          <a:effectLst/>
        </p:spPr>
        <p:txBody>
          <a:bodyPr vert="horz" lIns="91440" tIns="45720" rIns="91440" bIns="45720" rtlCol="0" anchor="ctr">
            <a:normAutofit/>
          </a:bodyPr>
          <a:lstStyle/>
          <a:p>
            <a:pPr>
              <a:spcBef>
                <a:spcPct val="0"/>
              </a:spcBef>
              <a:buNone/>
            </a:pPr>
            <a:r>
              <a:rPr lang="en-US" sz="4000" cap="all" dirty="0">
                <a:ln w="3175" cmpd="sng">
                  <a:noFill/>
                </a:ln>
                <a:latin typeface="+mj-lt"/>
                <a:ea typeface="+mj-ea"/>
                <a:cs typeface="+mj-cs"/>
              </a:rPr>
              <a:t>Next Week</a:t>
            </a:r>
          </a:p>
          <a:p>
            <a:pPr>
              <a:spcBef>
                <a:spcPct val="0"/>
              </a:spcBef>
              <a:buNone/>
            </a:pPr>
            <a:r>
              <a:rPr lang="en-US" sz="4000" cap="all" dirty="0">
                <a:ln w="3175" cmpd="sng">
                  <a:noFill/>
                </a:ln>
                <a:latin typeface="+mj-lt"/>
                <a:ea typeface="+mj-ea"/>
                <a:cs typeface="+mj-cs"/>
              </a:rPr>
              <a:t>Topic: Free to Help, Not to  Hinder</a:t>
            </a:r>
          </a:p>
          <a:p>
            <a:pPr>
              <a:spcBef>
                <a:spcPct val="0"/>
              </a:spcBef>
              <a:buNone/>
            </a:pPr>
            <a:r>
              <a:rPr lang="en-US" sz="4000" cap="all" dirty="0">
                <a:ln w="3175" cmpd="sng">
                  <a:noFill/>
                </a:ln>
                <a:latin typeface="+mj-lt"/>
                <a:ea typeface="+mj-ea"/>
                <a:cs typeface="+mj-cs"/>
              </a:rPr>
              <a:t>Scripture: Gal. 5:7-18</a:t>
            </a:r>
          </a:p>
          <a:p>
            <a:pPr>
              <a:spcBef>
                <a:spcPct val="0"/>
              </a:spcBef>
              <a:buNone/>
            </a:pPr>
            <a:endParaRPr lang="en-US" sz="4000" cap="all" dirty="0">
              <a:ln w="3175" cmpd="sng">
                <a:noFill/>
              </a:ln>
              <a:latin typeface="+mj-lt"/>
              <a:ea typeface="+mj-ea"/>
              <a:cs typeface="+mj-cs"/>
            </a:endParaRPr>
          </a:p>
        </p:txBody>
      </p:sp>
    </p:spTree>
    <p:extLst>
      <p:ext uri="{BB962C8B-B14F-4D97-AF65-F5344CB8AC3E}">
        <p14:creationId xmlns:p14="http://schemas.microsoft.com/office/powerpoint/2010/main" val="1865808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effectLst/>
        </p:spPr>
        <p:txBody>
          <a:bodyPr vert="horz" lIns="91440" tIns="45720" rIns="91440" bIns="45720" rtlCol="0" anchor="ctr">
            <a:normAutofit/>
          </a:bodyPr>
          <a:lstStyle/>
          <a:p>
            <a:pPr>
              <a:spcBef>
                <a:spcPct val="0"/>
              </a:spcBef>
              <a:buNone/>
            </a:pPr>
            <a:r>
              <a:rPr lang="en-US" sz="4000" cap="all" dirty="0">
                <a:ln w="3175" cmpd="sng">
                  <a:noFill/>
                </a:ln>
                <a:latin typeface="+mj-lt"/>
                <a:ea typeface="+mj-ea"/>
                <a:cs typeface="+mj-cs"/>
              </a:rPr>
              <a:t>Resources</a:t>
            </a:r>
          </a:p>
          <a:p>
            <a:pPr>
              <a:spcBef>
                <a:spcPct val="0"/>
              </a:spcBef>
              <a:buNone/>
            </a:pPr>
            <a:r>
              <a:rPr lang="en-US" sz="4000" cap="all" dirty="0">
                <a:ln w="3175" cmpd="sng">
                  <a:noFill/>
                </a:ln>
                <a:latin typeface="+mj-lt"/>
                <a:ea typeface="+mj-ea"/>
                <a:cs typeface="+mj-cs"/>
              </a:rPr>
              <a:t>Galatians 4-Barnes Commentary</a:t>
            </a:r>
          </a:p>
          <a:p>
            <a:pPr>
              <a:spcBef>
                <a:spcPct val="0"/>
              </a:spcBef>
              <a:buNone/>
            </a:pPr>
            <a:r>
              <a:rPr lang="en-US" sz="4000" cap="all" dirty="0">
                <a:ln w="3175" cmpd="sng">
                  <a:noFill/>
                </a:ln>
                <a:latin typeface="+mj-lt"/>
                <a:ea typeface="+mj-ea"/>
                <a:cs typeface="+mj-cs"/>
              </a:rPr>
              <a:t>Be Not Entangled-New Testament Baptist Pulpit</a:t>
            </a:r>
            <a:endParaRPr lang="en-US" sz="4000" cap="all" dirty="0">
              <a:ln w="3175" cmpd="sng">
                <a:noFill/>
              </a:ln>
              <a:latin typeface="+mj-lt"/>
              <a:ea typeface="+mj-ea"/>
              <a:cs typeface="+mj-cs"/>
            </a:endParaRPr>
          </a:p>
        </p:txBody>
      </p:sp>
    </p:spTree>
    <p:extLst>
      <p:ext uri="{BB962C8B-B14F-4D97-AF65-F5344CB8AC3E}">
        <p14:creationId xmlns:p14="http://schemas.microsoft.com/office/powerpoint/2010/main" val="3469822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89"/>
            <a:ext cx="7772400" cy="1456267"/>
          </a:xfrm>
        </p:spPr>
        <p:txBody>
          <a:bodyPr>
            <a:normAutofit/>
          </a:bodyPr>
          <a:lstStyle/>
          <a:p>
            <a:r>
              <a:rPr lang="en-US" sz="4000" dirty="0" smtClean="0"/>
              <a:t>Balance-Getting Rid of the Yoke</a:t>
            </a:r>
            <a:endParaRPr lang="en-US" sz="4000" dirty="0"/>
          </a:p>
        </p:txBody>
      </p:sp>
      <p:sp>
        <p:nvSpPr>
          <p:cNvPr id="3" name="Content Placeholder 2"/>
          <p:cNvSpPr>
            <a:spLocks noGrp="1"/>
          </p:cNvSpPr>
          <p:nvPr>
            <p:ph idx="1"/>
          </p:nvPr>
        </p:nvSpPr>
        <p:spPr>
          <a:xfrm>
            <a:off x="457200" y="1066800"/>
            <a:ext cx="7772400" cy="3649133"/>
          </a:xfrm>
        </p:spPr>
        <p:txBody>
          <a:bodyPr/>
          <a:lstStyle/>
          <a:p>
            <a:r>
              <a:rPr lang="en-US" sz="3200" i="1" dirty="0" smtClean="0"/>
              <a:t> Yoke of bondage</a:t>
            </a:r>
            <a:r>
              <a:rPr lang="en-US" sz="3200" i="1" dirty="0"/>
              <a:t>,</a:t>
            </a:r>
            <a:r>
              <a:rPr lang="en-US" sz="3200" dirty="0"/>
              <a:t> as “to make a slave of” or metaphorically to “make myself a bondman.” </a:t>
            </a:r>
            <a:endParaRPr lang="en-US" sz="3200" dirty="0" smtClean="0"/>
          </a:p>
          <a:p>
            <a:r>
              <a:rPr lang="en-US" sz="3200" dirty="0" smtClean="0"/>
              <a:t>“In </a:t>
            </a:r>
            <a:r>
              <a:rPr lang="en-US" sz="3200" dirty="0"/>
              <a:t>bondage under the elements of the world</a:t>
            </a:r>
            <a:r>
              <a:rPr lang="en-US" sz="3200" dirty="0" smtClean="0"/>
              <a:t>”</a:t>
            </a:r>
          </a:p>
          <a:p>
            <a:pPr marL="0" indent="0">
              <a:buNone/>
            </a:pPr>
            <a:r>
              <a:rPr lang="en-US" dirty="0" smtClean="0"/>
              <a:t> </a:t>
            </a:r>
            <a:endParaRPr lang="en-US" dirty="0"/>
          </a:p>
        </p:txBody>
      </p:sp>
      <p:pic>
        <p:nvPicPr>
          <p:cNvPr id="1026" name="Picture 2" descr="C:\Users\vhanflstubbp\Pictures\yok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078199"/>
            <a:ext cx="2847975" cy="18954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vhanflstubbp\Pictures\Yoke I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4078199"/>
            <a:ext cx="4099056"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194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7" y="0"/>
            <a:ext cx="7772400" cy="1456267"/>
          </a:xfrm>
          <a:effectLst/>
        </p:spPr>
        <p:txBody>
          <a:bodyPr vert="horz" lIns="91440" tIns="45720" rIns="91440" bIns="45720" rtlCol="0" anchor="ctr">
            <a:normAutofit/>
          </a:bodyPr>
          <a:lstStyle/>
          <a:p>
            <a:r>
              <a:rPr lang="en-US" sz="4000" dirty="0"/>
              <a:t>Balance-Getting Rid of the Yoke</a:t>
            </a:r>
            <a:endParaRPr lang="en-US" sz="4000" dirty="0"/>
          </a:p>
        </p:txBody>
      </p:sp>
      <p:sp>
        <p:nvSpPr>
          <p:cNvPr id="3" name="Content Placeholder 2"/>
          <p:cNvSpPr>
            <a:spLocks noGrp="1"/>
          </p:cNvSpPr>
          <p:nvPr>
            <p:ph idx="1"/>
          </p:nvPr>
        </p:nvSpPr>
        <p:spPr>
          <a:xfrm>
            <a:off x="609600" y="1478541"/>
            <a:ext cx="7772400" cy="3649133"/>
          </a:xfrm>
          <a:effectLst/>
        </p:spPr>
        <p:txBody>
          <a:bodyPr vert="horz" lIns="91440" tIns="45720" rIns="91440" bIns="45720" rtlCol="0" anchor="ctr">
            <a:normAutofit fontScale="62500" lnSpcReduction="20000"/>
          </a:bodyPr>
          <a:lstStyle/>
          <a:p>
            <a:pPr>
              <a:spcBef>
                <a:spcPct val="0"/>
              </a:spcBef>
              <a:buNone/>
            </a:pPr>
            <a:r>
              <a:rPr lang="en-US" sz="4000" cap="all" dirty="0">
                <a:ln w="3175" cmpd="sng">
                  <a:noFill/>
                </a:ln>
                <a:latin typeface="+mj-lt"/>
                <a:ea typeface="+mj-ea"/>
                <a:cs typeface="+mj-cs"/>
              </a:rPr>
              <a:t>Paul asked, “But now after you have known God, or rather are known by God, how is it that you turn again to the weak and beggarly elements, to which you desire again to be in bondage?” (Galatians 4:9). </a:t>
            </a:r>
            <a:endParaRPr lang="en-US" sz="4000" cap="all" dirty="0">
              <a:ln w="3175" cmpd="sng">
                <a:noFill/>
              </a:ln>
              <a:latin typeface="+mj-lt"/>
              <a:ea typeface="+mj-ea"/>
              <a:cs typeface="+mj-cs"/>
            </a:endParaRPr>
          </a:p>
          <a:p>
            <a:pPr>
              <a:spcBef>
                <a:spcPct val="0"/>
              </a:spcBef>
              <a:buNone/>
            </a:pPr>
            <a:r>
              <a:rPr lang="en-US" sz="4000" cap="all" dirty="0">
                <a:ln w="3175" cmpd="sng">
                  <a:noFill/>
                </a:ln>
                <a:latin typeface="+mj-lt"/>
                <a:ea typeface="+mj-ea"/>
                <a:cs typeface="+mj-cs"/>
              </a:rPr>
              <a:t>Salvation comes by a miracle! By a promise! Nothing a person did in the past, even if that person came from an Israelite heritage, could earn salvation. Nothing a person does in the present can earn salvation.</a:t>
            </a:r>
          </a:p>
        </p:txBody>
      </p:sp>
    </p:spTree>
    <p:extLst>
      <p:ext uri="{BB962C8B-B14F-4D97-AF65-F5344CB8AC3E}">
        <p14:creationId xmlns:p14="http://schemas.microsoft.com/office/powerpoint/2010/main" val="4043160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825"/>
            <a:ext cx="7772400" cy="1456267"/>
          </a:xfrm>
          <a:effectLst/>
        </p:spPr>
        <p:txBody>
          <a:bodyPr vert="horz" lIns="91440" tIns="45720" rIns="91440" bIns="45720" rtlCol="0" anchor="ctr">
            <a:normAutofit/>
          </a:bodyPr>
          <a:lstStyle/>
          <a:p>
            <a:r>
              <a:rPr lang="en-US" sz="4000" dirty="0"/>
              <a:t>Balance-Getting Rid of the Yoke</a:t>
            </a:r>
            <a:endParaRPr lang="en-US" sz="4000" dirty="0"/>
          </a:p>
        </p:txBody>
      </p:sp>
      <p:sp>
        <p:nvSpPr>
          <p:cNvPr id="3" name="Content Placeholder 2"/>
          <p:cNvSpPr>
            <a:spLocks noGrp="1"/>
          </p:cNvSpPr>
          <p:nvPr>
            <p:ph idx="1"/>
          </p:nvPr>
        </p:nvSpPr>
        <p:spPr>
          <a:xfrm>
            <a:off x="533400" y="1066800"/>
            <a:ext cx="7772400" cy="3649133"/>
          </a:xfrm>
          <a:effectLst/>
        </p:spPr>
        <p:txBody>
          <a:bodyPr vert="horz" lIns="91440" tIns="45720" rIns="91440" bIns="45720" rtlCol="0" anchor="ctr">
            <a:normAutofit/>
          </a:bodyPr>
          <a:lstStyle/>
          <a:p>
            <a:pPr>
              <a:spcBef>
                <a:spcPct val="0"/>
              </a:spcBef>
              <a:buNone/>
            </a:pPr>
            <a:r>
              <a:rPr lang="en-US" sz="4000" cap="all" dirty="0">
                <a:ln w="3175" cmpd="sng">
                  <a:noFill/>
                </a:ln>
                <a:latin typeface="+mj-lt"/>
                <a:ea typeface="+mj-ea"/>
                <a:cs typeface="+mj-cs"/>
              </a:rPr>
              <a:t>What are some thing that can happen when you are out of balance?</a:t>
            </a:r>
            <a:endParaRPr lang="en-US" sz="4000" cap="all" dirty="0">
              <a:ln w="3175" cmpd="sng">
                <a:noFill/>
              </a:ln>
              <a:latin typeface="+mj-lt"/>
              <a:ea typeface="+mj-ea"/>
              <a:cs typeface="+mj-cs"/>
            </a:endParaRPr>
          </a:p>
        </p:txBody>
      </p:sp>
    </p:spTree>
    <p:extLst>
      <p:ext uri="{BB962C8B-B14F-4D97-AF65-F5344CB8AC3E}">
        <p14:creationId xmlns:p14="http://schemas.microsoft.com/office/powerpoint/2010/main" val="3237748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7" y="0"/>
            <a:ext cx="7772400" cy="1456267"/>
          </a:xfrm>
          <a:effectLst/>
        </p:spPr>
        <p:txBody>
          <a:bodyPr vert="horz" lIns="91440" tIns="45720" rIns="91440" bIns="45720" rtlCol="0" anchor="ctr">
            <a:normAutofit/>
          </a:bodyPr>
          <a:lstStyle/>
          <a:p>
            <a:r>
              <a:rPr lang="en-US" sz="4000" dirty="0"/>
              <a:t>Balance-Getting Rid of the Yoke</a:t>
            </a:r>
            <a:endParaRPr lang="en-US" sz="4000" dirty="0"/>
          </a:p>
        </p:txBody>
      </p:sp>
      <p:sp>
        <p:nvSpPr>
          <p:cNvPr id="3" name="Content Placeholder 2"/>
          <p:cNvSpPr>
            <a:spLocks noGrp="1"/>
          </p:cNvSpPr>
          <p:nvPr>
            <p:ph idx="1"/>
          </p:nvPr>
        </p:nvSpPr>
        <p:spPr>
          <a:xfrm>
            <a:off x="381000" y="1295400"/>
            <a:ext cx="7772400" cy="3649133"/>
          </a:xfrm>
          <a:effectLst/>
        </p:spPr>
        <p:txBody>
          <a:bodyPr vert="horz" lIns="91440" tIns="45720" rIns="91440" bIns="45720" rtlCol="0" anchor="ctr">
            <a:normAutofit fontScale="62500" lnSpcReduction="20000"/>
          </a:bodyPr>
          <a:lstStyle/>
          <a:p>
            <a:pPr>
              <a:spcBef>
                <a:spcPct val="0"/>
              </a:spcBef>
              <a:buNone/>
            </a:pPr>
            <a:r>
              <a:rPr lang="en-US" sz="4000" cap="all" dirty="0">
                <a:ln w="3175" cmpd="sng">
                  <a:noFill/>
                </a:ln>
                <a:latin typeface="+mj-lt"/>
                <a:ea typeface="+mj-ea"/>
                <a:cs typeface="+mj-cs"/>
              </a:rPr>
              <a:t>“Don’t go back to the worldly ways you practiced prior to being called by God</a:t>
            </a:r>
            <a:r>
              <a:rPr lang="en-US" sz="4000" cap="all" dirty="0">
                <a:ln w="3175" cmpd="sng">
                  <a:noFill/>
                </a:ln>
                <a:latin typeface="+mj-lt"/>
                <a:ea typeface="+mj-ea"/>
                <a:cs typeface="+mj-cs"/>
              </a:rPr>
              <a:t>.”</a:t>
            </a:r>
          </a:p>
          <a:p>
            <a:pPr>
              <a:spcBef>
                <a:spcPct val="0"/>
              </a:spcBef>
              <a:buNone/>
            </a:pPr>
            <a:r>
              <a:rPr lang="en-US" sz="4000" cap="all" dirty="0">
                <a:ln w="3175" cmpd="sng">
                  <a:noFill/>
                </a:ln>
                <a:latin typeface="+mj-lt"/>
                <a:ea typeface="+mj-ea"/>
                <a:cs typeface="+mj-cs"/>
              </a:rPr>
              <a:t>Galatians 5 shows that spiritual liberty comes from knowing the truth. </a:t>
            </a:r>
            <a:endParaRPr lang="en-US" sz="4000" cap="all" dirty="0">
              <a:ln w="3175" cmpd="sng">
                <a:noFill/>
              </a:ln>
              <a:latin typeface="+mj-lt"/>
              <a:ea typeface="+mj-ea"/>
              <a:cs typeface="+mj-cs"/>
            </a:endParaRPr>
          </a:p>
          <a:p>
            <a:pPr>
              <a:spcBef>
                <a:spcPct val="0"/>
              </a:spcBef>
              <a:buNone/>
            </a:pPr>
            <a:r>
              <a:rPr lang="en-US" sz="4000" cap="all" dirty="0">
                <a:ln w="3175" cmpd="sng">
                  <a:noFill/>
                </a:ln>
                <a:latin typeface="+mj-lt"/>
                <a:ea typeface="+mj-ea"/>
                <a:cs typeface="+mj-cs"/>
              </a:rPr>
              <a:t>Be not entangled again with THE ELEMENTS OF THE WORLD.</a:t>
            </a:r>
          </a:p>
          <a:p>
            <a:pPr>
              <a:spcBef>
                <a:spcPct val="0"/>
              </a:spcBef>
              <a:buNone/>
            </a:pPr>
            <a:r>
              <a:rPr lang="en-US" sz="4000" cap="all" dirty="0">
                <a:ln w="3175" cmpd="sng">
                  <a:noFill/>
                </a:ln>
                <a:latin typeface="+mj-lt"/>
                <a:ea typeface="+mj-ea"/>
                <a:cs typeface="+mj-cs"/>
              </a:rPr>
              <a:t>We </a:t>
            </a:r>
            <a:r>
              <a:rPr lang="en-US" sz="4000" cap="all" dirty="0">
                <a:ln w="3175" cmpd="sng">
                  <a:noFill/>
                </a:ln>
                <a:latin typeface="+mj-lt"/>
                <a:ea typeface="+mj-ea"/>
                <a:cs typeface="+mj-cs"/>
              </a:rPr>
              <a:t>are no longer slaves to sin</a:t>
            </a:r>
            <a:r>
              <a:rPr lang="en-US" sz="4000" cap="all" dirty="0">
                <a:ln w="3175" cmpd="sng">
                  <a:noFill/>
                </a:ln>
                <a:latin typeface="+mj-lt"/>
                <a:ea typeface="+mj-ea"/>
                <a:cs typeface="+mj-cs"/>
              </a:rPr>
              <a:t>.</a:t>
            </a:r>
            <a:r>
              <a:rPr lang="en-US" sz="4000" cap="all" dirty="0">
                <a:ln w="3175" cmpd="sng">
                  <a:noFill/>
                </a:ln>
                <a:latin typeface="+mj-lt"/>
                <a:ea typeface="+mj-ea"/>
                <a:cs typeface="+mj-cs"/>
              </a:rPr>
              <a:t> </a:t>
            </a:r>
            <a:r>
              <a:rPr lang="en-US" sz="4000" cap="all" dirty="0">
                <a:ln w="3175" cmpd="sng">
                  <a:noFill/>
                </a:ln>
                <a:latin typeface="+mj-lt"/>
                <a:ea typeface="+mj-ea"/>
                <a:cs typeface="+mj-cs"/>
              </a:rPr>
              <a:t>One way people </a:t>
            </a:r>
            <a:r>
              <a:rPr lang="en-US" sz="4000" cap="all" dirty="0">
                <a:ln w="3175" cmpd="sng">
                  <a:noFill/>
                </a:ln>
                <a:latin typeface="+mj-lt"/>
                <a:ea typeface="+mj-ea"/>
                <a:cs typeface="+mj-cs"/>
              </a:rPr>
              <a:t>end </a:t>
            </a:r>
            <a:r>
              <a:rPr lang="en-US" sz="4000" cap="all" dirty="0">
                <a:ln w="3175" cmpd="sng">
                  <a:noFill/>
                </a:ln>
                <a:latin typeface="+mj-lt"/>
                <a:ea typeface="+mj-ea"/>
                <a:cs typeface="+mj-cs"/>
              </a:rPr>
              <a:t>back up in slavery </a:t>
            </a:r>
            <a:r>
              <a:rPr lang="en-US" sz="4000" cap="all" dirty="0">
                <a:ln w="3175" cmpd="sng">
                  <a:noFill/>
                </a:ln>
                <a:latin typeface="+mj-lt"/>
                <a:ea typeface="+mj-ea"/>
                <a:cs typeface="+mj-cs"/>
              </a:rPr>
              <a:t>is by self-sale. That is, selling oneself voluntarily into slavery.</a:t>
            </a:r>
          </a:p>
          <a:p>
            <a:pPr>
              <a:spcBef>
                <a:spcPct val="0"/>
              </a:spcBef>
              <a:buNone/>
            </a:pPr>
            <a:endParaRPr lang="en-US" sz="4000" cap="all" dirty="0">
              <a:ln w="3175" cmpd="sng">
                <a:noFill/>
              </a:ln>
              <a:latin typeface="+mj-lt"/>
              <a:ea typeface="+mj-ea"/>
              <a:cs typeface="+mj-cs"/>
            </a:endParaRPr>
          </a:p>
        </p:txBody>
      </p:sp>
    </p:spTree>
    <p:extLst>
      <p:ext uri="{BB962C8B-B14F-4D97-AF65-F5344CB8AC3E}">
        <p14:creationId xmlns:p14="http://schemas.microsoft.com/office/powerpoint/2010/main" val="393374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4689"/>
            <a:ext cx="7772400" cy="1456267"/>
          </a:xfrm>
          <a:effectLst/>
        </p:spPr>
        <p:txBody>
          <a:bodyPr vert="horz" lIns="91440" tIns="45720" rIns="91440" bIns="45720" rtlCol="0" anchor="ctr">
            <a:normAutofit/>
          </a:bodyPr>
          <a:lstStyle/>
          <a:p>
            <a:r>
              <a:rPr lang="en-US" sz="4000" dirty="0"/>
              <a:t>Balance-Getting Rid of the Yoke</a:t>
            </a:r>
            <a:endParaRPr lang="en-US" sz="4000" dirty="0"/>
          </a:p>
        </p:txBody>
      </p:sp>
      <p:sp>
        <p:nvSpPr>
          <p:cNvPr id="3" name="Content Placeholder 2"/>
          <p:cNvSpPr>
            <a:spLocks noGrp="1"/>
          </p:cNvSpPr>
          <p:nvPr>
            <p:ph idx="1"/>
          </p:nvPr>
        </p:nvSpPr>
        <p:spPr>
          <a:xfrm>
            <a:off x="533400" y="1498470"/>
            <a:ext cx="7772400" cy="3649133"/>
          </a:xfrm>
          <a:effectLst/>
        </p:spPr>
        <p:txBody>
          <a:bodyPr vert="horz" lIns="91440" tIns="45720" rIns="91440" bIns="45720" rtlCol="0" anchor="ctr">
            <a:normAutofit fontScale="77500" lnSpcReduction="20000"/>
          </a:bodyPr>
          <a:lstStyle/>
          <a:p>
            <a:pPr>
              <a:spcBef>
                <a:spcPct val="0"/>
              </a:spcBef>
              <a:buNone/>
            </a:pPr>
            <a:r>
              <a:rPr lang="en-US" sz="4000" cap="all" dirty="0">
                <a:ln w="3175" cmpd="sng">
                  <a:noFill/>
                </a:ln>
                <a:latin typeface="+mj-lt"/>
                <a:ea typeface="+mj-ea"/>
                <a:cs typeface="+mj-cs"/>
              </a:rPr>
              <a:t>Formerly slaves to sin, Christians are now both "</a:t>
            </a:r>
            <a:r>
              <a:rPr lang="en-US" sz="4000" cap="all" dirty="0">
                <a:ln w="3175" cmpd="sng">
                  <a:noFill/>
                </a:ln>
                <a:latin typeface="+mj-lt"/>
                <a:ea typeface="+mj-ea"/>
                <a:cs typeface="+mj-cs"/>
              </a:rPr>
              <a:t>sons“, daughter </a:t>
            </a:r>
            <a:r>
              <a:rPr lang="en-US" sz="4000" cap="all" dirty="0">
                <a:ln w="3175" cmpd="sng">
                  <a:noFill/>
                </a:ln>
                <a:latin typeface="+mj-lt"/>
                <a:ea typeface="+mj-ea"/>
                <a:cs typeface="+mj-cs"/>
              </a:rPr>
              <a:t>and "heirs"—and also, in function and responsibilities, </a:t>
            </a:r>
            <a:r>
              <a:rPr lang="en-US" sz="4000" cap="all" dirty="0">
                <a:ln w="3175" cmpd="sng">
                  <a:noFill/>
                </a:ln>
                <a:latin typeface="+mj-lt"/>
                <a:ea typeface="+mj-ea"/>
                <a:cs typeface="+mj-cs"/>
              </a:rPr>
              <a:t>as we now serve God. </a:t>
            </a:r>
          </a:p>
          <a:p>
            <a:pPr>
              <a:spcBef>
                <a:spcPct val="0"/>
              </a:spcBef>
              <a:buNone/>
            </a:pPr>
            <a:r>
              <a:rPr lang="en-US" sz="4000" cap="all" dirty="0">
                <a:ln w="3175" cmpd="sng">
                  <a:noFill/>
                </a:ln>
                <a:latin typeface="+mj-lt"/>
                <a:ea typeface="+mj-ea"/>
                <a:cs typeface="+mj-cs"/>
              </a:rPr>
              <a:t>We can choose to do whatever we want but if we follow God and allow Him to guide us. We can make our way prosperous and have good success.</a:t>
            </a:r>
            <a:endParaRPr lang="en-US" sz="4000" cap="all" dirty="0">
              <a:ln w="3175" cmpd="sng">
                <a:noFill/>
              </a:ln>
              <a:latin typeface="+mj-lt"/>
              <a:ea typeface="+mj-ea"/>
              <a:cs typeface="+mj-cs"/>
            </a:endParaRPr>
          </a:p>
        </p:txBody>
      </p:sp>
    </p:spTree>
    <p:extLst>
      <p:ext uri="{BB962C8B-B14F-4D97-AF65-F5344CB8AC3E}">
        <p14:creationId xmlns:p14="http://schemas.microsoft.com/office/powerpoint/2010/main" val="39730172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2" y="32825"/>
            <a:ext cx="7772400" cy="1456267"/>
          </a:xfrm>
          <a:effectLst/>
        </p:spPr>
        <p:txBody>
          <a:bodyPr vert="horz" lIns="91440" tIns="45720" rIns="91440" bIns="45720" rtlCol="0" anchor="ctr">
            <a:normAutofit/>
          </a:bodyPr>
          <a:lstStyle/>
          <a:p>
            <a:r>
              <a:rPr lang="en-US" sz="4000" dirty="0"/>
              <a:t>Balance-Getting Rid of the Yoke</a:t>
            </a:r>
            <a:endParaRPr lang="en-US" sz="4000" dirty="0"/>
          </a:p>
        </p:txBody>
      </p:sp>
      <p:sp>
        <p:nvSpPr>
          <p:cNvPr id="3" name="Content Placeholder 2"/>
          <p:cNvSpPr>
            <a:spLocks noGrp="1"/>
          </p:cNvSpPr>
          <p:nvPr>
            <p:ph idx="1"/>
          </p:nvPr>
        </p:nvSpPr>
        <p:spPr>
          <a:xfrm>
            <a:off x="533400" y="1489092"/>
            <a:ext cx="7772400" cy="3649133"/>
          </a:xfrm>
          <a:effectLst/>
        </p:spPr>
        <p:txBody>
          <a:bodyPr vert="horz" lIns="91440" tIns="45720" rIns="91440" bIns="45720" rtlCol="0" anchor="ctr">
            <a:normAutofit fontScale="62500" lnSpcReduction="20000"/>
          </a:bodyPr>
          <a:lstStyle/>
          <a:p>
            <a:pPr>
              <a:spcBef>
                <a:spcPct val="0"/>
              </a:spcBef>
              <a:buNone/>
            </a:pPr>
            <a:r>
              <a:rPr lang="en-US" sz="4000" cap="all" dirty="0">
                <a:ln w="3175" cmpd="sng">
                  <a:noFill/>
                </a:ln>
                <a:latin typeface="+mj-lt"/>
                <a:ea typeface="+mj-ea"/>
                <a:cs typeface="+mj-cs"/>
              </a:rPr>
              <a:t>What can get you off of balance. Gal. 5:19-21</a:t>
            </a:r>
          </a:p>
          <a:p>
            <a:pPr>
              <a:spcBef>
                <a:spcPct val="0"/>
              </a:spcBef>
              <a:buNone/>
            </a:pPr>
            <a:r>
              <a:rPr lang="en-US" sz="4000" cap="all" dirty="0">
                <a:ln w="3175" cmpd="sng">
                  <a:noFill/>
                </a:ln>
                <a:latin typeface="+mj-lt"/>
                <a:ea typeface="+mj-ea"/>
                <a:cs typeface="+mj-cs"/>
              </a:rPr>
              <a:t>Wherefore seeing we also are compassed about with so great a cloud of witnesses, let us lay aside every weight, and the sin which doth so easily beset us, and let us run with patience the race that is set before us." </a:t>
            </a:r>
            <a:r>
              <a:rPr lang="en-US" sz="4000" cap="all" dirty="0">
                <a:ln w="3175" cmpd="sng">
                  <a:noFill/>
                </a:ln>
                <a:latin typeface="+mj-lt"/>
                <a:ea typeface="+mj-ea"/>
                <a:cs typeface="+mj-cs"/>
              </a:rPr>
              <a:t>– Hebrews 12:1</a:t>
            </a:r>
          </a:p>
          <a:p>
            <a:pPr>
              <a:spcBef>
                <a:spcPct val="0"/>
              </a:spcBef>
              <a:buNone/>
            </a:pPr>
            <a:r>
              <a:rPr lang="en-US" sz="4000" cap="all" dirty="0">
                <a:ln w="3175" cmpd="sng">
                  <a:noFill/>
                </a:ln>
                <a:latin typeface="+mj-lt"/>
                <a:ea typeface="+mj-ea"/>
                <a:cs typeface="+mj-cs"/>
              </a:rPr>
              <a:t>This scripture gives </a:t>
            </a:r>
            <a:r>
              <a:rPr lang="en-US" sz="4000" cap="all" dirty="0">
                <a:ln w="3175" cmpd="sng">
                  <a:noFill/>
                </a:ln>
                <a:latin typeface="+mj-lt"/>
                <a:ea typeface="+mj-ea"/>
                <a:cs typeface="+mj-cs"/>
              </a:rPr>
              <a:t>the Christian a very practical application for winning the spiritual race that is "set before us", the race of faith which occupies every aspect of our </a:t>
            </a:r>
            <a:r>
              <a:rPr lang="en-US" sz="4000" cap="all" dirty="0">
                <a:ln w="3175" cmpd="sng">
                  <a:noFill/>
                </a:ln>
                <a:latin typeface="+mj-lt"/>
                <a:ea typeface="+mj-ea"/>
                <a:cs typeface="+mj-cs"/>
              </a:rPr>
              <a:t>lives.</a:t>
            </a:r>
            <a:endParaRPr lang="en-US" sz="4000" cap="all" dirty="0">
              <a:ln w="3175" cmpd="sng">
                <a:noFill/>
              </a:ln>
              <a:latin typeface="+mj-lt"/>
              <a:ea typeface="+mj-ea"/>
              <a:cs typeface="+mj-cs"/>
            </a:endParaRPr>
          </a:p>
        </p:txBody>
      </p:sp>
    </p:spTree>
    <p:extLst>
      <p:ext uri="{BB962C8B-B14F-4D97-AF65-F5344CB8AC3E}">
        <p14:creationId xmlns:p14="http://schemas.microsoft.com/office/powerpoint/2010/main" val="2511164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456267"/>
          </a:xfrm>
          <a:effectLst/>
        </p:spPr>
        <p:txBody>
          <a:bodyPr vert="horz" lIns="91440" tIns="45720" rIns="91440" bIns="45720" rtlCol="0" anchor="ctr">
            <a:normAutofit/>
          </a:bodyPr>
          <a:lstStyle/>
          <a:p>
            <a:r>
              <a:rPr lang="en-US" sz="4000" dirty="0"/>
              <a:t>Balance-Getting Rid of the Yoke</a:t>
            </a:r>
            <a:endParaRPr lang="en-US" sz="4000" dirty="0"/>
          </a:p>
        </p:txBody>
      </p:sp>
      <p:sp>
        <p:nvSpPr>
          <p:cNvPr id="3" name="Content Placeholder 2"/>
          <p:cNvSpPr>
            <a:spLocks noGrp="1"/>
          </p:cNvSpPr>
          <p:nvPr>
            <p:ph idx="1"/>
          </p:nvPr>
        </p:nvSpPr>
        <p:spPr>
          <a:xfrm>
            <a:off x="533400" y="1219200"/>
            <a:ext cx="7772400" cy="3649133"/>
          </a:xfrm>
          <a:effectLst/>
        </p:spPr>
        <p:txBody>
          <a:bodyPr vert="horz" lIns="91440" tIns="45720" rIns="91440" bIns="45720" rtlCol="0" anchor="ctr">
            <a:normAutofit fontScale="70000" lnSpcReduction="20000"/>
          </a:bodyPr>
          <a:lstStyle/>
          <a:p>
            <a:pPr>
              <a:spcBef>
                <a:spcPct val="0"/>
              </a:spcBef>
              <a:buNone/>
            </a:pPr>
            <a:r>
              <a:rPr lang="en-US" sz="4000" cap="all" dirty="0">
                <a:ln w="3175" cmpd="sng">
                  <a:noFill/>
                </a:ln>
                <a:latin typeface="+mj-lt"/>
                <a:ea typeface="+mj-ea"/>
                <a:cs typeface="+mj-cs"/>
              </a:rPr>
              <a:t>A weight is anything and everything that slows us down from our prescribed run. The expression "every weight" tells us that weights are manifold; there can be many, and they can be </a:t>
            </a:r>
            <a:r>
              <a:rPr lang="en-US" sz="4000" cap="all" dirty="0">
                <a:ln w="3175" cmpd="sng">
                  <a:noFill/>
                </a:ln>
                <a:latin typeface="+mj-lt"/>
                <a:ea typeface="+mj-ea"/>
                <a:cs typeface="+mj-cs"/>
              </a:rPr>
              <a:t>diverse but they are sin (ex. Unhealthy friendships/relationships, bad spending habits).</a:t>
            </a:r>
          </a:p>
          <a:p>
            <a:pPr>
              <a:spcBef>
                <a:spcPct val="0"/>
              </a:spcBef>
              <a:buNone/>
            </a:pPr>
            <a:r>
              <a:rPr lang="en-US" sz="4000" cap="all" dirty="0">
                <a:ln w="3175" cmpd="sng">
                  <a:noFill/>
                </a:ln>
                <a:latin typeface="+mj-lt"/>
                <a:ea typeface="+mj-ea"/>
                <a:cs typeface="+mj-cs"/>
              </a:rPr>
              <a:t>Sin can also entangle or beset us (attack us from all sides) and hinder our movement or growth in Christ.</a:t>
            </a:r>
            <a:endParaRPr lang="en-US" sz="4000" cap="all" dirty="0">
              <a:ln w="3175" cmpd="sng">
                <a:noFill/>
              </a:ln>
              <a:latin typeface="+mj-lt"/>
              <a:ea typeface="+mj-ea"/>
              <a:cs typeface="+mj-cs"/>
            </a:endParaRPr>
          </a:p>
        </p:txBody>
      </p:sp>
    </p:spTree>
    <p:extLst>
      <p:ext uri="{BB962C8B-B14F-4D97-AF65-F5344CB8AC3E}">
        <p14:creationId xmlns:p14="http://schemas.microsoft.com/office/powerpoint/2010/main" val="1734634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5" y="18757"/>
            <a:ext cx="7772400" cy="1456267"/>
          </a:xfrm>
          <a:effectLst/>
        </p:spPr>
        <p:txBody>
          <a:bodyPr vert="horz" lIns="91440" tIns="45720" rIns="91440" bIns="45720" rtlCol="0" anchor="ctr">
            <a:normAutofit/>
          </a:bodyPr>
          <a:lstStyle/>
          <a:p>
            <a:r>
              <a:rPr lang="en-US" sz="4000" dirty="0"/>
              <a:t>Balance-Getting Rid of the Yoke</a:t>
            </a:r>
            <a:endParaRPr lang="en-US" sz="4000" dirty="0"/>
          </a:p>
        </p:txBody>
      </p:sp>
      <p:sp>
        <p:nvSpPr>
          <p:cNvPr id="3" name="Content Placeholder 2"/>
          <p:cNvSpPr>
            <a:spLocks noGrp="1"/>
          </p:cNvSpPr>
          <p:nvPr>
            <p:ph idx="1"/>
          </p:nvPr>
        </p:nvSpPr>
        <p:spPr>
          <a:xfrm>
            <a:off x="533400" y="1475024"/>
            <a:ext cx="7772400" cy="3649133"/>
          </a:xfrm>
          <a:effectLst/>
        </p:spPr>
        <p:txBody>
          <a:bodyPr vert="horz" lIns="91440" tIns="45720" rIns="91440" bIns="45720" rtlCol="0" anchor="ctr">
            <a:normAutofit fontScale="62500" lnSpcReduction="20000"/>
          </a:bodyPr>
          <a:lstStyle/>
          <a:p>
            <a:pPr>
              <a:spcBef>
                <a:spcPct val="0"/>
              </a:spcBef>
              <a:buNone/>
            </a:pPr>
            <a:r>
              <a:rPr lang="en-US" sz="4000" cap="all" dirty="0">
                <a:ln w="3175" cmpd="sng">
                  <a:noFill/>
                </a:ln>
                <a:latin typeface="+mj-lt"/>
                <a:ea typeface="+mj-ea"/>
                <a:cs typeface="+mj-cs"/>
              </a:rPr>
              <a:t>To gain balance you have to let go of some weight.</a:t>
            </a:r>
          </a:p>
          <a:p>
            <a:pPr>
              <a:spcBef>
                <a:spcPct val="0"/>
              </a:spcBef>
              <a:buNone/>
            </a:pPr>
            <a:r>
              <a:rPr lang="en-US" sz="4000" cap="all" dirty="0">
                <a:ln w="3175" cmpd="sng">
                  <a:noFill/>
                </a:ln>
                <a:latin typeface="+mj-lt"/>
                <a:ea typeface="+mj-ea"/>
                <a:cs typeface="+mj-cs"/>
              </a:rPr>
              <a:t>Again, in Galatians 5, Paul makes the following statement, “For, brethren, ye have been called unto liberty; only use not liberty for an occasion to the flesh, but by love serve one another. For all the law is fulfilled in one word, even in this; Thou shalt love thy </a:t>
            </a:r>
            <a:r>
              <a:rPr lang="en-US" sz="4000" cap="all" dirty="0">
                <a:ln w="3175" cmpd="sng">
                  <a:noFill/>
                </a:ln>
                <a:latin typeface="+mj-lt"/>
                <a:ea typeface="+mj-ea"/>
                <a:cs typeface="+mj-cs"/>
              </a:rPr>
              <a:t>neighbor </a:t>
            </a:r>
            <a:r>
              <a:rPr lang="en-US" sz="4000" cap="all" dirty="0">
                <a:ln w="3175" cmpd="sng">
                  <a:noFill/>
                </a:ln>
                <a:latin typeface="+mj-lt"/>
                <a:ea typeface="+mj-ea"/>
                <a:cs typeface="+mj-cs"/>
              </a:rPr>
              <a:t>as thyself.”, Galatians 5:13-14.</a:t>
            </a:r>
          </a:p>
          <a:p>
            <a:pPr>
              <a:spcBef>
                <a:spcPct val="0"/>
              </a:spcBef>
              <a:buNone/>
            </a:pPr>
            <a:endParaRPr lang="en-US" sz="4000" cap="all" dirty="0">
              <a:ln w="3175" cmpd="sng">
                <a:noFill/>
              </a:ln>
              <a:latin typeface="+mj-lt"/>
              <a:ea typeface="+mj-ea"/>
              <a:cs typeface="+mj-cs"/>
            </a:endParaRPr>
          </a:p>
        </p:txBody>
      </p:sp>
    </p:spTree>
    <p:extLst>
      <p:ext uri="{BB962C8B-B14F-4D97-AF65-F5344CB8AC3E}">
        <p14:creationId xmlns:p14="http://schemas.microsoft.com/office/powerpoint/2010/main" val="38183853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themeOverride>
</file>

<file path=docProps/app.xml><?xml version="1.0" encoding="utf-8"?>
<Properties xmlns="http://schemas.openxmlformats.org/officeDocument/2006/extended-properties" xmlns:vt="http://schemas.openxmlformats.org/officeDocument/2006/docPropsVTypes">
  <Template/>
  <TotalTime>174</TotalTime>
  <Words>999</Words>
  <Application>Microsoft Office PowerPoint</Application>
  <PresentationFormat>On-screen Show (4:3)</PresentationFormat>
  <Paragraphs>54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Celestial</vt:lpstr>
      <vt:lpstr>Balance-Getting Rid of the Yoke</vt:lpstr>
      <vt:lpstr>Balance-Getting Rid of the Yoke</vt:lpstr>
      <vt:lpstr>Balance-Getting Rid of the Yoke</vt:lpstr>
      <vt:lpstr>Balance-Getting Rid of the Yoke</vt:lpstr>
      <vt:lpstr>Balance-Getting Rid of the Yoke</vt:lpstr>
      <vt:lpstr>Balance-Getting Rid of the Yoke</vt:lpstr>
      <vt:lpstr>Balance-Getting Rid of the Yoke</vt:lpstr>
      <vt:lpstr>Balance-Getting Rid of the Yoke</vt:lpstr>
      <vt:lpstr>Balance-Getting Rid of the Yoke</vt:lpstr>
      <vt:lpstr>Balance-Getting Rid of the Yoke</vt:lpstr>
      <vt:lpstr>Balance-Getting Rid of the Yoke</vt:lpstr>
      <vt:lpstr>Balance-Getting Rid of the Yoke</vt:lpstr>
      <vt:lpstr>Balance-Getting Rid of the Yoke</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Veterans Affairs</dc:creator>
  <cp:lastModifiedBy>AFCC</cp:lastModifiedBy>
  <cp:revision>15</cp:revision>
  <cp:lastPrinted>2017-05-10T15:33:25Z</cp:lastPrinted>
  <dcterms:created xsi:type="dcterms:W3CDTF">2017-05-08T22:26:17Z</dcterms:created>
  <dcterms:modified xsi:type="dcterms:W3CDTF">2017-05-11T00:04:07Z</dcterms:modified>
</cp:coreProperties>
</file>