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3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9C565C-18E4-416C-944A-F344E2F3BA33}" type="datetimeFigureOut">
              <a:rPr lang="en-US" smtClean="0"/>
              <a:t>3/7/2018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1B5DEE-D069-40C7-94E7-CD0F0C7BC003}" type="slidenum">
              <a:rPr lang="en-US" smtClean="0"/>
              <a:t>‹#›</a:t>
            </a:fld>
            <a:endParaRPr lang="en-US"/>
          </a:p>
        </p:txBody>
      </p:sp>
    </p:spTree>
    <p:extLst>
      <p:ext uri="{BB962C8B-B14F-4D97-AF65-F5344CB8AC3E}">
        <p14:creationId xmlns:p14="http://schemas.microsoft.com/office/powerpoint/2010/main" val="128935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23385B4-4BB1-4CC8-B77F-72143FF6070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7033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8D0E8E-87B9-448F-BF16-F697D4433458}"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0FCAD-98B4-437E-BC65-72131CD8B58A}" type="slidenum">
              <a:rPr lang="en-US" smtClean="0"/>
              <a:t>‹#›</a:t>
            </a:fld>
            <a:endParaRPr lang="en-US"/>
          </a:p>
        </p:txBody>
      </p:sp>
    </p:spTree>
    <p:extLst>
      <p:ext uri="{BB962C8B-B14F-4D97-AF65-F5344CB8AC3E}">
        <p14:creationId xmlns:p14="http://schemas.microsoft.com/office/powerpoint/2010/main" val="3795960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8D0E8E-87B9-448F-BF16-F697D4433458}"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0FCAD-98B4-437E-BC65-72131CD8B58A}" type="slidenum">
              <a:rPr lang="en-US" smtClean="0"/>
              <a:t>‹#›</a:t>
            </a:fld>
            <a:endParaRPr lang="en-US"/>
          </a:p>
        </p:txBody>
      </p:sp>
    </p:spTree>
    <p:extLst>
      <p:ext uri="{BB962C8B-B14F-4D97-AF65-F5344CB8AC3E}">
        <p14:creationId xmlns:p14="http://schemas.microsoft.com/office/powerpoint/2010/main" val="645606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8D0E8E-87B9-448F-BF16-F697D4433458}"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0FCAD-98B4-437E-BC65-72131CD8B58A}" type="slidenum">
              <a:rPr lang="en-US" smtClean="0"/>
              <a:t>‹#›</a:t>
            </a:fld>
            <a:endParaRPr lang="en-US"/>
          </a:p>
        </p:txBody>
      </p:sp>
    </p:spTree>
    <p:extLst>
      <p:ext uri="{BB962C8B-B14F-4D97-AF65-F5344CB8AC3E}">
        <p14:creationId xmlns:p14="http://schemas.microsoft.com/office/powerpoint/2010/main" val="577633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E8DCD811-19C7-4188-A12C-899AAF475E9D}" type="datetimeFigureOut">
              <a:rPr lang="en-US" smtClean="0"/>
              <a:t>3/7/2018</a:t>
            </a:fld>
            <a:endParaRPr lang="en-US"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D0CC651D-74D3-425E-9204-2C191CC37D41}" type="slidenum">
              <a:rPr lang="en-US" smtClean="0"/>
              <a:t>‹#›</a:t>
            </a:fld>
            <a:endParaRPr lang="en-US"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80633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DCD811-19C7-4188-A12C-899AAF475E9D}" type="datetimeFigureOut">
              <a:rPr lang="en-US" smtClean="0"/>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4202675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E8DCD811-19C7-4188-A12C-899AAF475E9D}" type="datetimeFigureOut">
              <a:rPr lang="en-US" smtClean="0"/>
              <a:t>3/7/2018</a:t>
            </a:fld>
            <a:endParaRPr lang="en-US" dirty="0"/>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D0CC651D-74D3-425E-9204-2C191CC37D41}" type="slidenum">
              <a:rPr lang="en-US" smtClean="0"/>
              <a:t>‹#›</a:t>
            </a:fld>
            <a:endParaRPr lang="en-US" dirty="0"/>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62948183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DCD811-19C7-4188-A12C-899AAF475E9D}" type="datetimeFigureOut">
              <a:rPr lang="en-US" smtClean="0"/>
              <a:t>3/7/2018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2082519278"/>
      </p:ext>
    </p:extLst>
  </p:cSld>
  <p:clrMapOvr>
    <a:masterClrMapping/>
  </p:clrMapOvr>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DCD811-19C7-4188-A12C-899AAF475E9D}" type="datetimeFigureOut">
              <a:rPr lang="en-US" smtClean="0"/>
              <a:t>3/7/2018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730983686"/>
      </p:ext>
    </p:extLst>
  </p:cSld>
  <p:clrMapOvr>
    <a:masterClrMapping/>
  </p:clrMapOvr>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DCD811-19C7-4188-A12C-899AAF475E9D}" type="datetimeFigureOut">
              <a:rPr lang="en-US" smtClean="0"/>
              <a:t>3/7/2018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2658117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CD811-19C7-4188-A12C-899AAF475E9D}" type="datetimeFigureOut">
              <a:rPr lang="en-US" smtClean="0"/>
              <a:t>3/7/2018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30392334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3789" y="6375679"/>
            <a:ext cx="925016" cy="348462"/>
          </a:xfrm>
        </p:spPr>
        <p:txBody>
          <a:bodyPr/>
          <a:lstStyle/>
          <a:p>
            <a:fld id="{E8DCD811-19C7-4188-A12C-899AAF475E9D}" type="datetimeFigureOut">
              <a:rPr lang="en-US" smtClean="0"/>
              <a:t>3/7/2018</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68261" y="6375679"/>
            <a:ext cx="924342" cy="345796"/>
          </a:xfrm>
        </p:spPr>
        <p:txBody>
          <a:bodyPr/>
          <a:lstStyle/>
          <a:p>
            <a:fld id="{D0CC651D-74D3-425E-9204-2C191CC37D41}" type="slidenum">
              <a:rPr lang="en-US" smtClean="0"/>
              <a:t>‹#›</a:t>
            </a:fld>
            <a:endParaRPr lang="en-US" dirty="0"/>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2684220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8D0E8E-87B9-448F-BF16-F697D4433458}"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0FCAD-98B4-437E-BC65-72131CD8B58A}" type="slidenum">
              <a:rPr lang="en-US" smtClean="0"/>
              <a:t>‹#›</a:t>
            </a:fld>
            <a:endParaRPr lang="en-US"/>
          </a:p>
        </p:txBody>
      </p:sp>
    </p:spTree>
    <p:extLst>
      <p:ext uri="{BB962C8B-B14F-4D97-AF65-F5344CB8AC3E}">
        <p14:creationId xmlns:p14="http://schemas.microsoft.com/office/powerpoint/2010/main" val="16470365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4463" y="6375679"/>
            <a:ext cx="924342" cy="348462"/>
          </a:xfrm>
        </p:spPr>
        <p:txBody>
          <a:bodyPr/>
          <a:lstStyle/>
          <a:p>
            <a:fld id="{E8DCD811-19C7-4188-A12C-899AAF475E9D}" type="datetimeFigureOut">
              <a:rPr lang="en-US" smtClean="0"/>
              <a:t>3/7/2018</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fld id="{D0CC651D-74D3-425E-9204-2C191CC37D41}" type="slidenum">
              <a:rPr lang="en-US" smtClean="0"/>
              <a:t>‹#›</a:t>
            </a:fld>
            <a:endParaRPr lang="en-US" dirty="0"/>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449862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DCD811-19C7-4188-A12C-899AAF475E9D}" type="datetimeFigureOut">
              <a:rPr lang="en-US" smtClean="0"/>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20859025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DCD811-19C7-4188-A12C-899AAF475E9D}" type="datetimeFigureOut">
              <a:rPr lang="en-US" smtClean="0"/>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CC651D-74D3-425E-9204-2C191CC37D41}" type="slidenum">
              <a:rPr lang="en-US" smtClean="0"/>
              <a:t>‹#›</a:t>
            </a:fld>
            <a:endParaRPr lang="en-US" dirty="0"/>
          </a:p>
        </p:txBody>
      </p:sp>
    </p:spTree>
    <p:extLst>
      <p:ext uri="{BB962C8B-B14F-4D97-AF65-F5344CB8AC3E}">
        <p14:creationId xmlns:p14="http://schemas.microsoft.com/office/powerpoint/2010/main" val="652602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8D0E8E-87B9-448F-BF16-F697D4433458}" type="datetimeFigureOut">
              <a:rPr lang="en-US" smtClean="0"/>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0FCAD-98B4-437E-BC65-72131CD8B58A}" type="slidenum">
              <a:rPr lang="en-US" smtClean="0"/>
              <a:t>‹#›</a:t>
            </a:fld>
            <a:endParaRPr lang="en-US"/>
          </a:p>
        </p:txBody>
      </p:sp>
    </p:spTree>
    <p:extLst>
      <p:ext uri="{BB962C8B-B14F-4D97-AF65-F5344CB8AC3E}">
        <p14:creationId xmlns:p14="http://schemas.microsoft.com/office/powerpoint/2010/main" val="2023281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8D0E8E-87B9-448F-BF16-F697D4433458}"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0FCAD-98B4-437E-BC65-72131CD8B58A}" type="slidenum">
              <a:rPr lang="en-US" smtClean="0"/>
              <a:t>‹#›</a:t>
            </a:fld>
            <a:endParaRPr lang="en-US"/>
          </a:p>
        </p:txBody>
      </p:sp>
    </p:spTree>
    <p:extLst>
      <p:ext uri="{BB962C8B-B14F-4D97-AF65-F5344CB8AC3E}">
        <p14:creationId xmlns:p14="http://schemas.microsoft.com/office/powerpoint/2010/main" val="1979365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8D0E8E-87B9-448F-BF16-F697D4433458}" type="datetimeFigureOut">
              <a:rPr lang="en-US" smtClean="0"/>
              <a:t>3/7/2018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80FCAD-98B4-437E-BC65-72131CD8B58A}" type="slidenum">
              <a:rPr lang="en-US" smtClean="0"/>
              <a:t>‹#›</a:t>
            </a:fld>
            <a:endParaRPr lang="en-US"/>
          </a:p>
        </p:txBody>
      </p:sp>
    </p:spTree>
    <p:extLst>
      <p:ext uri="{BB962C8B-B14F-4D97-AF65-F5344CB8AC3E}">
        <p14:creationId xmlns:p14="http://schemas.microsoft.com/office/powerpoint/2010/main" val="804063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8D0E8E-87B9-448F-BF16-F697D4433458}" type="datetimeFigureOut">
              <a:rPr lang="en-US" smtClean="0"/>
              <a:t>3/7/2018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80FCAD-98B4-437E-BC65-72131CD8B58A}" type="slidenum">
              <a:rPr lang="en-US" smtClean="0"/>
              <a:t>‹#›</a:t>
            </a:fld>
            <a:endParaRPr lang="en-US"/>
          </a:p>
        </p:txBody>
      </p:sp>
    </p:spTree>
    <p:extLst>
      <p:ext uri="{BB962C8B-B14F-4D97-AF65-F5344CB8AC3E}">
        <p14:creationId xmlns:p14="http://schemas.microsoft.com/office/powerpoint/2010/main" val="2842315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8D0E8E-87B9-448F-BF16-F697D4433458}" type="datetimeFigureOut">
              <a:rPr lang="en-US" smtClean="0"/>
              <a:t>3/7/2018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80FCAD-98B4-437E-BC65-72131CD8B58A}" type="slidenum">
              <a:rPr lang="en-US" smtClean="0"/>
              <a:t>‹#›</a:t>
            </a:fld>
            <a:endParaRPr lang="en-US"/>
          </a:p>
        </p:txBody>
      </p:sp>
    </p:spTree>
    <p:extLst>
      <p:ext uri="{BB962C8B-B14F-4D97-AF65-F5344CB8AC3E}">
        <p14:creationId xmlns:p14="http://schemas.microsoft.com/office/powerpoint/2010/main" val="3393004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8D0E8E-87B9-448F-BF16-F697D4433458}"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0FCAD-98B4-437E-BC65-72131CD8B58A}" type="slidenum">
              <a:rPr lang="en-US" smtClean="0"/>
              <a:t>‹#›</a:t>
            </a:fld>
            <a:endParaRPr lang="en-US"/>
          </a:p>
        </p:txBody>
      </p:sp>
    </p:spTree>
    <p:extLst>
      <p:ext uri="{BB962C8B-B14F-4D97-AF65-F5344CB8AC3E}">
        <p14:creationId xmlns:p14="http://schemas.microsoft.com/office/powerpoint/2010/main" val="1965756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8D0E8E-87B9-448F-BF16-F697D4433458}" type="datetimeFigureOut">
              <a:rPr lang="en-US" smtClean="0"/>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0FCAD-98B4-437E-BC65-72131CD8B58A}" type="slidenum">
              <a:rPr lang="en-US" smtClean="0"/>
              <a:t>‹#›</a:t>
            </a:fld>
            <a:endParaRPr lang="en-US"/>
          </a:p>
        </p:txBody>
      </p:sp>
    </p:spTree>
    <p:extLst>
      <p:ext uri="{BB962C8B-B14F-4D97-AF65-F5344CB8AC3E}">
        <p14:creationId xmlns:p14="http://schemas.microsoft.com/office/powerpoint/2010/main" val="3535394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8D0E8E-87B9-448F-BF16-F697D4433458}" type="datetimeFigureOut">
              <a:rPr lang="en-US" smtClean="0"/>
              <a:t>3/7/2018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0FCAD-98B4-437E-BC65-72131CD8B58A}" type="slidenum">
              <a:rPr lang="en-US" smtClean="0"/>
              <a:t>‹#›</a:t>
            </a:fld>
            <a:endParaRPr lang="en-US"/>
          </a:p>
        </p:txBody>
      </p:sp>
    </p:spTree>
    <p:extLst>
      <p:ext uri="{BB962C8B-B14F-4D97-AF65-F5344CB8AC3E}">
        <p14:creationId xmlns:p14="http://schemas.microsoft.com/office/powerpoint/2010/main" val="1066430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E8DCD811-19C7-4188-A12C-899AAF475E9D}" type="datetimeFigureOut">
              <a:rPr lang="en-US" smtClean="0"/>
              <a:t>3/7/2018</a:t>
            </a:fld>
            <a:endParaRPr lang="en-US"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D0CC651D-74D3-425E-9204-2C191CC37D41}" type="slidenum">
              <a:rPr lang="en-US" smtClean="0"/>
              <a:t>‹#›</a:t>
            </a:fld>
            <a:endParaRPr lang="en-US"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3495249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hyperlink" Target="http://biblia.com/bible/esv/John%201.1-10"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hyperlink" Target="http://biblia.com/bible/esv/Matt%205.3-11"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www.netdoctor.co.uk/healthy-living/wellbeing/how-light-affects-your-health.htm#ixzz3jHymcA1A"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2052" y="405649"/>
            <a:ext cx="7738814" cy="4394988"/>
          </a:xfrm>
        </p:spPr>
        <p:txBody>
          <a:bodyPr/>
          <a:lstStyle/>
          <a:p>
            <a:r>
              <a:rPr lang="en-US" dirty="0"/>
              <a:t>Be A Light</a:t>
            </a:r>
          </a:p>
        </p:txBody>
      </p:sp>
      <p:sp>
        <p:nvSpPr>
          <p:cNvPr id="3" name="Subtitle 2"/>
          <p:cNvSpPr>
            <a:spLocks noGrp="1"/>
          </p:cNvSpPr>
          <p:nvPr>
            <p:ph type="subTitle" idx="1"/>
          </p:nvPr>
        </p:nvSpPr>
        <p:spPr>
          <a:xfrm>
            <a:off x="2396318" y="3075706"/>
            <a:ext cx="4690281" cy="1835776"/>
          </a:xfrm>
        </p:spPr>
        <p:txBody>
          <a:bodyPr>
            <a:normAutofit lnSpcReduction="10000"/>
          </a:bodyPr>
          <a:lstStyle/>
          <a:p>
            <a:r>
              <a:rPr lang="en-US" sz="2000" dirty="0"/>
              <a:t>Let your light so shine before men; that they may see your good works and glorify your Father in heaven. Matt. 5:16</a:t>
            </a:r>
          </a:p>
        </p:txBody>
      </p:sp>
    </p:spTree>
    <p:extLst>
      <p:ext uri="{BB962C8B-B14F-4D97-AF65-F5344CB8AC3E}">
        <p14:creationId xmlns:p14="http://schemas.microsoft.com/office/powerpoint/2010/main" val="3958164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2541" y="762000"/>
            <a:ext cx="6571343" cy="1049235"/>
          </a:xfrm>
        </p:spPr>
        <p:txBody>
          <a:bodyPr/>
          <a:lstStyle/>
          <a:p>
            <a:r>
              <a:rPr lang="en-US" dirty="0"/>
              <a:t>Be A Light</a:t>
            </a:r>
          </a:p>
        </p:txBody>
      </p:sp>
      <p:sp>
        <p:nvSpPr>
          <p:cNvPr id="3" name="Content Placeholder 2"/>
          <p:cNvSpPr>
            <a:spLocks noGrp="1"/>
          </p:cNvSpPr>
          <p:nvPr>
            <p:ph idx="1"/>
          </p:nvPr>
        </p:nvSpPr>
        <p:spPr>
          <a:xfrm>
            <a:off x="931341" y="1811235"/>
            <a:ext cx="7633742" cy="3962398"/>
          </a:xfrm>
        </p:spPr>
        <p:txBody>
          <a:bodyPr>
            <a:normAutofit lnSpcReduction="10000"/>
          </a:bodyPr>
          <a:lstStyle/>
          <a:p>
            <a:r>
              <a:rPr lang="en-US" sz="2400" dirty="0"/>
              <a:t>14. You are the light of the world. A city that is set on a mountain cannot be hid. 15. Neither do they light a lamp and put it under a bushel basket, but on the lamp stand . . . you are to let your light shine before men, so that they may see your good works, and may glorify your Father . . . (Matthew 5:14 - 16, HBFV throughout)</a:t>
            </a:r>
          </a:p>
          <a:p>
            <a:r>
              <a:rPr lang="en-US" sz="2400" dirty="0"/>
              <a:t>Jesus tells those wishing to follow him that they must make a difference in the world. The difference made is the good works believers are to do that are to shine like a light on a lampstand and offer a witness for Christ. </a:t>
            </a:r>
          </a:p>
          <a:p>
            <a:endParaRPr lang="en-US" dirty="0"/>
          </a:p>
        </p:txBody>
      </p:sp>
    </p:spTree>
    <p:extLst>
      <p:ext uri="{BB962C8B-B14F-4D97-AF65-F5344CB8AC3E}">
        <p14:creationId xmlns:p14="http://schemas.microsoft.com/office/powerpoint/2010/main" val="3140315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9D4A7-2F19-4390-A37B-3110FAD6E76B}"/>
              </a:ext>
            </a:extLst>
          </p:cNvPr>
          <p:cNvSpPr>
            <a:spLocks noGrp="1"/>
          </p:cNvSpPr>
          <p:nvPr>
            <p:ph type="title"/>
          </p:nvPr>
        </p:nvSpPr>
        <p:spPr/>
        <p:txBody>
          <a:bodyPr/>
          <a:lstStyle/>
          <a:p>
            <a:r>
              <a:rPr lang="en-US" dirty="0"/>
              <a:t>Be A Light</a:t>
            </a:r>
          </a:p>
        </p:txBody>
      </p:sp>
      <p:sp>
        <p:nvSpPr>
          <p:cNvPr id="3" name="Content Placeholder 2">
            <a:extLst>
              <a:ext uri="{FF2B5EF4-FFF2-40B4-BE49-F238E27FC236}">
                <a16:creationId xmlns:a16="http://schemas.microsoft.com/office/drawing/2014/main" id="{284D3E97-68ED-4D07-837B-22DA759DB8FA}"/>
              </a:ext>
            </a:extLst>
          </p:cNvPr>
          <p:cNvSpPr>
            <a:spLocks noGrp="1"/>
          </p:cNvSpPr>
          <p:nvPr>
            <p:ph idx="1"/>
          </p:nvPr>
        </p:nvSpPr>
        <p:spPr>
          <a:xfrm>
            <a:off x="938759" y="1160266"/>
            <a:ext cx="7102542" cy="4537467"/>
          </a:xfrm>
        </p:spPr>
        <p:txBody>
          <a:bodyPr>
            <a:noAutofit/>
          </a:bodyPr>
          <a:lstStyle/>
          <a:p>
            <a:r>
              <a:rPr lang="en-US" sz="2400" dirty="0"/>
              <a:t>In the last days perilous times shall come. For men shall be lovers of their own selves, covetous, boasters, proud, blasphemers, disobedient to parents, unthankful, unholy, without natural affection, truce breakers, false accusers, incontinent, fierce, despisers of those that are good, traitors, heady, high minded, lovers of pleasures more than lovers of God, having a form of godliness but denying the power thereof, from such turn away. II Tim. 3:1-15 NKJV</a:t>
            </a:r>
          </a:p>
          <a:p>
            <a:r>
              <a:rPr lang="en-US" sz="2400" dirty="0"/>
              <a:t>We have to be the light!</a:t>
            </a:r>
          </a:p>
        </p:txBody>
      </p:sp>
    </p:spTree>
    <p:extLst>
      <p:ext uri="{BB962C8B-B14F-4D97-AF65-F5344CB8AC3E}">
        <p14:creationId xmlns:p14="http://schemas.microsoft.com/office/powerpoint/2010/main" val="3460918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 Light</a:t>
            </a:r>
          </a:p>
        </p:txBody>
      </p:sp>
      <p:sp>
        <p:nvSpPr>
          <p:cNvPr id="3" name="Content Placeholder 2"/>
          <p:cNvSpPr>
            <a:spLocks noGrp="1"/>
          </p:cNvSpPr>
          <p:nvPr>
            <p:ph idx="1"/>
          </p:nvPr>
        </p:nvSpPr>
        <p:spPr>
          <a:xfrm>
            <a:off x="1094509" y="1274566"/>
            <a:ext cx="6946791" cy="4308867"/>
          </a:xfrm>
        </p:spPr>
        <p:txBody>
          <a:bodyPr>
            <a:normAutofit/>
          </a:bodyPr>
          <a:lstStyle/>
          <a:p>
            <a:r>
              <a:rPr lang="en-US" sz="2400" dirty="0"/>
              <a:t>The presence of light in darkness is something which is unmistakable. </a:t>
            </a:r>
          </a:p>
          <a:p>
            <a:r>
              <a:rPr lang="en-US" sz="2400" dirty="0"/>
              <a:t>The presence of Christians in the world must be like a light in the darkness, in the sense that the truth of God’s Word brings light to the darkened hearts of sinful man (</a:t>
            </a:r>
            <a:r>
              <a:rPr lang="en-US" sz="2400" dirty="0">
                <a:hlinkClick r:id="rId2"/>
              </a:rPr>
              <a:t>John 1:1-10</a:t>
            </a:r>
            <a:r>
              <a:rPr lang="en-US" sz="2400" dirty="0"/>
              <a:t>)</a:t>
            </a:r>
          </a:p>
          <a:p>
            <a:r>
              <a:rPr lang="en-US" sz="2400" dirty="0"/>
              <a:t> In the analogy of light to the world, the good works of Christ’s followers are to shine for all to see. Our good deeds must be evident for all to see. </a:t>
            </a:r>
          </a:p>
        </p:txBody>
      </p:sp>
    </p:spTree>
    <p:extLst>
      <p:ext uri="{BB962C8B-B14F-4D97-AF65-F5344CB8AC3E}">
        <p14:creationId xmlns:p14="http://schemas.microsoft.com/office/powerpoint/2010/main" val="1738217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 Light</a:t>
            </a:r>
          </a:p>
        </p:txBody>
      </p:sp>
      <p:sp>
        <p:nvSpPr>
          <p:cNvPr id="3" name="Content Placeholder 2"/>
          <p:cNvSpPr>
            <a:spLocks noGrp="1"/>
          </p:cNvSpPr>
          <p:nvPr>
            <p:ph idx="1"/>
          </p:nvPr>
        </p:nvSpPr>
        <p:spPr>
          <a:xfrm>
            <a:off x="938759" y="1419988"/>
            <a:ext cx="7102542" cy="4308867"/>
          </a:xfrm>
        </p:spPr>
        <p:txBody>
          <a:bodyPr>
            <a:normAutofit/>
          </a:bodyPr>
          <a:lstStyle/>
          <a:p>
            <a:r>
              <a:rPr lang="en-US" sz="2400" dirty="0"/>
              <a:t>And indeed, our deeds will be evident if they are performed in accordance with the other principles which Jesus mentions in this passage, such as the Beatitudes in </a:t>
            </a:r>
            <a:r>
              <a:rPr lang="en-US" sz="2400" dirty="0">
                <a:hlinkClick r:id="rId2"/>
              </a:rPr>
              <a:t>Matthew 5:3-11</a:t>
            </a:r>
            <a:r>
              <a:rPr lang="en-US" sz="2400" dirty="0"/>
              <a:t>. </a:t>
            </a:r>
          </a:p>
          <a:p>
            <a:r>
              <a:rPr lang="en-US" sz="2400" dirty="0"/>
              <a:t>Notice especially that the concern is not that Christians would stand out for their own sake, but that those who looked on might “glorify your Father who is in heaven” (v. 16, KJV).</a:t>
            </a:r>
            <a:br>
              <a:rPr lang="en-US" sz="2400" dirty="0"/>
            </a:br>
            <a:endParaRPr lang="en-US" sz="2400" dirty="0"/>
          </a:p>
        </p:txBody>
      </p:sp>
    </p:spTree>
    <p:extLst>
      <p:ext uri="{BB962C8B-B14F-4D97-AF65-F5344CB8AC3E}">
        <p14:creationId xmlns:p14="http://schemas.microsoft.com/office/powerpoint/2010/main" val="146021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 Light</a:t>
            </a:r>
          </a:p>
        </p:txBody>
      </p:sp>
      <p:sp>
        <p:nvSpPr>
          <p:cNvPr id="3" name="Content Placeholder 2"/>
          <p:cNvSpPr>
            <a:spLocks noGrp="1"/>
          </p:cNvSpPr>
          <p:nvPr>
            <p:ph idx="1"/>
          </p:nvPr>
        </p:nvSpPr>
        <p:spPr/>
        <p:txBody>
          <a:bodyPr>
            <a:normAutofit/>
          </a:bodyPr>
          <a:lstStyle/>
          <a:p>
            <a:r>
              <a:rPr lang="en-US" sz="2800" dirty="0"/>
              <a:t>What sorts of things can hinder or prevent the Christian from fulfilling his or her role as the light in the world?</a:t>
            </a:r>
          </a:p>
        </p:txBody>
      </p:sp>
    </p:spTree>
    <p:extLst>
      <p:ext uri="{BB962C8B-B14F-4D97-AF65-F5344CB8AC3E}">
        <p14:creationId xmlns:p14="http://schemas.microsoft.com/office/powerpoint/2010/main" val="2204035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 Light</a:t>
            </a:r>
          </a:p>
        </p:txBody>
      </p:sp>
      <p:sp>
        <p:nvSpPr>
          <p:cNvPr id="3" name="Content Placeholder 2"/>
          <p:cNvSpPr>
            <a:spLocks noGrp="1"/>
          </p:cNvSpPr>
          <p:nvPr>
            <p:ph idx="1"/>
          </p:nvPr>
        </p:nvSpPr>
        <p:spPr>
          <a:xfrm>
            <a:off x="938758" y="1312666"/>
            <a:ext cx="7076076" cy="4232667"/>
          </a:xfrm>
        </p:spPr>
        <p:txBody>
          <a:bodyPr>
            <a:normAutofit lnSpcReduction="10000"/>
          </a:bodyPr>
          <a:lstStyle/>
          <a:p>
            <a:r>
              <a:rPr lang="en-US" sz="2400" dirty="0"/>
              <a:t>The difference between the Christian and the world must be preserved</a:t>
            </a:r>
          </a:p>
          <a:p>
            <a:r>
              <a:rPr lang="en-US" sz="2400" dirty="0"/>
              <a:t>Any choice on our part which blurs the distinction between us and the rest of the world is a step in the wrong direction. </a:t>
            </a:r>
          </a:p>
          <a:p>
            <a:r>
              <a:rPr lang="en-US" sz="2400" dirty="0"/>
              <a:t>This can happen either through a choice to accept the ways of the world for the sake of comfort or convenience or to contravene the law of obedience to Christ.</a:t>
            </a:r>
            <a:br>
              <a:rPr lang="en-US" dirty="0"/>
            </a:br>
            <a:br>
              <a:rPr lang="en-US" dirty="0"/>
            </a:br>
            <a:endParaRPr lang="en-US" dirty="0"/>
          </a:p>
        </p:txBody>
      </p:sp>
    </p:spTree>
    <p:extLst>
      <p:ext uri="{BB962C8B-B14F-4D97-AF65-F5344CB8AC3E}">
        <p14:creationId xmlns:p14="http://schemas.microsoft.com/office/powerpoint/2010/main" val="434622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 Light</a:t>
            </a:r>
          </a:p>
        </p:txBody>
      </p:sp>
      <p:sp>
        <p:nvSpPr>
          <p:cNvPr id="3" name="Content Placeholder 2"/>
          <p:cNvSpPr>
            <a:spLocks noGrp="1"/>
          </p:cNvSpPr>
          <p:nvPr>
            <p:ph idx="1"/>
          </p:nvPr>
        </p:nvSpPr>
        <p:spPr>
          <a:xfrm>
            <a:off x="938758" y="1312666"/>
            <a:ext cx="7076076" cy="4741770"/>
          </a:xfrm>
        </p:spPr>
        <p:txBody>
          <a:bodyPr>
            <a:noAutofit/>
          </a:bodyPr>
          <a:lstStyle/>
          <a:p>
            <a:r>
              <a:rPr lang="en-US" sz="2400" dirty="0"/>
              <a:t>As the light in the world we may be hindered or prevented through any choice  we make to compromise or settle for that which is more convenient or comfortable, rather than that which is truly best and pleasing to the Lord.</a:t>
            </a:r>
          </a:p>
          <a:p>
            <a:r>
              <a:rPr lang="en-US" sz="2400" dirty="0"/>
              <a:t>It is when we depart from the Spirit-led lifestyle  that the distinctions between ourselves and the rest of the world become blurred and our testimony is hindered. </a:t>
            </a:r>
          </a:p>
          <a:p>
            <a:r>
              <a:rPr lang="en-US" sz="2400" dirty="0"/>
              <a:t>Only by remaining focused on Christ and being obedient to Him can we expect to remain as lights in the world.</a:t>
            </a:r>
            <a:br>
              <a:rPr lang="en-US" sz="2400" dirty="0"/>
            </a:br>
            <a:endParaRPr lang="en-US" sz="2400" dirty="0"/>
          </a:p>
        </p:txBody>
      </p:sp>
    </p:spTree>
    <p:extLst>
      <p:ext uri="{BB962C8B-B14F-4D97-AF65-F5344CB8AC3E}">
        <p14:creationId xmlns:p14="http://schemas.microsoft.com/office/powerpoint/2010/main" val="2170689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 Light</a:t>
            </a:r>
          </a:p>
        </p:txBody>
      </p:sp>
      <p:sp>
        <p:nvSpPr>
          <p:cNvPr id="3" name="Content Placeholder 2"/>
          <p:cNvSpPr>
            <a:spLocks noGrp="1"/>
          </p:cNvSpPr>
          <p:nvPr>
            <p:ph idx="1"/>
          </p:nvPr>
        </p:nvSpPr>
        <p:spPr>
          <a:xfrm>
            <a:off x="938758" y="1343893"/>
            <a:ext cx="7633742" cy="3886198"/>
          </a:xfrm>
        </p:spPr>
        <p:txBody>
          <a:bodyPr>
            <a:noAutofit/>
          </a:bodyPr>
          <a:lstStyle/>
          <a:p>
            <a:r>
              <a:rPr lang="en-US" sz="2400" dirty="0"/>
              <a:t>Isaiah [58:7-10] reminds us that merely external worship does not avail with God; it must be joined to internal sincerity. </a:t>
            </a:r>
          </a:p>
          <a:p>
            <a:r>
              <a:rPr lang="en-US" sz="2400" dirty="0"/>
              <a:t> He encourages his listeners to ‘do away with the yoke, the clenched fist, the wicked word’, and to do it by ‘sharing your bread with the hungry and clothing the man you see to be naked’.  </a:t>
            </a:r>
          </a:p>
          <a:p>
            <a:r>
              <a:rPr lang="en-US" sz="2400" dirty="0"/>
              <a:t>When you do these things, then “</a:t>
            </a:r>
            <a:r>
              <a:rPr lang="en-US" sz="2400" b="1" dirty="0"/>
              <a:t>light </a:t>
            </a:r>
            <a:r>
              <a:rPr lang="en-US" sz="2400" dirty="0"/>
              <a:t>shall rise in the darkness and your gloom be like the noonday.”</a:t>
            </a:r>
          </a:p>
        </p:txBody>
      </p:sp>
    </p:spTree>
    <p:extLst>
      <p:ext uri="{BB962C8B-B14F-4D97-AF65-F5344CB8AC3E}">
        <p14:creationId xmlns:p14="http://schemas.microsoft.com/office/powerpoint/2010/main" val="1447084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 Light</a:t>
            </a:r>
          </a:p>
        </p:txBody>
      </p:sp>
      <p:sp>
        <p:nvSpPr>
          <p:cNvPr id="3" name="Content Placeholder 2"/>
          <p:cNvSpPr>
            <a:spLocks noGrp="1"/>
          </p:cNvSpPr>
          <p:nvPr>
            <p:ph idx="1"/>
          </p:nvPr>
        </p:nvSpPr>
        <p:spPr>
          <a:xfrm>
            <a:off x="938759" y="1236466"/>
            <a:ext cx="7102542" cy="5122770"/>
          </a:xfrm>
        </p:spPr>
        <p:txBody>
          <a:bodyPr>
            <a:normAutofit/>
          </a:bodyPr>
          <a:lstStyle/>
          <a:p>
            <a:r>
              <a:rPr lang="en-US" sz="2400" dirty="0"/>
              <a:t>If we fail in good works, we are as useless as a lamp whose light is concealed. </a:t>
            </a:r>
          </a:p>
          <a:p>
            <a:r>
              <a:rPr lang="en-US" sz="2400" dirty="0"/>
              <a:t> By inviting us to be “light,” Jesus invites us to make him present in the world.</a:t>
            </a:r>
          </a:p>
          <a:p>
            <a:r>
              <a:rPr lang="en-US" sz="2400" dirty="0"/>
              <a:t>light penetrates darkness. To know the truth and fail to stand for it, Jesus says, is as senseless as lighting a lamp and putting it under a basket. </a:t>
            </a:r>
          </a:p>
          <a:p>
            <a:r>
              <a:rPr lang="en-US" sz="2400" dirty="0"/>
              <a:t>In other words, we don’t just live out our faith inside the walls of our churches and of our homes. We’re not to be of the world, but we’re to be in the world. </a:t>
            </a:r>
          </a:p>
        </p:txBody>
      </p:sp>
    </p:spTree>
    <p:extLst>
      <p:ext uri="{BB962C8B-B14F-4D97-AF65-F5344CB8AC3E}">
        <p14:creationId xmlns:p14="http://schemas.microsoft.com/office/powerpoint/2010/main" val="2916753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 Light</a:t>
            </a:r>
          </a:p>
        </p:txBody>
      </p:sp>
      <p:sp>
        <p:nvSpPr>
          <p:cNvPr id="3" name="Content Placeholder 2"/>
          <p:cNvSpPr>
            <a:spLocks noGrp="1"/>
          </p:cNvSpPr>
          <p:nvPr>
            <p:ph idx="1"/>
          </p:nvPr>
        </p:nvSpPr>
        <p:spPr>
          <a:xfrm>
            <a:off x="1039092" y="1309151"/>
            <a:ext cx="6818580" cy="4994667"/>
          </a:xfrm>
        </p:spPr>
        <p:txBody>
          <a:bodyPr>
            <a:normAutofit/>
          </a:bodyPr>
          <a:lstStyle/>
          <a:p>
            <a:r>
              <a:rPr lang="en-US" sz="2400" dirty="0"/>
              <a:t>Light illuminates a situation or a place. Light reveals—it reflects the good and the evil. </a:t>
            </a:r>
          </a:p>
          <a:p>
            <a:r>
              <a:rPr lang="en-US" sz="2400" dirty="0"/>
              <a:t>Light is spread from the inside out. It is not stagnant and cannot be contained.</a:t>
            </a:r>
          </a:p>
          <a:p>
            <a:r>
              <a:rPr lang="en-US" sz="2400" dirty="0"/>
              <a:t>Light is strongest at the source and becomes weaker as one get further away from the source.</a:t>
            </a:r>
          </a:p>
          <a:p>
            <a:r>
              <a:rPr lang="en-US" sz="2400" dirty="0"/>
              <a:t>Jesus came to shed light that we may see God through him as well as the true nature of humanity.</a:t>
            </a:r>
          </a:p>
          <a:p>
            <a:r>
              <a:rPr lang="en-US" sz="2400" dirty="0"/>
              <a:t>Each of us has the Light within us. </a:t>
            </a:r>
          </a:p>
          <a:p>
            <a:r>
              <a:rPr lang="en-US" sz="2400" dirty="0"/>
              <a:t>We can choose to let that light shine or to hide it. If we hide it, it will eventually become extinct.</a:t>
            </a:r>
          </a:p>
          <a:p>
            <a:endParaRPr lang="en-US" sz="2400" dirty="0"/>
          </a:p>
        </p:txBody>
      </p:sp>
    </p:spTree>
    <p:extLst>
      <p:ext uri="{BB962C8B-B14F-4D97-AF65-F5344CB8AC3E}">
        <p14:creationId xmlns:p14="http://schemas.microsoft.com/office/powerpoint/2010/main" val="3933589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397C-04C2-493A-8886-D7CC3EE9F1DD}"/>
              </a:ext>
            </a:extLst>
          </p:cNvPr>
          <p:cNvSpPr>
            <a:spLocks noGrp="1"/>
          </p:cNvSpPr>
          <p:nvPr>
            <p:ph type="title"/>
          </p:nvPr>
        </p:nvSpPr>
        <p:spPr/>
        <p:txBody>
          <a:bodyPr/>
          <a:lstStyle/>
          <a:p>
            <a:r>
              <a:rPr lang="en-US" dirty="0"/>
              <a:t>Be A Light</a:t>
            </a:r>
          </a:p>
        </p:txBody>
      </p:sp>
      <p:sp>
        <p:nvSpPr>
          <p:cNvPr id="3" name="Content Placeholder 2">
            <a:extLst>
              <a:ext uri="{FF2B5EF4-FFF2-40B4-BE49-F238E27FC236}">
                <a16:creationId xmlns:a16="http://schemas.microsoft.com/office/drawing/2014/main" id="{14FEDEFC-7C41-49A1-96EA-F43A59CE3CF7}"/>
              </a:ext>
            </a:extLst>
          </p:cNvPr>
          <p:cNvSpPr>
            <a:spLocks noGrp="1"/>
          </p:cNvSpPr>
          <p:nvPr>
            <p:ph idx="1"/>
          </p:nvPr>
        </p:nvSpPr>
        <p:spPr>
          <a:xfrm>
            <a:off x="1469957" y="1392278"/>
            <a:ext cx="6571343" cy="4385067"/>
          </a:xfrm>
        </p:spPr>
        <p:txBody>
          <a:bodyPr>
            <a:noAutofit/>
          </a:bodyPr>
          <a:lstStyle/>
          <a:p>
            <a:r>
              <a:rPr lang="en-US" sz="2800" dirty="0"/>
              <a:t>Ye are the light of the world. A city that is set on a hill cannot be hid. Matt 5:14</a:t>
            </a:r>
          </a:p>
          <a:p>
            <a:r>
              <a:rPr lang="en-US" sz="2800" dirty="0"/>
              <a:t>Jesus declared 2 things through this statement.</a:t>
            </a:r>
          </a:p>
          <a:p>
            <a:r>
              <a:rPr lang="en-US" sz="2800" dirty="0"/>
              <a:t>1. If we are the light the world we encompass daily should be lit.</a:t>
            </a:r>
          </a:p>
          <a:p>
            <a:r>
              <a:rPr lang="en-US" sz="2800" dirty="0"/>
              <a:t>2. If we are holding the only candle in a dark room, darkness is either our fault or our opportunity (landrews)</a:t>
            </a:r>
          </a:p>
        </p:txBody>
      </p:sp>
    </p:spTree>
    <p:extLst>
      <p:ext uri="{BB962C8B-B14F-4D97-AF65-F5344CB8AC3E}">
        <p14:creationId xmlns:p14="http://schemas.microsoft.com/office/powerpoint/2010/main" val="27708052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 Light</a:t>
            </a:r>
          </a:p>
        </p:txBody>
      </p:sp>
      <p:sp>
        <p:nvSpPr>
          <p:cNvPr id="3" name="Content Placeholder 2"/>
          <p:cNvSpPr>
            <a:spLocks noGrp="1"/>
          </p:cNvSpPr>
          <p:nvPr>
            <p:ph idx="1"/>
          </p:nvPr>
        </p:nvSpPr>
        <p:spPr>
          <a:xfrm>
            <a:off x="938758" y="1246911"/>
            <a:ext cx="7633742" cy="4114798"/>
          </a:xfrm>
        </p:spPr>
        <p:txBody>
          <a:bodyPr>
            <a:normAutofit/>
          </a:bodyPr>
          <a:lstStyle/>
          <a:p>
            <a:pPr marL="0" indent="0">
              <a:buNone/>
            </a:pPr>
            <a:r>
              <a:rPr lang="en-US" sz="2400" b="1" dirty="0"/>
              <a:t>Statements to Remember</a:t>
            </a:r>
          </a:p>
          <a:p>
            <a:r>
              <a:rPr lang="en-US" sz="2400" dirty="0"/>
              <a:t>Believe in the dark what He told you in the light. Cori Ten Boom</a:t>
            </a:r>
          </a:p>
          <a:p>
            <a:r>
              <a:rPr lang="en-US" sz="2400" dirty="0"/>
              <a:t>Bloom Where Your Planted</a:t>
            </a:r>
          </a:p>
          <a:p>
            <a:r>
              <a:rPr lang="en-US" sz="2400" dirty="0"/>
              <a:t>Stay and face it and let God grace it.</a:t>
            </a:r>
          </a:p>
          <a:p>
            <a:r>
              <a:rPr lang="en-US" sz="2400" dirty="0"/>
              <a:t>May we grow in Christlikeness so that we may benefit others with the inherent blessings the Lord Jesus has given us. Let’s be a light in the earth.</a:t>
            </a:r>
          </a:p>
        </p:txBody>
      </p:sp>
    </p:spTree>
    <p:extLst>
      <p:ext uri="{BB962C8B-B14F-4D97-AF65-F5344CB8AC3E}">
        <p14:creationId xmlns:p14="http://schemas.microsoft.com/office/powerpoint/2010/main" val="1729834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Next Week Bible Study</a:t>
            </a:r>
          </a:p>
          <a:p>
            <a:r>
              <a:rPr lang="en-US" dirty="0"/>
              <a:t>Healthy Christian Session</a:t>
            </a:r>
          </a:p>
        </p:txBody>
      </p:sp>
    </p:spTree>
    <p:extLst>
      <p:ext uri="{BB962C8B-B14F-4D97-AF65-F5344CB8AC3E}">
        <p14:creationId xmlns:p14="http://schemas.microsoft.com/office/powerpoint/2010/main" val="744104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b="1" dirty="0"/>
              <a:t>References</a:t>
            </a:r>
          </a:p>
          <a:p>
            <a:r>
              <a:rPr lang="en-US" dirty="0"/>
              <a:t>Forty Benefits of Salt and Light by Paul Fritz</a:t>
            </a:r>
          </a:p>
          <a:p>
            <a:r>
              <a:rPr lang="en-US" dirty="0"/>
              <a:t>What does it mean that believers are to be salt and light?-GotQuestion?org</a:t>
            </a:r>
          </a:p>
          <a:p>
            <a:r>
              <a:rPr lang="en-US" dirty="0"/>
              <a:t>Benefits of Natural Light-Patio Enclosure.com 4/4/12 posting</a:t>
            </a:r>
          </a:p>
          <a:p>
            <a:r>
              <a:rPr lang="en-US" dirty="0"/>
              <a:t>Be A Light-Rev. Lemuel Andrews</a:t>
            </a:r>
          </a:p>
        </p:txBody>
      </p:sp>
    </p:spTree>
    <p:extLst>
      <p:ext uri="{BB962C8B-B14F-4D97-AF65-F5344CB8AC3E}">
        <p14:creationId xmlns:p14="http://schemas.microsoft.com/office/powerpoint/2010/main" val="2358597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 Light</a:t>
            </a:r>
          </a:p>
        </p:txBody>
      </p:sp>
      <p:sp>
        <p:nvSpPr>
          <p:cNvPr id="3" name="Content Placeholder 2"/>
          <p:cNvSpPr>
            <a:spLocks noGrp="1"/>
          </p:cNvSpPr>
          <p:nvPr>
            <p:ph idx="1"/>
          </p:nvPr>
        </p:nvSpPr>
        <p:spPr/>
        <p:txBody>
          <a:bodyPr>
            <a:normAutofit/>
          </a:bodyPr>
          <a:lstStyle/>
          <a:p>
            <a:r>
              <a:rPr lang="en-US" sz="3600" dirty="0"/>
              <a:t>What are the benefits of light?</a:t>
            </a:r>
          </a:p>
        </p:txBody>
      </p:sp>
    </p:spTree>
    <p:extLst>
      <p:ext uri="{BB962C8B-B14F-4D97-AF65-F5344CB8AC3E}">
        <p14:creationId xmlns:p14="http://schemas.microsoft.com/office/powerpoint/2010/main" val="3038120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 Light</a:t>
            </a:r>
          </a:p>
        </p:txBody>
      </p:sp>
      <p:sp>
        <p:nvSpPr>
          <p:cNvPr id="3" name="Content Placeholder 2"/>
          <p:cNvSpPr>
            <a:spLocks noGrp="1"/>
          </p:cNvSpPr>
          <p:nvPr>
            <p:ph idx="1"/>
          </p:nvPr>
        </p:nvSpPr>
        <p:spPr>
          <a:xfrm>
            <a:off x="938758" y="1316184"/>
            <a:ext cx="7633742" cy="4724398"/>
          </a:xfrm>
        </p:spPr>
        <p:txBody>
          <a:bodyPr>
            <a:noAutofit/>
          </a:bodyPr>
          <a:lstStyle/>
          <a:p>
            <a:r>
              <a:rPr lang="en-US" sz="2200" dirty="0"/>
              <a:t>Our bodies need a good quantity of light at the right intensity and at the right time of day to act as cues for our internal body clock. </a:t>
            </a:r>
          </a:p>
          <a:p>
            <a:r>
              <a:rPr lang="en-US" sz="2200" dirty="0"/>
              <a:t>Light in the morning helps us wake up and feel alert and energized, while dimmer light at night cues us to go to sleep and stay asleep. </a:t>
            </a:r>
          </a:p>
          <a:p>
            <a:r>
              <a:rPr lang="en-US" sz="2200" dirty="0"/>
              <a:t>'Light is critical for our health and wellbeing. Ensuring that we receive adequate light levels at the appropriate time of day benefits our alertness, mood, productivity, sleep patterns and many aspects of our physiology,' says Dr Victoria Revell, a chronobiologist at the University of Surrey. </a:t>
            </a:r>
            <a:r>
              <a:rPr lang="en-US" sz="2200" dirty="0">
                <a:hlinkClick r:id="rId2"/>
              </a:rPr>
              <a:t>http://www.netdoctor.co.uk/healthy-living/wellbeing/how-light-affects-your-health.htm#ixzz3jHymcA1A</a:t>
            </a:r>
            <a:r>
              <a:rPr lang="en-US" sz="2200" dirty="0"/>
              <a:t> </a:t>
            </a:r>
            <a:br>
              <a:rPr lang="en-US" sz="2200" dirty="0"/>
            </a:br>
            <a:br>
              <a:rPr lang="en-US" sz="2200" dirty="0"/>
            </a:br>
            <a:endParaRPr lang="en-US" sz="2200" dirty="0"/>
          </a:p>
        </p:txBody>
      </p:sp>
    </p:spTree>
    <p:extLst>
      <p:ext uri="{BB962C8B-B14F-4D97-AF65-F5344CB8AC3E}">
        <p14:creationId xmlns:p14="http://schemas.microsoft.com/office/powerpoint/2010/main" val="3409760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 Light</a:t>
            </a:r>
          </a:p>
        </p:txBody>
      </p:sp>
      <p:sp>
        <p:nvSpPr>
          <p:cNvPr id="3" name="Content Placeholder 2"/>
          <p:cNvSpPr>
            <a:spLocks noGrp="1"/>
          </p:cNvSpPr>
          <p:nvPr>
            <p:ph idx="1"/>
          </p:nvPr>
        </p:nvSpPr>
        <p:spPr>
          <a:xfrm>
            <a:off x="1469957" y="1188023"/>
            <a:ext cx="6571343" cy="4880268"/>
          </a:xfrm>
        </p:spPr>
        <p:txBody>
          <a:bodyPr>
            <a:noAutofit/>
          </a:bodyPr>
          <a:lstStyle/>
          <a:p>
            <a:pPr marL="0" indent="0">
              <a:buNone/>
            </a:pPr>
            <a:r>
              <a:rPr lang="en-US" sz="2800" b="1" dirty="0"/>
              <a:t>Benefits of Lig</a:t>
            </a:r>
            <a:r>
              <a:rPr lang="en-US" sz="2800" dirty="0"/>
              <a:t>ht (Matt 5:13-16)</a:t>
            </a:r>
          </a:p>
          <a:p>
            <a:r>
              <a:rPr lang="en-US" sz="2800" dirty="0"/>
              <a:t>Clarifies</a:t>
            </a:r>
          </a:p>
          <a:p>
            <a:r>
              <a:rPr lang="en-US" sz="2800" dirty="0"/>
              <a:t>Illuminates</a:t>
            </a:r>
          </a:p>
          <a:p>
            <a:r>
              <a:rPr lang="en-US" sz="2800" dirty="0"/>
              <a:t>Disinfects </a:t>
            </a:r>
          </a:p>
          <a:p>
            <a:r>
              <a:rPr lang="en-US" sz="2800" dirty="0"/>
              <a:t>Warms &amp; Assures Safety </a:t>
            </a:r>
          </a:p>
          <a:p>
            <a:r>
              <a:rPr lang="en-US" sz="2800" dirty="0"/>
              <a:t>Gives Life As Photosynthesis </a:t>
            </a:r>
          </a:p>
          <a:p>
            <a:r>
              <a:rPr lang="en-US" sz="2800" dirty="0"/>
              <a:t>Reflects What is Missing </a:t>
            </a:r>
          </a:p>
          <a:p>
            <a:r>
              <a:rPr lang="en-US" sz="2800" dirty="0"/>
              <a:t>Makes things known (reveals) </a:t>
            </a:r>
          </a:p>
          <a:p>
            <a:r>
              <a:rPr lang="en-US" sz="2800" dirty="0"/>
              <a:t>Promotes Progress</a:t>
            </a:r>
          </a:p>
        </p:txBody>
      </p:sp>
    </p:spTree>
    <p:extLst>
      <p:ext uri="{BB962C8B-B14F-4D97-AF65-F5344CB8AC3E}">
        <p14:creationId xmlns:p14="http://schemas.microsoft.com/office/powerpoint/2010/main" val="4081205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 Light</a:t>
            </a:r>
          </a:p>
        </p:txBody>
      </p:sp>
      <p:sp>
        <p:nvSpPr>
          <p:cNvPr id="3" name="Content Placeholder 2"/>
          <p:cNvSpPr>
            <a:spLocks noGrp="1"/>
          </p:cNvSpPr>
          <p:nvPr>
            <p:ph idx="1"/>
          </p:nvPr>
        </p:nvSpPr>
        <p:spPr>
          <a:xfrm>
            <a:off x="1469957" y="1274566"/>
            <a:ext cx="6571343" cy="5201049"/>
          </a:xfrm>
        </p:spPr>
        <p:txBody>
          <a:bodyPr>
            <a:noAutofit/>
          </a:bodyPr>
          <a:lstStyle/>
          <a:p>
            <a:pPr marL="0" indent="0">
              <a:buNone/>
            </a:pPr>
            <a:r>
              <a:rPr lang="en-US" sz="2800" b="1" dirty="0"/>
              <a:t>Benefits of Light</a:t>
            </a:r>
          </a:p>
          <a:p>
            <a:r>
              <a:rPr lang="en-US" sz="2800" dirty="0"/>
              <a:t>Stimulates and Motivates</a:t>
            </a:r>
          </a:p>
          <a:p>
            <a:r>
              <a:rPr lang="en-US" sz="2800" dirty="0"/>
              <a:t>Provides Vision </a:t>
            </a:r>
          </a:p>
          <a:p>
            <a:r>
              <a:rPr lang="en-US" sz="2800" dirty="0"/>
              <a:t>Adds Credibility</a:t>
            </a:r>
          </a:p>
          <a:p>
            <a:r>
              <a:rPr lang="en-US" sz="2800" dirty="0"/>
              <a:t>Defeats the darkness</a:t>
            </a:r>
          </a:p>
          <a:p>
            <a:r>
              <a:rPr lang="en-US" sz="2800" dirty="0"/>
              <a:t>Inspires </a:t>
            </a:r>
          </a:p>
          <a:p>
            <a:r>
              <a:rPr lang="en-US" sz="2800" dirty="0"/>
              <a:t>Convicts</a:t>
            </a:r>
          </a:p>
          <a:p>
            <a:r>
              <a:rPr lang="en-US" sz="2800" dirty="0"/>
              <a:t>Exposes Sin and Sickness</a:t>
            </a:r>
          </a:p>
          <a:p>
            <a:r>
              <a:rPr lang="en-US" sz="2800" dirty="0"/>
              <a:t>Irritates Those in Darkness </a:t>
            </a:r>
          </a:p>
        </p:txBody>
      </p:sp>
    </p:spTree>
    <p:extLst>
      <p:ext uri="{BB962C8B-B14F-4D97-AF65-F5344CB8AC3E}">
        <p14:creationId xmlns:p14="http://schemas.microsoft.com/office/powerpoint/2010/main" val="4068086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762000"/>
            <a:ext cx="6571343" cy="1049235"/>
          </a:xfrm>
        </p:spPr>
        <p:txBody>
          <a:bodyPr/>
          <a:lstStyle/>
          <a:p>
            <a:r>
              <a:rPr lang="en-US" dirty="0"/>
              <a:t>Be A Light</a:t>
            </a:r>
          </a:p>
        </p:txBody>
      </p:sp>
      <p:sp>
        <p:nvSpPr>
          <p:cNvPr id="3" name="Content Placeholder 2"/>
          <p:cNvSpPr>
            <a:spLocks noGrp="1"/>
          </p:cNvSpPr>
          <p:nvPr>
            <p:ph idx="1"/>
          </p:nvPr>
        </p:nvSpPr>
        <p:spPr>
          <a:xfrm>
            <a:off x="1443491" y="1627806"/>
            <a:ext cx="7257164" cy="4842267"/>
          </a:xfrm>
        </p:spPr>
        <p:txBody>
          <a:bodyPr>
            <a:normAutofit fontScale="92500"/>
          </a:bodyPr>
          <a:lstStyle/>
          <a:p>
            <a:r>
              <a:rPr lang="en-US" sz="2400" dirty="0"/>
              <a:t>Compared to other home lighting methods, natural lighting reduces eye strain and makes it easier for people to see.</a:t>
            </a:r>
          </a:p>
          <a:p>
            <a:r>
              <a:rPr lang="en-US" sz="2400" dirty="0"/>
              <a:t>Feeling depressed? Science has shown that simply being exposed to natural light for a short period of time can prevent depression in adults as well as children and boost one's spirits.</a:t>
            </a:r>
          </a:p>
          <a:p>
            <a:r>
              <a:rPr lang="en-US" sz="2400" dirty="0"/>
              <a:t>Another great benefit of using natural light in your home is that it reduces the amount of mildew and mold growth keeping your space healthier for you and your family.</a:t>
            </a:r>
          </a:p>
          <a:p>
            <a:r>
              <a:rPr lang="en-US" sz="2400" dirty="0"/>
              <a:t>Exposure to sunlight is the primary method in which people receive a sufficient amount of vitamin D.</a:t>
            </a:r>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783656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 Light</a:t>
            </a:r>
          </a:p>
        </p:txBody>
      </p:sp>
      <p:sp>
        <p:nvSpPr>
          <p:cNvPr id="3" name="Content Placeholder 2"/>
          <p:cNvSpPr>
            <a:spLocks noGrp="1"/>
          </p:cNvSpPr>
          <p:nvPr>
            <p:ph idx="1"/>
          </p:nvPr>
        </p:nvSpPr>
        <p:spPr>
          <a:xfrm>
            <a:off x="1286328" y="1274566"/>
            <a:ext cx="6571343" cy="5098525"/>
          </a:xfrm>
        </p:spPr>
        <p:txBody>
          <a:bodyPr>
            <a:normAutofit lnSpcReduction="10000"/>
          </a:bodyPr>
          <a:lstStyle/>
          <a:p>
            <a:r>
              <a:rPr lang="en-US" sz="2400" dirty="0"/>
              <a:t>Vitamin D is an essential mineral for all people. This vitamin has numerous benefits including immune system regulation, body weight maintenance, asthma symptom control as well as helping to keep the brain working efficiently into later life. </a:t>
            </a:r>
          </a:p>
          <a:p>
            <a:r>
              <a:rPr lang="en-US" sz="2400" dirty="0"/>
              <a:t>Exposure to sunlight is the primary method in which people receive a sufficient amount of vitamin D.</a:t>
            </a:r>
          </a:p>
          <a:p>
            <a:r>
              <a:rPr lang="en-US" sz="2400" dirty="0"/>
              <a:t>Another great benefit of using natural light in your home is that it reduces the amount of mildew and mold growth keeping your space healthier for you and your family.</a:t>
            </a:r>
          </a:p>
          <a:p>
            <a:endParaRPr lang="en-US" sz="2400" dirty="0"/>
          </a:p>
          <a:p>
            <a:endParaRPr lang="en-US" sz="2400" dirty="0"/>
          </a:p>
        </p:txBody>
      </p:sp>
    </p:spTree>
    <p:extLst>
      <p:ext uri="{BB962C8B-B14F-4D97-AF65-F5344CB8AC3E}">
        <p14:creationId xmlns:p14="http://schemas.microsoft.com/office/powerpoint/2010/main" val="3463886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0" y="762000"/>
            <a:ext cx="6571343" cy="1049235"/>
          </a:xfrm>
        </p:spPr>
        <p:txBody>
          <a:bodyPr/>
          <a:lstStyle/>
          <a:p>
            <a:r>
              <a:rPr lang="en-US" dirty="0"/>
              <a:t>Be A Light</a:t>
            </a:r>
          </a:p>
        </p:txBody>
      </p:sp>
      <p:sp>
        <p:nvSpPr>
          <p:cNvPr id="3" name="Content Placeholder 2"/>
          <p:cNvSpPr>
            <a:spLocks noGrp="1"/>
          </p:cNvSpPr>
          <p:nvPr>
            <p:ph idx="1"/>
          </p:nvPr>
        </p:nvSpPr>
        <p:spPr>
          <a:xfrm>
            <a:off x="1443490" y="1572387"/>
            <a:ext cx="6571343" cy="4745286"/>
          </a:xfrm>
        </p:spPr>
        <p:txBody>
          <a:bodyPr>
            <a:normAutofit/>
          </a:bodyPr>
          <a:lstStyle/>
          <a:p>
            <a:r>
              <a:rPr lang="en-US" sz="2400" dirty="0"/>
              <a:t>The use of natural light in a home or business space is cleaner for all inhabitants and also helps preserve the environment.</a:t>
            </a:r>
          </a:p>
          <a:p>
            <a:r>
              <a:rPr lang="en-US" sz="2400" dirty="0"/>
              <a:t>Aside from health and energy saving benefits, natural light is also helpful for increasing the aesthetics of a space. </a:t>
            </a:r>
          </a:p>
          <a:p>
            <a:r>
              <a:rPr lang="en-US" sz="2400" dirty="0"/>
              <a:t>Architects use natural light to make spaces appear larger, illuminate an interior structure and increase the beauty of a space. Natural light will have the same effects on your home.</a:t>
            </a:r>
          </a:p>
          <a:p>
            <a:endParaRPr lang="en-US" dirty="0"/>
          </a:p>
        </p:txBody>
      </p:sp>
    </p:spTree>
    <p:extLst>
      <p:ext uri="{BB962C8B-B14F-4D97-AF65-F5344CB8AC3E}">
        <p14:creationId xmlns:p14="http://schemas.microsoft.com/office/powerpoint/2010/main" val="9610093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TotalTime>
  <Words>1445</Words>
  <Application>Microsoft Office PowerPoint</Application>
  <PresentationFormat>On-screen Show (4:3)</PresentationFormat>
  <Paragraphs>101</Paragraphs>
  <Slides>22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Calibri Light</vt:lpstr>
      <vt:lpstr>Gill Sans MT</vt:lpstr>
      <vt:lpstr>Impact</vt:lpstr>
      <vt:lpstr>Office Theme</vt:lpstr>
      <vt:lpstr>Badge</vt:lpstr>
      <vt:lpstr>Be A Light</vt:lpstr>
      <vt:lpstr>Be A Light</vt:lpstr>
      <vt:lpstr>Be A Light</vt:lpstr>
      <vt:lpstr>Be A Light</vt:lpstr>
      <vt:lpstr>Be A Light</vt:lpstr>
      <vt:lpstr>Be A Light</vt:lpstr>
      <vt:lpstr>Be A Light</vt:lpstr>
      <vt:lpstr>Be A Light</vt:lpstr>
      <vt:lpstr>Be A Light</vt:lpstr>
      <vt:lpstr>Be A Light</vt:lpstr>
      <vt:lpstr>Be A Light</vt:lpstr>
      <vt:lpstr>Be A Light</vt:lpstr>
      <vt:lpstr>Be A Light</vt:lpstr>
      <vt:lpstr>Be A Light</vt:lpstr>
      <vt:lpstr>Be A Light</vt:lpstr>
      <vt:lpstr>Be A Light</vt:lpstr>
      <vt:lpstr>Be A Light</vt:lpstr>
      <vt:lpstr>Be A Light</vt:lpstr>
      <vt:lpstr>Be A Light</vt:lpstr>
      <vt:lpstr>Be A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A Light</dc:title>
  <dc:creator>Abiding Faith</dc:creator>
  <cp:lastModifiedBy>Abiding Faith</cp:lastModifiedBy>
  <cp:revision>2</cp:revision>
  <dcterms:created xsi:type="dcterms:W3CDTF">2018-03-07T23:58:57Z</dcterms:created>
  <dcterms:modified xsi:type="dcterms:W3CDTF">2018-03-08T00:11:29Z</dcterms:modified>
</cp:coreProperties>
</file>