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3" r:id="rId5"/>
    <p:sldId id="274" r:id="rId6"/>
    <p:sldId id="259" r:id="rId7"/>
    <p:sldId id="262" r:id="rId8"/>
    <p:sldId id="281" r:id="rId9"/>
    <p:sldId id="276" r:id="rId10"/>
    <p:sldId id="278" r:id="rId11"/>
    <p:sldId id="277" r:id="rId12"/>
    <p:sldId id="279" r:id="rId13"/>
    <p:sldId id="280" r:id="rId14"/>
    <p:sldId id="270" r:id="rId15"/>
    <p:sldId id="268" r:id="rId16"/>
    <p:sldId id="282" r:id="rId17"/>
    <p:sldId id="269" r:id="rId18"/>
    <p:sldId id="260" r:id="rId19"/>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31" autoAdjust="0"/>
    <p:restoredTop sz="94660"/>
  </p:normalViewPr>
  <p:slideViewPr>
    <p:cSldViewPr>
      <p:cViewPr varScale="1">
        <p:scale>
          <a:sx n="104" d="100"/>
          <a:sy n="104" d="100"/>
        </p:scale>
        <p:origin x="17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9E77960-BFE4-4E9E-A23C-788900C6AAB3}" type="slidenum">
              <a:rPr lang="en-US" smtClean="0"/>
              <a:t>‹#›</a:t>
            </a:fld>
            <a:endParaRPr lang="en-US" dirty="0"/>
          </a:p>
        </p:txBody>
      </p:sp>
    </p:spTree>
    <p:extLst>
      <p:ext uri="{BB962C8B-B14F-4D97-AF65-F5344CB8AC3E}">
        <p14:creationId xmlns:p14="http://schemas.microsoft.com/office/powerpoint/2010/main" val="415389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9E77960-BFE4-4E9E-A23C-788900C6AAB3}" type="slidenum">
              <a:rPr lang="en-US" smtClean="0"/>
              <a:t>‹#›</a:t>
            </a:fld>
            <a:endParaRPr lang="en-US" dirty="0"/>
          </a:p>
        </p:txBody>
      </p:sp>
    </p:spTree>
    <p:extLst>
      <p:ext uri="{BB962C8B-B14F-4D97-AF65-F5344CB8AC3E}">
        <p14:creationId xmlns:p14="http://schemas.microsoft.com/office/powerpoint/2010/main" val="110206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9E77960-BFE4-4E9E-A23C-788900C6AAB3}" type="slidenum">
              <a:rPr lang="en-US" smtClean="0"/>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6540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E77960-BFE4-4E9E-A23C-788900C6AAB3}" type="slidenum">
              <a:rPr lang="en-US" smtClean="0"/>
              <a:t>‹#›</a:t>
            </a:fld>
            <a:endParaRPr lang="en-US" dirty="0"/>
          </a:p>
        </p:txBody>
      </p:sp>
    </p:spTree>
    <p:extLst>
      <p:ext uri="{BB962C8B-B14F-4D97-AF65-F5344CB8AC3E}">
        <p14:creationId xmlns:p14="http://schemas.microsoft.com/office/powerpoint/2010/main" val="3721525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E77960-BFE4-4E9E-A23C-788900C6AAB3}" type="slidenum">
              <a:rPr lang="en-US" smtClean="0"/>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2567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E77960-BFE4-4E9E-A23C-788900C6AAB3}" type="slidenum">
              <a:rPr lang="en-US" smtClean="0"/>
              <a:t>‹#›</a:t>
            </a:fld>
            <a:endParaRPr lang="en-US" dirty="0"/>
          </a:p>
        </p:txBody>
      </p:sp>
    </p:spTree>
    <p:extLst>
      <p:ext uri="{BB962C8B-B14F-4D97-AF65-F5344CB8AC3E}">
        <p14:creationId xmlns:p14="http://schemas.microsoft.com/office/powerpoint/2010/main" val="893817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E77960-BFE4-4E9E-A23C-788900C6AAB3}" type="slidenum">
              <a:rPr lang="en-US" smtClean="0"/>
              <a:t>‹#›</a:t>
            </a:fld>
            <a:endParaRPr lang="en-US" dirty="0"/>
          </a:p>
        </p:txBody>
      </p:sp>
    </p:spTree>
    <p:extLst>
      <p:ext uri="{BB962C8B-B14F-4D97-AF65-F5344CB8AC3E}">
        <p14:creationId xmlns:p14="http://schemas.microsoft.com/office/powerpoint/2010/main" val="2776949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E77960-BFE4-4E9E-A23C-788900C6AAB3}" type="slidenum">
              <a:rPr lang="en-US" smtClean="0"/>
              <a:t>‹#›</a:t>
            </a:fld>
            <a:endParaRPr lang="en-US" dirty="0"/>
          </a:p>
        </p:txBody>
      </p:sp>
    </p:spTree>
    <p:extLst>
      <p:ext uri="{BB962C8B-B14F-4D97-AF65-F5344CB8AC3E}">
        <p14:creationId xmlns:p14="http://schemas.microsoft.com/office/powerpoint/2010/main" val="13081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E77960-BFE4-4E9E-A23C-788900C6AAB3}" type="slidenum">
              <a:rPr lang="en-US" smtClean="0"/>
              <a:t>‹#›</a:t>
            </a:fld>
            <a:endParaRPr lang="en-US" dirty="0"/>
          </a:p>
        </p:txBody>
      </p:sp>
    </p:spTree>
    <p:extLst>
      <p:ext uri="{BB962C8B-B14F-4D97-AF65-F5344CB8AC3E}">
        <p14:creationId xmlns:p14="http://schemas.microsoft.com/office/powerpoint/2010/main" val="455876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9E77960-BFE4-4E9E-A23C-788900C6AAB3}" type="slidenum">
              <a:rPr lang="en-US" smtClean="0"/>
              <a:t>‹#›</a:t>
            </a:fld>
            <a:endParaRPr lang="en-US" dirty="0"/>
          </a:p>
        </p:txBody>
      </p:sp>
    </p:spTree>
    <p:extLst>
      <p:ext uri="{BB962C8B-B14F-4D97-AF65-F5344CB8AC3E}">
        <p14:creationId xmlns:p14="http://schemas.microsoft.com/office/powerpoint/2010/main" val="1255396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9E77960-BFE4-4E9E-A23C-788900C6AAB3}" type="slidenum">
              <a:rPr lang="en-US" smtClean="0"/>
              <a:t>‹#›</a:t>
            </a:fld>
            <a:endParaRPr lang="en-US" dirty="0"/>
          </a:p>
        </p:txBody>
      </p:sp>
    </p:spTree>
    <p:extLst>
      <p:ext uri="{BB962C8B-B14F-4D97-AF65-F5344CB8AC3E}">
        <p14:creationId xmlns:p14="http://schemas.microsoft.com/office/powerpoint/2010/main" val="368594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9E77960-BFE4-4E9E-A23C-788900C6AAB3}" type="slidenum">
              <a:rPr lang="en-US" smtClean="0"/>
              <a:t>‹#›</a:t>
            </a:fld>
            <a:endParaRPr lang="en-US" dirty="0"/>
          </a:p>
        </p:txBody>
      </p:sp>
    </p:spTree>
    <p:extLst>
      <p:ext uri="{BB962C8B-B14F-4D97-AF65-F5344CB8AC3E}">
        <p14:creationId xmlns:p14="http://schemas.microsoft.com/office/powerpoint/2010/main" val="1416660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9E77960-BFE4-4E9E-A23C-788900C6AAB3}" type="slidenum">
              <a:rPr lang="en-US" smtClean="0"/>
              <a:t>‹#›</a:t>
            </a:fld>
            <a:endParaRPr lang="en-US" dirty="0"/>
          </a:p>
        </p:txBody>
      </p:sp>
    </p:spTree>
    <p:extLst>
      <p:ext uri="{BB962C8B-B14F-4D97-AF65-F5344CB8AC3E}">
        <p14:creationId xmlns:p14="http://schemas.microsoft.com/office/powerpoint/2010/main" val="172889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9E77960-BFE4-4E9E-A23C-788900C6AAB3}" type="slidenum">
              <a:rPr lang="en-US" smtClean="0"/>
              <a:t>‹#›</a:t>
            </a:fld>
            <a:endParaRPr lang="en-US" dirty="0"/>
          </a:p>
        </p:txBody>
      </p:sp>
    </p:spTree>
    <p:extLst>
      <p:ext uri="{BB962C8B-B14F-4D97-AF65-F5344CB8AC3E}">
        <p14:creationId xmlns:p14="http://schemas.microsoft.com/office/powerpoint/2010/main" val="1988490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9E77960-BFE4-4E9E-A23C-788900C6AAB3}" type="slidenum">
              <a:rPr lang="en-US" smtClean="0"/>
              <a:t>‹#›</a:t>
            </a:fld>
            <a:endParaRPr lang="en-US" dirty="0"/>
          </a:p>
        </p:txBody>
      </p:sp>
    </p:spTree>
    <p:extLst>
      <p:ext uri="{BB962C8B-B14F-4D97-AF65-F5344CB8AC3E}">
        <p14:creationId xmlns:p14="http://schemas.microsoft.com/office/powerpoint/2010/main" val="179821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483879-D574-4752-8831-038C8D4E31CC}" type="datetimeFigureOut">
              <a:rPr lang="en-US" smtClean="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E77960-BFE4-4E9E-A23C-788900C6AAB3}" type="slidenum">
              <a:rPr lang="en-US" smtClean="0"/>
              <a:t>‹#›</a:t>
            </a:fld>
            <a:endParaRPr lang="en-US" dirty="0"/>
          </a:p>
        </p:txBody>
      </p:sp>
    </p:spTree>
    <p:extLst>
      <p:ext uri="{BB962C8B-B14F-4D97-AF65-F5344CB8AC3E}">
        <p14:creationId xmlns:p14="http://schemas.microsoft.com/office/powerpoint/2010/main" val="2353783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69483879-D574-4752-8831-038C8D4E31CC}" type="datetimeFigureOut">
              <a:rPr lang="en-US" smtClean="0"/>
              <a:t>4/7/2020</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9E77960-BFE4-4E9E-A23C-788900C6AAB3}" type="slidenum">
              <a:rPr lang="en-US" smtClean="0"/>
              <a:t>‹#›</a:t>
            </a:fld>
            <a:endParaRPr lang="en-US" dirty="0"/>
          </a:p>
        </p:txBody>
      </p:sp>
    </p:spTree>
    <p:extLst>
      <p:ext uri="{BB962C8B-B14F-4D97-AF65-F5344CB8AC3E}">
        <p14:creationId xmlns:p14="http://schemas.microsoft.com/office/powerpoint/2010/main" val="4088792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biblia.com/bible/esv/Isaiah%2041.1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gotquestions.org/Bible-fear.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685799"/>
          </a:xfrm>
        </p:spPr>
        <p:txBody>
          <a:bodyPr>
            <a:normAutofit fontScale="90000"/>
          </a:bodyPr>
          <a:lstStyle/>
          <a:p>
            <a:r>
              <a:rPr lang="en-US" dirty="0"/>
              <a:t>Fear </a:t>
            </a:r>
            <a:r>
              <a:rPr lang="en-US" sz="2700" dirty="0"/>
              <a:t> pt. 2</a:t>
            </a:r>
          </a:p>
        </p:txBody>
      </p:sp>
      <p:sp>
        <p:nvSpPr>
          <p:cNvPr id="3" name="Subtitle 2"/>
          <p:cNvSpPr>
            <a:spLocks noGrp="1"/>
          </p:cNvSpPr>
          <p:nvPr>
            <p:ph type="subTitle" idx="1"/>
          </p:nvPr>
        </p:nvSpPr>
        <p:spPr>
          <a:xfrm>
            <a:off x="1371600" y="3657601"/>
            <a:ext cx="6400800" cy="2872379"/>
          </a:xfrm>
        </p:spPr>
        <p:txBody>
          <a:bodyPr>
            <a:normAutofit fontScale="25000" lnSpcReduction="20000"/>
          </a:bodyPr>
          <a:lstStyle/>
          <a:p>
            <a:r>
              <a:rPr lang="en-US" sz="14400" dirty="0">
                <a:solidFill>
                  <a:schemeClr val="tx1"/>
                </a:solidFill>
              </a:rPr>
              <a:t>For God has not given us a spirit of fear, but of power and of love and of a sound mind” </a:t>
            </a:r>
          </a:p>
          <a:p>
            <a:r>
              <a:rPr lang="en-US" sz="14400" dirty="0">
                <a:solidFill>
                  <a:schemeClr val="tx1"/>
                </a:solidFill>
              </a:rPr>
              <a:t>I Timothy 1:7 (NKJV)</a:t>
            </a:r>
            <a:br>
              <a:rPr lang="en-US" dirty="0">
                <a:solidFill>
                  <a:schemeClr val="tx1"/>
                </a:solidFill>
              </a:rPr>
            </a:br>
            <a:br>
              <a:rPr lang="en-US" dirty="0"/>
            </a:br>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405B-CAA2-44CF-BD94-E774FFB78527}"/>
              </a:ext>
            </a:extLst>
          </p:cNvPr>
          <p:cNvSpPr>
            <a:spLocks noGrp="1"/>
          </p:cNvSpPr>
          <p:nvPr>
            <p:ph type="title"/>
          </p:nvPr>
        </p:nvSpPr>
        <p:spPr>
          <a:xfrm>
            <a:off x="1945201" y="624110"/>
            <a:ext cx="6589199" cy="747490"/>
          </a:xfrm>
        </p:spPr>
        <p:txBody>
          <a:bodyPr/>
          <a:lstStyle/>
          <a:p>
            <a:r>
              <a:rPr lang="en-US" dirty="0"/>
              <a:t>Fear</a:t>
            </a:r>
          </a:p>
        </p:txBody>
      </p:sp>
      <p:sp>
        <p:nvSpPr>
          <p:cNvPr id="3" name="Content Placeholder 2">
            <a:extLst>
              <a:ext uri="{FF2B5EF4-FFF2-40B4-BE49-F238E27FC236}">
                <a16:creationId xmlns:a16="http://schemas.microsoft.com/office/drawing/2014/main" id="{5EB2F483-B18F-46EA-A5AE-D2DC097B3685}"/>
              </a:ext>
            </a:extLst>
          </p:cNvPr>
          <p:cNvSpPr>
            <a:spLocks noGrp="1"/>
          </p:cNvSpPr>
          <p:nvPr>
            <p:ph idx="1"/>
          </p:nvPr>
        </p:nvSpPr>
        <p:spPr>
          <a:xfrm>
            <a:off x="685800" y="1295400"/>
            <a:ext cx="8153399" cy="5181600"/>
          </a:xfrm>
        </p:spPr>
        <p:txBody>
          <a:bodyPr>
            <a:normAutofit lnSpcReduction="10000"/>
          </a:bodyPr>
          <a:lstStyle/>
          <a:p>
            <a:pPr marL="0" indent="0">
              <a:buNone/>
            </a:pPr>
            <a:r>
              <a:rPr lang="en-US" sz="2000" b="1" dirty="0"/>
              <a:t>Most Common Fear Motivators </a:t>
            </a:r>
            <a:r>
              <a:rPr lang="en-US" sz="2000" dirty="0"/>
              <a:t>By: Debbie McGauran -Fear is said to be the most powerful emotion known to humankind.</a:t>
            </a:r>
          </a:p>
          <a:p>
            <a:pPr marL="0" lvl="0" indent="0">
              <a:buNone/>
            </a:pPr>
            <a:r>
              <a:rPr lang="en-US" sz="2000" b="1" dirty="0"/>
              <a:t>Fear of the unknown</a:t>
            </a:r>
            <a:endParaRPr lang="en-US" sz="2000" dirty="0"/>
          </a:p>
          <a:p>
            <a:r>
              <a:rPr lang="en-US" sz="2000" dirty="0"/>
              <a:t>can be so paralyzing that it can prevent you from moving forward to achieve your true goals. </a:t>
            </a:r>
            <a:endParaRPr lang="en-US" sz="2000" b="1" dirty="0"/>
          </a:p>
          <a:p>
            <a:pPr marL="0" indent="0">
              <a:buNone/>
            </a:pPr>
            <a:r>
              <a:rPr lang="en-US" sz="2000" b="1" dirty="0"/>
              <a:t>Fear of Commitment or Intimacy</a:t>
            </a:r>
            <a:endParaRPr lang="en-US" sz="2000" dirty="0"/>
          </a:p>
          <a:p>
            <a:r>
              <a:rPr lang="en-US" sz="2000" dirty="0"/>
              <a:t>Intimacy in relationships/commitment creates vulnerability with the possibility of rejection and hurt, and therefore is often avoided by people suffering from this fear.</a:t>
            </a:r>
          </a:p>
          <a:p>
            <a:pPr marL="0" indent="0">
              <a:buNone/>
            </a:pPr>
            <a:r>
              <a:rPr lang="en-US" sz="2000" b="1" dirty="0"/>
              <a:t>5. Fear of Rejection</a:t>
            </a:r>
            <a:endParaRPr lang="en-US" sz="2000" dirty="0"/>
          </a:p>
          <a:p>
            <a:r>
              <a:rPr lang="en-US" sz="2000" dirty="0"/>
              <a:t>Usually can stem from low self-esteem and fear being ostracized or rejected. They imagine catastrophic consequences as a result of not fitting in, causing them to take dangerous risks or go to extremes to avoid being rejected by their social circle</a:t>
            </a:r>
          </a:p>
          <a:p>
            <a:endParaRPr lang="en-US" dirty="0"/>
          </a:p>
        </p:txBody>
      </p:sp>
    </p:spTree>
    <p:extLst>
      <p:ext uri="{BB962C8B-B14F-4D97-AF65-F5344CB8AC3E}">
        <p14:creationId xmlns:p14="http://schemas.microsoft.com/office/powerpoint/2010/main" val="2829529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9DC83-FB99-4080-BF3D-E8879092F483}"/>
              </a:ext>
            </a:extLst>
          </p:cNvPr>
          <p:cNvSpPr>
            <a:spLocks noGrp="1"/>
          </p:cNvSpPr>
          <p:nvPr>
            <p:ph type="title"/>
          </p:nvPr>
        </p:nvSpPr>
        <p:spPr>
          <a:xfrm>
            <a:off x="1945201" y="624110"/>
            <a:ext cx="6589199" cy="671290"/>
          </a:xfrm>
        </p:spPr>
        <p:txBody>
          <a:bodyPr/>
          <a:lstStyle/>
          <a:p>
            <a:r>
              <a:rPr lang="en-US" dirty="0"/>
              <a:t>Fear</a:t>
            </a:r>
          </a:p>
        </p:txBody>
      </p:sp>
      <p:sp>
        <p:nvSpPr>
          <p:cNvPr id="3" name="Content Placeholder 2">
            <a:extLst>
              <a:ext uri="{FF2B5EF4-FFF2-40B4-BE49-F238E27FC236}">
                <a16:creationId xmlns:a16="http://schemas.microsoft.com/office/drawing/2014/main" id="{F8514E3F-0D18-42F4-A151-EC2D10165A3C}"/>
              </a:ext>
            </a:extLst>
          </p:cNvPr>
          <p:cNvSpPr>
            <a:spLocks noGrp="1"/>
          </p:cNvSpPr>
          <p:nvPr>
            <p:ph idx="1"/>
          </p:nvPr>
        </p:nvSpPr>
        <p:spPr>
          <a:xfrm>
            <a:off x="609600" y="1295400"/>
            <a:ext cx="8229599" cy="5105400"/>
          </a:xfrm>
        </p:spPr>
        <p:txBody>
          <a:bodyPr/>
          <a:lstStyle/>
          <a:p>
            <a:r>
              <a:rPr lang="en-US" sz="3200" dirty="0"/>
              <a:t>Both </a:t>
            </a:r>
            <a:r>
              <a:rPr lang="en-US" sz="3200" b="1" dirty="0"/>
              <a:t>faith</a:t>
            </a:r>
            <a:r>
              <a:rPr lang="en-US" sz="3200" dirty="0"/>
              <a:t> and </a:t>
            </a:r>
            <a:r>
              <a:rPr lang="en-US" sz="3200" b="1" dirty="0"/>
              <a:t>fear</a:t>
            </a:r>
            <a:r>
              <a:rPr lang="en-US" sz="3200" dirty="0"/>
              <a:t> are strong beliefs — one for a good outcome, the other for bad. </a:t>
            </a:r>
          </a:p>
          <a:p>
            <a:r>
              <a:rPr lang="en-US" sz="3200" dirty="0"/>
              <a:t>Because </a:t>
            </a:r>
            <a:r>
              <a:rPr lang="en-US" sz="3200" b="1" dirty="0"/>
              <a:t>fear</a:t>
            </a:r>
            <a:r>
              <a:rPr lang="en-US" sz="3200" dirty="0"/>
              <a:t> is a type of </a:t>
            </a:r>
            <a:r>
              <a:rPr lang="en-US" sz="3200" b="1" dirty="0"/>
              <a:t>faith</a:t>
            </a:r>
            <a:r>
              <a:rPr lang="en-US" sz="3200" dirty="0"/>
              <a:t>, when </a:t>
            </a:r>
            <a:r>
              <a:rPr lang="en-US" sz="3200" b="1" dirty="0"/>
              <a:t>fear</a:t>
            </a:r>
            <a:r>
              <a:rPr lang="en-US" sz="3200" dirty="0"/>
              <a:t> comes in, it cancels or nullifies true or real </a:t>
            </a:r>
            <a:r>
              <a:rPr lang="en-US" sz="3200" b="1" dirty="0"/>
              <a:t>faith </a:t>
            </a:r>
            <a:r>
              <a:rPr lang="en-US" sz="3200" dirty="0"/>
              <a:t>in God. </a:t>
            </a:r>
          </a:p>
          <a:p>
            <a:r>
              <a:rPr lang="en-US" sz="3200" b="1" dirty="0"/>
              <a:t>Faith</a:t>
            </a:r>
            <a:r>
              <a:rPr lang="en-US" sz="3200" dirty="0"/>
              <a:t> brings hope. </a:t>
            </a:r>
          </a:p>
          <a:p>
            <a:r>
              <a:rPr lang="en-US" sz="3200" b="1" dirty="0"/>
              <a:t>Fear</a:t>
            </a:r>
            <a:r>
              <a:rPr lang="en-US" sz="3200" dirty="0"/>
              <a:t> brings despair. </a:t>
            </a:r>
          </a:p>
          <a:p>
            <a:endParaRPr lang="en-US" dirty="0"/>
          </a:p>
        </p:txBody>
      </p:sp>
    </p:spTree>
    <p:extLst>
      <p:ext uri="{BB962C8B-B14F-4D97-AF65-F5344CB8AC3E}">
        <p14:creationId xmlns:p14="http://schemas.microsoft.com/office/powerpoint/2010/main" val="4060238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0D6D4-2C7A-4748-B365-357C7E048DD6}"/>
              </a:ext>
            </a:extLst>
          </p:cNvPr>
          <p:cNvSpPr>
            <a:spLocks noGrp="1"/>
          </p:cNvSpPr>
          <p:nvPr>
            <p:ph type="title"/>
          </p:nvPr>
        </p:nvSpPr>
        <p:spPr>
          <a:xfrm>
            <a:off x="1945201" y="624110"/>
            <a:ext cx="6589199" cy="747490"/>
          </a:xfrm>
        </p:spPr>
        <p:txBody>
          <a:bodyPr/>
          <a:lstStyle/>
          <a:p>
            <a:r>
              <a:rPr lang="en-US" dirty="0"/>
              <a:t>Fear</a:t>
            </a:r>
          </a:p>
        </p:txBody>
      </p:sp>
      <p:sp>
        <p:nvSpPr>
          <p:cNvPr id="3" name="Content Placeholder 2">
            <a:extLst>
              <a:ext uri="{FF2B5EF4-FFF2-40B4-BE49-F238E27FC236}">
                <a16:creationId xmlns:a16="http://schemas.microsoft.com/office/drawing/2014/main" id="{91426889-DFE3-4EB9-91E5-DB4BEA1B1065}"/>
              </a:ext>
            </a:extLst>
          </p:cNvPr>
          <p:cNvSpPr>
            <a:spLocks noGrp="1"/>
          </p:cNvSpPr>
          <p:nvPr>
            <p:ph idx="1"/>
          </p:nvPr>
        </p:nvSpPr>
        <p:spPr>
          <a:xfrm>
            <a:off x="609600" y="1371600"/>
            <a:ext cx="8381999" cy="4953000"/>
          </a:xfrm>
        </p:spPr>
        <p:txBody>
          <a:bodyPr>
            <a:normAutofit/>
          </a:bodyPr>
          <a:lstStyle/>
          <a:p>
            <a:pPr marL="0" indent="0">
              <a:buNone/>
            </a:pPr>
            <a:r>
              <a:rPr lang="en-US" sz="2400" b="1" dirty="0"/>
              <a:t>FAITH</a:t>
            </a:r>
            <a:endParaRPr lang="en-US" sz="2400" dirty="0"/>
          </a:p>
          <a:p>
            <a:r>
              <a:rPr lang="en-US" sz="2400" b="1" dirty="0"/>
              <a:t>Hebrews 11:1</a:t>
            </a:r>
            <a:r>
              <a:rPr lang="en-US" sz="2400" dirty="0"/>
              <a:t> -"Now </a:t>
            </a:r>
            <a:r>
              <a:rPr lang="en-US" sz="2400" b="1" dirty="0"/>
              <a:t>faith</a:t>
            </a:r>
            <a:r>
              <a:rPr lang="en-US" sz="2400" dirty="0"/>
              <a:t> is the substance of things hoped for, the evidence of things not seen." </a:t>
            </a:r>
          </a:p>
          <a:p>
            <a:r>
              <a:rPr lang="en-US" sz="2400" b="1" dirty="0"/>
              <a:t>Faith</a:t>
            </a:r>
            <a:r>
              <a:rPr lang="en-US" sz="2400" dirty="0"/>
              <a:t> and </a:t>
            </a:r>
            <a:r>
              <a:rPr lang="en-US" sz="2400" b="1" dirty="0"/>
              <a:t>fear</a:t>
            </a:r>
            <a:r>
              <a:rPr lang="en-US" sz="2400" dirty="0"/>
              <a:t> cannot coexist together. Faith is an absolute belief that God is constantly working behind the scenes in every area of our lives, even when there is no tangible evidence to support that fact.</a:t>
            </a:r>
          </a:p>
          <a:p>
            <a:r>
              <a:rPr lang="en-US" sz="2400" dirty="0"/>
              <a:t>Faith is not something that comes from us. It is purely a gift from God. But our faith should not remain unchanged (stagnant); God wants us to grow in our faith not in fear.</a:t>
            </a:r>
          </a:p>
          <a:p>
            <a:endParaRPr lang="en-US" dirty="0"/>
          </a:p>
        </p:txBody>
      </p:sp>
    </p:spTree>
    <p:extLst>
      <p:ext uri="{BB962C8B-B14F-4D97-AF65-F5344CB8AC3E}">
        <p14:creationId xmlns:p14="http://schemas.microsoft.com/office/powerpoint/2010/main" val="4062112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D8E21-05EE-4259-B687-262EA56CDDC8}"/>
              </a:ext>
            </a:extLst>
          </p:cNvPr>
          <p:cNvSpPr>
            <a:spLocks noGrp="1"/>
          </p:cNvSpPr>
          <p:nvPr>
            <p:ph type="title"/>
          </p:nvPr>
        </p:nvSpPr>
        <p:spPr>
          <a:xfrm>
            <a:off x="1945201" y="624110"/>
            <a:ext cx="6589199" cy="747490"/>
          </a:xfrm>
        </p:spPr>
        <p:txBody>
          <a:bodyPr/>
          <a:lstStyle/>
          <a:p>
            <a:r>
              <a:rPr lang="en-US" dirty="0"/>
              <a:t>Fear</a:t>
            </a:r>
          </a:p>
        </p:txBody>
      </p:sp>
      <p:sp>
        <p:nvSpPr>
          <p:cNvPr id="3" name="Content Placeholder 2">
            <a:extLst>
              <a:ext uri="{FF2B5EF4-FFF2-40B4-BE49-F238E27FC236}">
                <a16:creationId xmlns:a16="http://schemas.microsoft.com/office/drawing/2014/main" id="{6C69380B-0C16-4735-AFFF-3D9EF6C8F7E8}"/>
              </a:ext>
            </a:extLst>
          </p:cNvPr>
          <p:cNvSpPr>
            <a:spLocks noGrp="1"/>
          </p:cNvSpPr>
          <p:nvPr>
            <p:ph idx="1"/>
          </p:nvPr>
        </p:nvSpPr>
        <p:spPr>
          <a:xfrm>
            <a:off x="609600" y="1371600"/>
            <a:ext cx="8305799" cy="5029200"/>
          </a:xfrm>
        </p:spPr>
        <p:txBody>
          <a:bodyPr>
            <a:normAutofit/>
          </a:bodyPr>
          <a:lstStyle/>
          <a:p>
            <a:r>
              <a:rPr lang="en-US" sz="2800" dirty="0"/>
              <a:t>Fear is a denial of the hope that God will take care of us. </a:t>
            </a:r>
          </a:p>
          <a:p>
            <a:r>
              <a:rPr lang="en-US" sz="2800" dirty="0"/>
              <a:t>No matter what trials we come up against—It's a state of not believing God can help us through. </a:t>
            </a:r>
          </a:p>
          <a:p>
            <a:r>
              <a:rPr lang="en-US" sz="2800" dirty="0"/>
              <a:t>Many times we can recognize when we have faith when there is a sense of peace in a difficult situation. </a:t>
            </a:r>
          </a:p>
          <a:p>
            <a:r>
              <a:rPr lang="en-US" sz="2800" dirty="0"/>
              <a:t>Where there is fear, there is a spirit of unrest (torment).</a:t>
            </a:r>
          </a:p>
          <a:p>
            <a:endParaRPr lang="en-US" dirty="0"/>
          </a:p>
        </p:txBody>
      </p:sp>
    </p:spTree>
    <p:extLst>
      <p:ext uri="{BB962C8B-B14F-4D97-AF65-F5344CB8AC3E}">
        <p14:creationId xmlns:p14="http://schemas.microsoft.com/office/powerpoint/2010/main" val="2308113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99890"/>
          </a:xfrm>
        </p:spPr>
        <p:txBody>
          <a:bodyPr/>
          <a:lstStyle/>
          <a:p>
            <a:r>
              <a:rPr lang="en-US" dirty="0"/>
              <a:t> Fear </a:t>
            </a:r>
          </a:p>
        </p:txBody>
      </p:sp>
      <p:sp>
        <p:nvSpPr>
          <p:cNvPr id="3" name="Content Placeholder 2"/>
          <p:cNvSpPr>
            <a:spLocks noGrp="1"/>
          </p:cNvSpPr>
          <p:nvPr>
            <p:ph idx="1"/>
          </p:nvPr>
        </p:nvSpPr>
        <p:spPr>
          <a:xfrm>
            <a:off x="762000" y="1371600"/>
            <a:ext cx="8000999" cy="4862290"/>
          </a:xfrm>
        </p:spPr>
        <p:txBody>
          <a:bodyPr>
            <a:normAutofit/>
          </a:bodyPr>
          <a:lstStyle/>
          <a:p>
            <a:pPr marL="0" indent="0">
              <a:buNone/>
            </a:pPr>
            <a:r>
              <a:rPr lang="en-US" sz="3200" b="1" dirty="0"/>
              <a:t>Bible Discussion</a:t>
            </a:r>
          </a:p>
          <a:p>
            <a:r>
              <a:rPr lang="en-US" sz="3200" dirty="0"/>
              <a:t>Eccl.-Malachi: Find 2 or more scriptures or examples about fear.</a:t>
            </a:r>
          </a:p>
          <a:p>
            <a:r>
              <a:rPr lang="en-US" sz="3200" dirty="0"/>
              <a:t>Matt.-Rev. Find 2 or more scripture or examples about fear.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71290"/>
          </a:xfrm>
        </p:spPr>
        <p:txBody>
          <a:bodyPr/>
          <a:lstStyle/>
          <a:p>
            <a:r>
              <a:rPr lang="en-US" dirty="0"/>
              <a:t>Fear </a:t>
            </a:r>
          </a:p>
        </p:txBody>
      </p:sp>
      <p:sp>
        <p:nvSpPr>
          <p:cNvPr id="3" name="Content Placeholder 2"/>
          <p:cNvSpPr>
            <a:spLocks noGrp="1"/>
          </p:cNvSpPr>
          <p:nvPr>
            <p:ph idx="1"/>
          </p:nvPr>
        </p:nvSpPr>
        <p:spPr>
          <a:xfrm>
            <a:off x="533400" y="1295400"/>
            <a:ext cx="8305799" cy="4938490"/>
          </a:xfrm>
        </p:spPr>
        <p:txBody>
          <a:bodyPr>
            <a:normAutofit lnSpcReduction="10000"/>
          </a:bodyPr>
          <a:lstStyle/>
          <a:p>
            <a:r>
              <a:rPr lang="en-US" sz="3600" dirty="0"/>
              <a:t>Regardless of what happens, trust in God. know that He loves you if He cares for the birds of the air. He cares for you.</a:t>
            </a:r>
          </a:p>
          <a:p>
            <a:r>
              <a:rPr lang="en-US" sz="3600" dirty="0"/>
              <a:t>Your heavenly Father watches over you.</a:t>
            </a:r>
          </a:p>
          <a:p>
            <a:r>
              <a:rPr lang="en-US" sz="3600" dirty="0"/>
              <a:t>Understand how great and powerful your God is.</a:t>
            </a:r>
            <a:br>
              <a:rPr lang="en-US" sz="3600" dirty="0"/>
            </a:br>
            <a:br>
              <a:rPr lang="en-US" dirty="0"/>
            </a:b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2786B-04BD-4DD9-AE07-039501277DEB}"/>
              </a:ext>
            </a:extLst>
          </p:cNvPr>
          <p:cNvSpPr>
            <a:spLocks noGrp="1"/>
          </p:cNvSpPr>
          <p:nvPr>
            <p:ph type="title"/>
          </p:nvPr>
        </p:nvSpPr>
        <p:spPr>
          <a:xfrm>
            <a:off x="1945201" y="624110"/>
            <a:ext cx="6589199" cy="671290"/>
          </a:xfrm>
        </p:spPr>
        <p:txBody>
          <a:bodyPr/>
          <a:lstStyle/>
          <a:p>
            <a:r>
              <a:rPr lang="en-US" dirty="0"/>
              <a:t>Fear</a:t>
            </a:r>
          </a:p>
        </p:txBody>
      </p:sp>
      <p:sp>
        <p:nvSpPr>
          <p:cNvPr id="3" name="Content Placeholder 2">
            <a:extLst>
              <a:ext uri="{FF2B5EF4-FFF2-40B4-BE49-F238E27FC236}">
                <a16:creationId xmlns:a16="http://schemas.microsoft.com/office/drawing/2014/main" id="{3224D131-1FEC-4151-AD2D-A2B64F9690CB}"/>
              </a:ext>
            </a:extLst>
          </p:cNvPr>
          <p:cNvSpPr>
            <a:spLocks noGrp="1"/>
          </p:cNvSpPr>
          <p:nvPr>
            <p:ph idx="1"/>
          </p:nvPr>
        </p:nvSpPr>
        <p:spPr>
          <a:xfrm>
            <a:off x="762000" y="1524000"/>
            <a:ext cx="8153399" cy="4876800"/>
          </a:xfrm>
        </p:spPr>
        <p:txBody>
          <a:bodyPr/>
          <a:lstStyle/>
          <a:p>
            <a:r>
              <a:rPr lang="en-US" b="1" dirty="0"/>
              <a:t>When we have lost our way ... God made a path for us</a:t>
            </a:r>
            <a:r>
              <a:rPr lang="en-US" dirty="0"/>
              <a:t>. Ps. 119:105-His word is a lamp to our feet and a light to our pathway</a:t>
            </a:r>
            <a:br>
              <a:rPr lang="en-US" dirty="0"/>
            </a:br>
            <a:endParaRPr lang="en-US" dirty="0"/>
          </a:p>
          <a:p>
            <a:r>
              <a:rPr lang="en-US" b="1" dirty="0"/>
              <a:t>When we have lost all hope ... God turns things around. </a:t>
            </a:r>
            <a:r>
              <a:rPr lang="en-US" dirty="0"/>
              <a:t>Is. 43:19-See, I am doing a new thing; now it is starting; will you not take note of it? I will even make a way in the waste land, and rivers in the dry country.</a:t>
            </a:r>
            <a:br>
              <a:rPr lang="en-US" dirty="0"/>
            </a:br>
            <a:endParaRPr lang="en-US" dirty="0"/>
          </a:p>
          <a:p>
            <a:r>
              <a:rPr lang="en-US" b="1" dirty="0"/>
              <a:t>When we have lost all trust ... God restores all promises</a:t>
            </a:r>
            <a:r>
              <a:rPr lang="en-US" dirty="0"/>
              <a:t>.  Num. 23:19- God is not man, to say what is false; or the son of man, that His purpose may be changed: what He has said, will He not do? And will He not give effect to the word of His mouth? Rom. 4:21- And being certain that God was able to keep His word.</a:t>
            </a:r>
          </a:p>
          <a:p>
            <a:r>
              <a:rPr lang="en-US" dirty="0"/>
              <a:t>Even when I don’t see it You’re working; Even when I don’t feel it You’re working. He (God) never stops working.</a:t>
            </a:r>
          </a:p>
          <a:p>
            <a:endParaRPr lang="en-US" dirty="0"/>
          </a:p>
        </p:txBody>
      </p:sp>
    </p:spTree>
    <p:extLst>
      <p:ext uri="{BB962C8B-B14F-4D97-AF65-F5344CB8AC3E}">
        <p14:creationId xmlns:p14="http://schemas.microsoft.com/office/powerpoint/2010/main" val="2550292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71290"/>
          </a:xfrm>
        </p:spPr>
        <p:txBody>
          <a:bodyPr/>
          <a:lstStyle/>
          <a:p>
            <a:r>
              <a:rPr lang="en-US" dirty="0"/>
              <a:t> Fear</a:t>
            </a:r>
          </a:p>
        </p:txBody>
      </p:sp>
      <p:sp>
        <p:nvSpPr>
          <p:cNvPr id="3" name="Content Placeholder 2"/>
          <p:cNvSpPr>
            <a:spLocks noGrp="1"/>
          </p:cNvSpPr>
          <p:nvPr>
            <p:ph idx="1"/>
          </p:nvPr>
        </p:nvSpPr>
        <p:spPr>
          <a:xfrm>
            <a:off x="838200" y="1219200"/>
            <a:ext cx="7924799" cy="4876800"/>
          </a:xfrm>
        </p:spPr>
        <p:txBody>
          <a:bodyPr>
            <a:normAutofit fontScale="55000" lnSpcReduction="20000"/>
          </a:bodyPr>
          <a:lstStyle/>
          <a:p>
            <a:r>
              <a:rPr lang="en-US" sz="7700" dirty="0">
                <a:hlinkClick r:id="rId2"/>
              </a:rPr>
              <a:t>Isaiah 41:10</a:t>
            </a:r>
            <a:r>
              <a:rPr lang="en-US" sz="7700" dirty="0"/>
              <a:t> “Do not fear, for I am with you; Do not anxiously look about you, for I am your God. I will strengthen you, surely I will help you, Surely I will uphold you with My righteous right hand.” </a:t>
            </a:r>
            <a:br>
              <a:rPr lang="en-US" dirty="0"/>
            </a:br>
            <a:br>
              <a:rPr lang="en-US" dirty="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Fear</a:t>
            </a:r>
          </a:p>
        </p:txBody>
      </p:sp>
      <p:sp>
        <p:nvSpPr>
          <p:cNvPr id="3" name="Content Placeholder 2"/>
          <p:cNvSpPr>
            <a:spLocks noGrp="1"/>
          </p:cNvSpPr>
          <p:nvPr>
            <p:ph idx="1"/>
          </p:nvPr>
        </p:nvSpPr>
        <p:spPr/>
        <p:txBody>
          <a:bodyPr/>
          <a:lstStyle/>
          <a:p>
            <a:pPr>
              <a:buNone/>
            </a:pPr>
            <a:r>
              <a:rPr lang="en-US" b="1" dirty="0"/>
              <a:t>References:</a:t>
            </a:r>
          </a:p>
          <a:p>
            <a:pPr>
              <a:buNone/>
            </a:pPr>
            <a:r>
              <a:rPr lang="en-US" dirty="0"/>
              <a:t>What Is the Spirit of Fear: </a:t>
            </a:r>
            <a:r>
              <a:rPr lang="en-US" dirty="0">
                <a:hlinkClick r:id="rId2"/>
              </a:rPr>
              <a:t>http://www.gotquestions.org/Bible-fear.html#ixzz2cWqDelQc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99890"/>
          </a:xfrm>
        </p:spPr>
        <p:txBody>
          <a:bodyPr/>
          <a:lstStyle/>
          <a:p>
            <a:r>
              <a:rPr lang="en-US" dirty="0"/>
              <a:t> Fear </a:t>
            </a:r>
          </a:p>
        </p:txBody>
      </p:sp>
      <p:sp>
        <p:nvSpPr>
          <p:cNvPr id="3" name="Content Placeholder 2"/>
          <p:cNvSpPr>
            <a:spLocks noGrp="1"/>
          </p:cNvSpPr>
          <p:nvPr>
            <p:ph idx="1"/>
          </p:nvPr>
        </p:nvSpPr>
        <p:spPr>
          <a:xfrm>
            <a:off x="609600" y="1524000"/>
            <a:ext cx="8077199" cy="5029200"/>
          </a:xfrm>
        </p:spPr>
        <p:txBody>
          <a:bodyPr>
            <a:normAutofit/>
          </a:bodyPr>
          <a:lstStyle/>
          <a:p>
            <a:r>
              <a:rPr lang="en-US" sz="2800" dirty="0"/>
              <a:t>Anyone remember the show “Fear Factor” a stunt/dare reality  game show. You were paid if you successfully completed all the stunts.</a:t>
            </a:r>
          </a:p>
          <a:p>
            <a:r>
              <a:rPr lang="en-US" sz="2800" dirty="0"/>
              <a:t>At the beginning of the show the host would say” The stunts you are about to see were all designed and supervised by trained professionals. They are extremely dangerous and should not be attempted by anyone, anywhere, anytime</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64" y="609600"/>
            <a:ext cx="6589199" cy="914400"/>
          </a:xfrm>
        </p:spPr>
        <p:txBody>
          <a:bodyPr/>
          <a:lstStyle/>
          <a:p>
            <a:r>
              <a:rPr lang="en-US" dirty="0"/>
              <a:t>Fear </a:t>
            </a:r>
          </a:p>
        </p:txBody>
      </p:sp>
      <p:sp>
        <p:nvSpPr>
          <p:cNvPr id="3" name="Content Placeholder 2"/>
          <p:cNvSpPr>
            <a:spLocks noGrp="1"/>
          </p:cNvSpPr>
          <p:nvPr>
            <p:ph idx="1"/>
          </p:nvPr>
        </p:nvSpPr>
        <p:spPr>
          <a:xfrm>
            <a:off x="685800" y="1752600"/>
            <a:ext cx="8077199" cy="4495800"/>
          </a:xfrm>
        </p:spPr>
        <p:txBody>
          <a:bodyPr/>
          <a:lstStyle/>
          <a:p>
            <a:r>
              <a:rPr lang="en-US" sz="3600" dirty="0"/>
              <a:t>We deal with fears/anxieties on a daily basis regardless of our profession, status or training.</a:t>
            </a:r>
          </a:p>
          <a:p>
            <a:r>
              <a:rPr lang="en-US" sz="3600" dirty="0"/>
              <a:t>What does is take to face your fears?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225DF-D5C5-4D75-AD5B-F69DDAD60CC1}"/>
              </a:ext>
            </a:extLst>
          </p:cNvPr>
          <p:cNvSpPr>
            <a:spLocks noGrp="1"/>
          </p:cNvSpPr>
          <p:nvPr>
            <p:ph type="title"/>
          </p:nvPr>
        </p:nvSpPr>
        <p:spPr>
          <a:xfrm>
            <a:off x="1945201" y="624110"/>
            <a:ext cx="6589199" cy="823690"/>
          </a:xfrm>
        </p:spPr>
        <p:txBody>
          <a:bodyPr/>
          <a:lstStyle/>
          <a:p>
            <a:r>
              <a:rPr lang="en-US" dirty="0"/>
              <a:t>Fear</a:t>
            </a:r>
          </a:p>
        </p:txBody>
      </p:sp>
      <p:sp>
        <p:nvSpPr>
          <p:cNvPr id="3" name="Content Placeholder 2">
            <a:extLst>
              <a:ext uri="{FF2B5EF4-FFF2-40B4-BE49-F238E27FC236}">
                <a16:creationId xmlns:a16="http://schemas.microsoft.com/office/drawing/2014/main" id="{CCA74D7F-D9D2-4ECD-AF72-E3B8E4263C87}"/>
              </a:ext>
            </a:extLst>
          </p:cNvPr>
          <p:cNvSpPr>
            <a:spLocks noGrp="1"/>
          </p:cNvSpPr>
          <p:nvPr>
            <p:ph idx="1"/>
          </p:nvPr>
        </p:nvSpPr>
        <p:spPr>
          <a:xfrm>
            <a:off x="762000" y="1447800"/>
            <a:ext cx="7924799" cy="4953000"/>
          </a:xfrm>
        </p:spPr>
        <p:txBody>
          <a:bodyPr>
            <a:normAutofit/>
          </a:bodyPr>
          <a:lstStyle/>
          <a:p>
            <a:pPr marL="0" indent="0">
              <a:buNone/>
            </a:pPr>
            <a:r>
              <a:rPr lang="en-US" sz="2400" b="1" dirty="0"/>
              <a:t>Faith</a:t>
            </a:r>
          </a:p>
          <a:p>
            <a:r>
              <a:rPr lang="en-US" sz="2400" dirty="0"/>
              <a:t>Faith and Fear can’t occupy the same space at the same time.</a:t>
            </a:r>
          </a:p>
          <a:p>
            <a:r>
              <a:rPr lang="en-US" sz="2400" dirty="0"/>
              <a:t>Fear tolerated is faith contaminated </a:t>
            </a:r>
            <a:r>
              <a:rPr lang="en-US" sz="1000" dirty="0"/>
              <a:t>(Kenneth Copeland)</a:t>
            </a:r>
          </a:p>
          <a:p>
            <a:r>
              <a:rPr lang="en-US" sz="2400" dirty="0"/>
              <a:t>Faith-every one has a measure of faith; we are told to have faith in God; to Walk by Faith not by sight-Not just </a:t>
            </a:r>
            <a:r>
              <a:rPr lang="en-US" sz="2400" b="1" dirty="0"/>
              <a:t>talk </a:t>
            </a:r>
            <a:r>
              <a:rPr lang="en-US" sz="2400" dirty="0"/>
              <a:t>Faith but </a:t>
            </a:r>
            <a:r>
              <a:rPr lang="en-US" sz="2400" b="1" dirty="0"/>
              <a:t>walk</a:t>
            </a:r>
            <a:r>
              <a:rPr lang="en-US" sz="2400" dirty="0"/>
              <a:t> in Faith; without faith it is impossible to please God. </a:t>
            </a:r>
          </a:p>
          <a:p>
            <a:r>
              <a:rPr lang="en-US" sz="2400" dirty="0"/>
              <a:t>Build your faith by listening, hearing and applying the Word of God. Rom. 10:17</a:t>
            </a:r>
          </a:p>
          <a:p>
            <a:pPr marL="0" indent="0">
              <a:buNone/>
            </a:pPr>
            <a:endParaRPr lang="en-US" dirty="0"/>
          </a:p>
        </p:txBody>
      </p:sp>
    </p:spTree>
    <p:extLst>
      <p:ext uri="{BB962C8B-B14F-4D97-AF65-F5344CB8AC3E}">
        <p14:creationId xmlns:p14="http://schemas.microsoft.com/office/powerpoint/2010/main" val="1808470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9D71E-E295-4FA2-A525-76CF6382839F}"/>
              </a:ext>
            </a:extLst>
          </p:cNvPr>
          <p:cNvSpPr>
            <a:spLocks noGrp="1"/>
          </p:cNvSpPr>
          <p:nvPr>
            <p:ph type="title"/>
          </p:nvPr>
        </p:nvSpPr>
        <p:spPr>
          <a:xfrm>
            <a:off x="1945201" y="624110"/>
            <a:ext cx="6589199" cy="671290"/>
          </a:xfrm>
        </p:spPr>
        <p:txBody>
          <a:bodyPr/>
          <a:lstStyle/>
          <a:p>
            <a:r>
              <a:rPr lang="en-US" dirty="0"/>
              <a:t>Fear</a:t>
            </a:r>
          </a:p>
        </p:txBody>
      </p:sp>
      <p:sp>
        <p:nvSpPr>
          <p:cNvPr id="3" name="Content Placeholder 2">
            <a:extLst>
              <a:ext uri="{FF2B5EF4-FFF2-40B4-BE49-F238E27FC236}">
                <a16:creationId xmlns:a16="http://schemas.microsoft.com/office/drawing/2014/main" id="{D768ABB7-378D-4C7B-AB4A-3D1238386ABB}"/>
              </a:ext>
            </a:extLst>
          </p:cNvPr>
          <p:cNvSpPr>
            <a:spLocks noGrp="1"/>
          </p:cNvSpPr>
          <p:nvPr>
            <p:ph idx="1"/>
          </p:nvPr>
        </p:nvSpPr>
        <p:spPr>
          <a:xfrm>
            <a:off x="609600" y="1295400"/>
            <a:ext cx="8229599" cy="5181600"/>
          </a:xfrm>
        </p:spPr>
        <p:txBody>
          <a:bodyPr>
            <a:normAutofit/>
          </a:bodyPr>
          <a:lstStyle/>
          <a:p>
            <a:pPr marL="0" indent="0">
              <a:buNone/>
            </a:pPr>
            <a:r>
              <a:rPr lang="en-US" sz="2000" b="1" dirty="0"/>
              <a:t>Fear</a:t>
            </a:r>
          </a:p>
          <a:p>
            <a:r>
              <a:rPr lang="en-US" sz="2000" dirty="0"/>
              <a:t>Fear is not a spirit that God has given us. </a:t>
            </a:r>
          </a:p>
          <a:p>
            <a:r>
              <a:rPr lang="en-US" sz="2000" dirty="0"/>
              <a:t>fear of man and earthly issues this can bring about  torment. </a:t>
            </a:r>
          </a:p>
          <a:p>
            <a:r>
              <a:rPr lang="en-US" sz="2000" dirty="0"/>
              <a:t>The fear of the Lord brings about support/help.</a:t>
            </a:r>
          </a:p>
          <a:p>
            <a:r>
              <a:rPr lang="en-US" sz="2000" dirty="0"/>
              <a:t>The scriptures tells us perfect love (God) cast out fear. </a:t>
            </a:r>
          </a:p>
          <a:p>
            <a:pPr marL="0" indent="0">
              <a:buNone/>
            </a:pPr>
            <a:r>
              <a:rPr lang="en-US" sz="2000" dirty="0"/>
              <a:t>    I John 4:18</a:t>
            </a:r>
          </a:p>
          <a:p>
            <a:r>
              <a:rPr lang="en-US" sz="2000" dirty="0"/>
              <a:t>We are told not be anxious/worried about anything.</a:t>
            </a:r>
          </a:p>
          <a:p>
            <a:r>
              <a:rPr lang="en-US" sz="2000" dirty="0"/>
              <a:t>Worry about nothing, pray about every thing. God will take care of you. </a:t>
            </a:r>
          </a:p>
          <a:p>
            <a:r>
              <a:rPr lang="en-US" sz="2000" dirty="0"/>
              <a:t>If you're afraid of facing a person or a situation in your life, God's </a:t>
            </a:r>
            <a:r>
              <a:rPr lang="en-US" sz="2000" b="1" dirty="0"/>
              <a:t>love</a:t>
            </a:r>
            <a:r>
              <a:rPr lang="en-US" sz="2000" dirty="0"/>
              <a:t> can help you put your </a:t>
            </a:r>
            <a:r>
              <a:rPr lang="en-US" sz="2000" b="1" dirty="0"/>
              <a:t>fears</a:t>
            </a:r>
            <a:r>
              <a:rPr lang="en-US" sz="2000" dirty="0"/>
              <a:t> to rest.</a:t>
            </a:r>
          </a:p>
          <a:p>
            <a:endParaRPr lang="en-US" dirty="0"/>
          </a:p>
        </p:txBody>
      </p:sp>
    </p:spTree>
    <p:extLst>
      <p:ext uri="{BB962C8B-B14F-4D97-AF65-F5344CB8AC3E}">
        <p14:creationId xmlns:p14="http://schemas.microsoft.com/office/powerpoint/2010/main" val="2227798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lstStyle/>
          <a:p>
            <a:r>
              <a:rPr lang="en-US" dirty="0"/>
              <a:t> Fear </a:t>
            </a:r>
          </a:p>
        </p:txBody>
      </p:sp>
      <p:sp>
        <p:nvSpPr>
          <p:cNvPr id="3" name="Content Placeholder 2"/>
          <p:cNvSpPr>
            <a:spLocks noGrp="1"/>
          </p:cNvSpPr>
          <p:nvPr>
            <p:ph idx="1"/>
          </p:nvPr>
        </p:nvSpPr>
        <p:spPr>
          <a:xfrm>
            <a:off x="609600" y="1447800"/>
            <a:ext cx="8153399" cy="4786090"/>
          </a:xfrm>
        </p:spPr>
        <p:txBody>
          <a:bodyPr>
            <a:normAutofit fontScale="25000" lnSpcReduction="20000"/>
          </a:bodyPr>
          <a:lstStyle/>
          <a:p>
            <a:r>
              <a:rPr lang="en-US" sz="12800" dirty="0"/>
              <a:t>The Bible mentions two specific types of fear. The first type is beneficial and is to be encouraged. </a:t>
            </a:r>
          </a:p>
          <a:p>
            <a:r>
              <a:rPr lang="en-US" sz="12800" dirty="0"/>
              <a:t>The first type of fear is fear of the Lord. </a:t>
            </a:r>
          </a:p>
          <a:p>
            <a:r>
              <a:rPr lang="en-US" sz="12800" dirty="0"/>
              <a:t>This type of fear does not necessarily mean to be afraid of something. Rather, it is a reverential awe of God; a reverence for His power and glory.</a:t>
            </a:r>
          </a:p>
          <a:p>
            <a:r>
              <a:rPr lang="en-US" sz="12800" dirty="0"/>
              <a:t>Let them now that </a:t>
            </a:r>
            <a:r>
              <a:rPr lang="en-US" sz="12800" b="1" dirty="0"/>
              <a:t>fear</a:t>
            </a:r>
            <a:r>
              <a:rPr lang="en-US" sz="12800" dirty="0"/>
              <a:t> the Lord say, that his mercy endureth for ever. Ps. 118:4</a:t>
            </a:r>
            <a:br>
              <a:rPr lang="en-US" sz="12800" dirty="0"/>
            </a:br>
            <a:br>
              <a:rPr lang="en-US" dirty="0"/>
            </a:b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313" y="533400"/>
            <a:ext cx="6589199" cy="838200"/>
          </a:xfrm>
        </p:spPr>
        <p:txBody>
          <a:bodyPr/>
          <a:lstStyle/>
          <a:p>
            <a:r>
              <a:rPr lang="en-US" dirty="0"/>
              <a:t> Fear </a:t>
            </a:r>
          </a:p>
        </p:txBody>
      </p:sp>
      <p:sp>
        <p:nvSpPr>
          <p:cNvPr id="3" name="Content Placeholder 2"/>
          <p:cNvSpPr>
            <a:spLocks noGrp="1"/>
          </p:cNvSpPr>
          <p:nvPr>
            <p:ph idx="1"/>
          </p:nvPr>
        </p:nvSpPr>
        <p:spPr>
          <a:xfrm>
            <a:off x="838200" y="1371600"/>
            <a:ext cx="8000999" cy="4953000"/>
          </a:xfrm>
        </p:spPr>
        <p:txBody>
          <a:bodyPr>
            <a:normAutofit/>
          </a:bodyPr>
          <a:lstStyle/>
          <a:p>
            <a:r>
              <a:rPr lang="en-US" sz="3200" dirty="0"/>
              <a:t>However, it is also a proper respect for God’s wrath and anger. </a:t>
            </a:r>
          </a:p>
          <a:p>
            <a:r>
              <a:rPr lang="en-US" sz="3200" dirty="0"/>
              <a:t>In other words, the fear of the Lord is a total acknowledgement of all that God is, which comes through knowing Him and His attributes.</a:t>
            </a:r>
          </a:p>
          <a:p>
            <a:r>
              <a:rPr lang="en-US" sz="3200" dirty="0"/>
              <a:t>There is also a good “fear” or respect when it comes to parents and those is authority.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60CE-CFE9-4BED-A828-269B4380130D}"/>
              </a:ext>
            </a:extLst>
          </p:cNvPr>
          <p:cNvSpPr>
            <a:spLocks noGrp="1"/>
          </p:cNvSpPr>
          <p:nvPr>
            <p:ph type="title"/>
          </p:nvPr>
        </p:nvSpPr>
        <p:spPr>
          <a:xfrm>
            <a:off x="1945201" y="624110"/>
            <a:ext cx="6589199" cy="747490"/>
          </a:xfrm>
        </p:spPr>
        <p:txBody>
          <a:bodyPr/>
          <a:lstStyle/>
          <a:p>
            <a:r>
              <a:rPr lang="en-US" dirty="0"/>
              <a:t>Fear</a:t>
            </a:r>
          </a:p>
        </p:txBody>
      </p:sp>
      <p:sp>
        <p:nvSpPr>
          <p:cNvPr id="3" name="Content Placeholder 2">
            <a:extLst>
              <a:ext uri="{FF2B5EF4-FFF2-40B4-BE49-F238E27FC236}">
                <a16:creationId xmlns:a16="http://schemas.microsoft.com/office/drawing/2014/main" id="{5225082A-0654-49DB-B67F-D332F8C2539B}"/>
              </a:ext>
            </a:extLst>
          </p:cNvPr>
          <p:cNvSpPr>
            <a:spLocks noGrp="1"/>
          </p:cNvSpPr>
          <p:nvPr>
            <p:ph idx="1"/>
          </p:nvPr>
        </p:nvSpPr>
        <p:spPr>
          <a:xfrm>
            <a:off x="762000" y="1371600"/>
            <a:ext cx="8000999" cy="5029200"/>
          </a:xfrm>
        </p:spPr>
        <p:txBody>
          <a:bodyPr/>
          <a:lstStyle/>
          <a:p>
            <a:r>
              <a:rPr lang="en-US" sz="3600" dirty="0"/>
              <a:t>What do you do when you’re afraid? </a:t>
            </a:r>
          </a:p>
          <a:p>
            <a:r>
              <a:rPr lang="en-US" sz="3600" dirty="0"/>
              <a:t>God uses adversity to develop a strong faith within us. It is through those times of fear and trials that we grow the most in our faith</a:t>
            </a:r>
          </a:p>
          <a:p>
            <a:endParaRPr lang="en-US" dirty="0"/>
          </a:p>
        </p:txBody>
      </p:sp>
    </p:spTree>
    <p:extLst>
      <p:ext uri="{BB962C8B-B14F-4D97-AF65-F5344CB8AC3E}">
        <p14:creationId xmlns:p14="http://schemas.microsoft.com/office/powerpoint/2010/main" val="2889893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34812-EAB7-479A-AB45-39EF998EF3A6}"/>
              </a:ext>
            </a:extLst>
          </p:cNvPr>
          <p:cNvSpPr>
            <a:spLocks noGrp="1"/>
          </p:cNvSpPr>
          <p:nvPr>
            <p:ph type="title"/>
          </p:nvPr>
        </p:nvSpPr>
        <p:spPr>
          <a:xfrm>
            <a:off x="1945201" y="624110"/>
            <a:ext cx="6589199" cy="595090"/>
          </a:xfrm>
        </p:spPr>
        <p:txBody>
          <a:bodyPr>
            <a:normAutofit fontScale="90000"/>
          </a:bodyPr>
          <a:lstStyle/>
          <a:p>
            <a:r>
              <a:rPr lang="en-US" dirty="0"/>
              <a:t>Fear</a:t>
            </a:r>
          </a:p>
        </p:txBody>
      </p:sp>
      <p:sp>
        <p:nvSpPr>
          <p:cNvPr id="3" name="Content Placeholder 2">
            <a:extLst>
              <a:ext uri="{FF2B5EF4-FFF2-40B4-BE49-F238E27FC236}">
                <a16:creationId xmlns:a16="http://schemas.microsoft.com/office/drawing/2014/main" id="{4DCCE11C-15F1-46E9-8648-DB2062379044}"/>
              </a:ext>
            </a:extLst>
          </p:cNvPr>
          <p:cNvSpPr>
            <a:spLocks noGrp="1"/>
          </p:cNvSpPr>
          <p:nvPr>
            <p:ph idx="1"/>
          </p:nvPr>
        </p:nvSpPr>
        <p:spPr>
          <a:xfrm>
            <a:off x="457200" y="1219200"/>
            <a:ext cx="8229600" cy="5486400"/>
          </a:xfrm>
        </p:spPr>
        <p:txBody>
          <a:bodyPr>
            <a:noAutofit/>
          </a:bodyPr>
          <a:lstStyle/>
          <a:p>
            <a:pPr marL="0" indent="0">
              <a:buNone/>
            </a:pPr>
            <a:r>
              <a:rPr lang="en-US" sz="2000" b="1" dirty="0"/>
              <a:t>5 Most Common Fear Motivators </a:t>
            </a:r>
            <a:r>
              <a:rPr lang="en-US" sz="2000" dirty="0"/>
              <a:t>By: Debbie McGauran -Fear is said to be the most powerful emotion known to humankind. </a:t>
            </a:r>
            <a:endParaRPr lang="en-US" sz="2000" b="1" dirty="0"/>
          </a:p>
          <a:p>
            <a:pPr marL="0" indent="0">
              <a:buNone/>
            </a:pPr>
            <a:r>
              <a:rPr lang="en-US" sz="2000" b="1" dirty="0"/>
              <a:t>Fear of Failure</a:t>
            </a:r>
          </a:p>
          <a:p>
            <a:r>
              <a:rPr lang="en-US" sz="2000" dirty="0"/>
              <a:t> People who suffer from this fear often subconsciously undermine their own efforts to avoid disappointment or failure. This fear can be show up as a reluctance to try something new, self-sabotage, anxiety, low self-esteem and perfectionism.</a:t>
            </a:r>
          </a:p>
          <a:p>
            <a:pPr marL="0" indent="0">
              <a:buNone/>
            </a:pPr>
            <a:r>
              <a:rPr lang="en-US" sz="2000" b="1" dirty="0"/>
              <a:t>Fear of Success</a:t>
            </a:r>
          </a:p>
          <a:p>
            <a:r>
              <a:rPr lang="en-US" sz="2000" dirty="0"/>
              <a:t> This can lead them to avoid any and all excitement-inducing circumstances in their lives in order to maintain a sense of safety and calm. Another reason people may fear success is related to mixed messages society sends regarding thos</a:t>
            </a:r>
            <a:r>
              <a:rPr lang="en-US" sz="2400" dirty="0"/>
              <a:t>e who succeed. </a:t>
            </a:r>
          </a:p>
        </p:txBody>
      </p:sp>
    </p:spTree>
    <p:extLst>
      <p:ext uri="{BB962C8B-B14F-4D97-AF65-F5344CB8AC3E}">
        <p14:creationId xmlns:p14="http://schemas.microsoft.com/office/powerpoint/2010/main" val="2566714379"/>
      </p:ext>
    </p:extLst>
  </p:cSld>
  <p:clrMapOvr>
    <a:masterClrMapping/>
  </p:clrMapOvr>
</p:sld>
</file>

<file path=ppt/theme/theme1.xml><?xml version="1.0" encoding="utf-8"?>
<a:theme xmlns:a="http://schemas.openxmlformats.org/drawingml/2006/main" name="Wisp">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177</TotalTime>
  <Words>1154</Words>
  <Application>Microsoft Office PowerPoint</Application>
  <PresentationFormat>On-screen Show (4:3)</PresentationFormat>
  <Paragraphs>84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Wisp</vt:lpstr>
      <vt:lpstr>Fear  pt. 2</vt:lpstr>
      <vt:lpstr> Fear </vt:lpstr>
      <vt:lpstr>Fear </vt:lpstr>
      <vt:lpstr>Fear</vt:lpstr>
      <vt:lpstr>Fear</vt:lpstr>
      <vt:lpstr> Fear </vt:lpstr>
      <vt:lpstr> Fear </vt:lpstr>
      <vt:lpstr>Fear</vt:lpstr>
      <vt:lpstr>Fear</vt:lpstr>
      <vt:lpstr>Fear</vt:lpstr>
      <vt:lpstr>Fear</vt:lpstr>
      <vt:lpstr>Fear</vt:lpstr>
      <vt:lpstr>Fear</vt:lpstr>
      <vt:lpstr> Fear </vt:lpstr>
      <vt:lpstr>Fear </vt:lpstr>
      <vt:lpstr>Fear</vt:lpstr>
      <vt:lpstr> Fear</vt:lpstr>
      <vt:lpstr> Fear</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Fear Factor What does is take to face your fears</dc:title>
  <dc:creator>vhanflstubbp</dc:creator>
  <cp:lastModifiedBy>Stubbs, Patricia</cp:lastModifiedBy>
  <cp:revision>15</cp:revision>
  <cp:lastPrinted>2020-03-25T20:05:31Z</cp:lastPrinted>
  <dcterms:created xsi:type="dcterms:W3CDTF">2013-08-20T15:55:14Z</dcterms:created>
  <dcterms:modified xsi:type="dcterms:W3CDTF">2020-04-07T11:22:16Z</dcterms:modified>
</cp:coreProperties>
</file>