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7" r:id="rId8"/>
    <p:sldId id="262" r:id="rId9"/>
    <p:sldId id="268" r:id="rId10"/>
    <p:sldId id="269" r:id="rId11"/>
    <p:sldId id="270" r:id="rId12"/>
    <p:sldId id="271" r:id="rId13"/>
    <p:sldId id="272" r:id="rId14"/>
    <p:sldId id="265" r:id="rId15"/>
    <p:sldId id="26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12" autoAdjust="0"/>
    <p:restoredTop sz="94660"/>
  </p:normalViewPr>
  <p:slideViewPr>
    <p:cSldViewPr snapToGrid="0">
      <p:cViewPr varScale="1">
        <p:scale>
          <a:sx n="69" d="100"/>
          <a:sy n="69" d="100"/>
        </p:scale>
        <p:origin x="123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8" name="Rectangle 7"/>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4"/>
            <a:ext cx="5917679" cy="2554758"/>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7500385" y="1828799"/>
            <a:ext cx="990599" cy="228659"/>
          </a:xfrm>
        </p:spPr>
        <p:txBody>
          <a:bodyPr anchor="t" anchorCtr="0"/>
          <a:lstStyle>
            <a:lvl1pPr algn="l">
              <a:defRPr b="0" i="0">
                <a:solidFill>
                  <a:schemeClr val="bg1"/>
                </a:solidFill>
              </a:defRPr>
            </a:lvl1pPr>
          </a:lstStyle>
          <a:p>
            <a:fld id="{6F1B5BE7-0FF2-4733-AF59-CD749013EA9F}" type="datetimeFigureOut">
              <a:rPr lang="en-US" smtClean="0"/>
              <a:t>8/7/2019</a:t>
            </a:fld>
            <a:endParaRPr lang="en-US" dirty="0"/>
          </a:p>
        </p:txBody>
      </p:sp>
      <p:sp>
        <p:nvSpPr>
          <p:cNvPr id="5" name="Footer Placeholder 4"/>
          <p:cNvSpPr>
            <a:spLocks noGrp="1"/>
          </p:cNvSpPr>
          <p:nvPr>
            <p:ph type="ftr" sz="quarter" idx="11"/>
          </p:nvPr>
        </p:nvSpPr>
        <p:spPr>
          <a:xfrm rot="5400000">
            <a:off x="6236209" y="3264406"/>
            <a:ext cx="3859795" cy="228660"/>
          </a:xfrm>
        </p:spPr>
        <p:txBody>
          <a:bodyPr/>
          <a:lstStyle>
            <a:lvl1pPr>
              <a:defRPr>
                <a:solidFill>
                  <a:schemeClr val="bg1"/>
                </a:solidFill>
              </a:defRPr>
            </a:lvl1p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5279" y="292609"/>
            <a:ext cx="628813" cy="767687"/>
          </a:xfrm>
        </p:spPr>
        <p:txBody>
          <a:bodyPr/>
          <a:lstStyle>
            <a:lvl1pPr>
              <a:defRPr sz="2800" b="0" i="0" baseline="0">
                <a:latin typeface="+mj-lt"/>
              </a:defRPr>
            </a:lvl1pPr>
          </a:lstStyle>
          <a:p>
            <a:fld id="{23CCF87A-5287-461F-A4E9-0A78AB4978AC}" type="slidenum">
              <a:rPr lang="en-US" smtClean="0"/>
              <a:t>‹#›</a:t>
            </a:fld>
            <a:endParaRPr lang="en-US" dirty="0"/>
          </a:p>
        </p:txBody>
      </p:sp>
    </p:spTree>
    <p:extLst>
      <p:ext uri="{BB962C8B-B14F-4D97-AF65-F5344CB8AC3E}">
        <p14:creationId xmlns:p14="http://schemas.microsoft.com/office/powerpoint/2010/main" val="205203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31829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Rectangle 13"/>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0"/>
            <a:ext cx="6422004" cy="1653117"/>
          </a:xfrm>
        </p:spPr>
        <p:txBody>
          <a:bodyPr anchor="ct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1" y="3509006"/>
            <a:ext cx="6422003" cy="2515873"/>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3049313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3" name="Rectangle 12"/>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5"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6" name="Freeform 35"/>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1"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0" name="TextBox 9"/>
          <p:cNvSpPr txBox="1"/>
          <p:nvPr/>
        </p:nvSpPr>
        <p:spPr>
          <a:xfrm>
            <a:off x="644721" y="654263"/>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a:xfrm>
            <a:off x="7227454" y="2900539"/>
            <a:ext cx="538973"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9" y="914401"/>
            <a:ext cx="6160385" cy="2894878"/>
          </a:xfrm>
        </p:spPr>
        <p:txBody>
          <a:bodyP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a:xfrm>
            <a:off x="1387279" y="3814473"/>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900"/>
            </a:lvl1pPr>
          </a:lstStyle>
          <a:p>
            <a:fld id="{6F1B5BE7-0FF2-4733-AF59-CD749013EA9F}" type="datetimeFigureOut">
              <a:rPr lang="en-US" smtClean="0"/>
              <a:t>8/7/2019</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a:p>
        </p:txBody>
      </p:sp>
      <p:sp>
        <p:nvSpPr>
          <p:cNvPr id="43" name="Rectangle 4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3037479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0" name="Rectangle 9"/>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11"/>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399"/>
            <a:ext cx="6422004" cy="209550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3516822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8884" y="927101"/>
            <a:ext cx="6423592"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8884" y="2489199"/>
            <a:ext cx="2310988"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8884" y="3147164"/>
            <a:ext cx="2310988" cy="287771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8471" y="2489201"/>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2" y="3147164"/>
            <a:ext cx="232675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2489200"/>
            <a:ext cx="2313740"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3820" y="3147162"/>
            <a:ext cx="2313739" cy="288836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746044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36973"/>
            <a:ext cx="6423592" cy="699992"/>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39" y="4188546"/>
            <a:ext cx="2314064" cy="64901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8" y="4837558"/>
            <a:ext cx="2309280" cy="118732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4317" y="4188546"/>
            <a:ext cx="233090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16"/>
          </p:nvPr>
        </p:nvSpPr>
        <p:spPr>
          <a:xfrm>
            <a:off x="3550622" y="2489200"/>
            <a:ext cx="2025182"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04317" y="4846509"/>
            <a:ext cx="2330904" cy="11783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4184814"/>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17"/>
          </p:nvPr>
        </p:nvSpPr>
        <p:spPr>
          <a:xfrm>
            <a:off x="6104945" y="2489200"/>
            <a:ext cx="2018839"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63820" y="4846510"/>
            <a:ext cx="2299492" cy="118902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1570382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66441" y="2489200"/>
            <a:ext cx="6343201" cy="35306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a:p>
        </p:txBody>
      </p:sp>
      <p:sp>
        <p:nvSpPr>
          <p:cNvPr id="6" name="Slide Number Placeholder 5"/>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405758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48235" y="1447799"/>
            <a:ext cx="4435439" cy="45719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127310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a:p>
        </p:txBody>
      </p:sp>
      <p:sp>
        <p:nvSpPr>
          <p:cNvPr id="6" name="Slide Number Placeholder 5"/>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89965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711615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374407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1" y="3248490"/>
            <a:ext cx="3636978"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8490"/>
            <a:ext cx="3636979" cy="277131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22064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341926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298253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97437"/>
            <a:ext cx="2712589"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086844"/>
            <a:ext cx="2712590" cy="2925413"/>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377979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2" y="1362190"/>
            <a:ext cx="2987087"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51591" y="3088562"/>
            <a:ext cx="3001938" cy="2448637"/>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1B5BE7-0FF2-4733-AF59-CD749013EA9F}" type="datetimeFigureOut">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3CCF87A-5287-461F-A4E9-0A78AB4978AC}" type="slidenum">
              <a:rPr lang="en-US" smtClean="0"/>
              <a:t>‹#›</a:t>
            </a:fld>
            <a:endParaRPr lang="en-US" dirty="0"/>
          </a:p>
        </p:txBody>
      </p:sp>
    </p:spTree>
    <p:extLst>
      <p:ext uri="{BB962C8B-B14F-4D97-AF65-F5344CB8AC3E}">
        <p14:creationId xmlns:p14="http://schemas.microsoft.com/office/powerpoint/2010/main" val="270726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5" name="Rectangle 14"/>
            <p:cNvSpPr/>
            <p:nvPr/>
          </p:nvSpPr>
          <p:spPr>
            <a:xfrm>
              <a:off x="0" y="0"/>
              <a:ext cx="9144000" cy="6858000"/>
            </a:xfrm>
            <a:prstGeom prst="rect">
              <a:avLst/>
            </a:prstGeom>
            <a:blipFill>
              <a:blip r:embed="rId19">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1854142"/>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6"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3564" y="925605"/>
            <a:ext cx="6346078" cy="71135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90842" y="6365497"/>
            <a:ext cx="3859795" cy="228660"/>
          </a:xfrm>
          <a:prstGeom prst="rect">
            <a:avLst/>
          </a:prstGeom>
        </p:spPr>
        <p:txBody>
          <a:bodyPr vert="horz" lIns="91440" tIns="45720" rIns="91440" bIns="45720" rtlCol="0" anchor="b"/>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7574443" y="6371444"/>
            <a:ext cx="990599" cy="228659"/>
          </a:xfrm>
          <a:prstGeom prst="rect">
            <a:avLst/>
          </a:prstGeom>
        </p:spPr>
        <p:txBody>
          <a:bodyPr vert="horz" lIns="91440" tIns="45720" rIns="91440" bIns="45720" rtlCol="0" anchor="b"/>
          <a:lstStyle>
            <a:lvl1pPr algn="r">
              <a:defRPr sz="900" b="1" i="0">
                <a:solidFill>
                  <a:schemeClr val="accent1"/>
                </a:solidFill>
              </a:defRPr>
            </a:lvl1pPr>
          </a:lstStyle>
          <a:p>
            <a:fld id="{6F1B5BE7-0FF2-4733-AF59-CD749013EA9F}" type="datetimeFigureOut">
              <a:rPr lang="en-US" smtClean="0"/>
              <a:t>8/7/2019</a:t>
            </a:fld>
            <a:endParaRPr lang="en-US" dirty="0"/>
          </a:p>
        </p:txBody>
      </p:sp>
      <p:sp>
        <p:nvSpPr>
          <p:cNvPr id="17" name="Rectangle 1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7766428" y="295730"/>
            <a:ext cx="628813" cy="767687"/>
          </a:xfrm>
          <a:prstGeom prst="rect">
            <a:avLst/>
          </a:prstGeom>
        </p:spPr>
        <p:txBody>
          <a:bodyPr vert="horz" lIns="91440" tIns="45720" rIns="91440" bIns="45720" rtlCol="0" anchor="b"/>
          <a:lstStyle>
            <a:lvl1pPr algn="ctr">
              <a:defRPr sz="2800" b="0" i="0">
                <a:solidFill>
                  <a:schemeClr val="bg1"/>
                </a:solidFill>
              </a:defRPr>
            </a:lvl1pPr>
          </a:lstStyle>
          <a:p>
            <a:fld id="{23CCF87A-5287-461F-A4E9-0A78AB4978AC}" type="slidenum">
              <a:rPr lang="en-US" smtClean="0"/>
              <a:t>‹#›</a:t>
            </a:fld>
            <a:endParaRPr lang="en-US" dirty="0"/>
          </a:p>
        </p:txBody>
      </p:sp>
    </p:spTree>
    <p:extLst>
      <p:ext uri="{BB962C8B-B14F-4D97-AF65-F5344CB8AC3E}">
        <p14:creationId xmlns:p14="http://schemas.microsoft.com/office/powerpoint/2010/main" val="27628581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068C-2162-4C9F-BCD6-6E4732B33EDA}"/>
              </a:ext>
            </a:extLst>
          </p:cNvPr>
          <p:cNvSpPr>
            <a:spLocks noGrp="1"/>
          </p:cNvSpPr>
          <p:nvPr>
            <p:ph type="ctrTitle"/>
          </p:nvPr>
        </p:nvSpPr>
        <p:spPr>
          <a:xfrm>
            <a:off x="866216" y="2432050"/>
            <a:ext cx="6619244" cy="810592"/>
          </a:xfrm>
        </p:spPr>
        <p:txBody>
          <a:bodyPr/>
          <a:lstStyle/>
          <a:p>
            <a:r>
              <a:rPr lang="en-US" dirty="0"/>
              <a:t>What Can Hinder Love</a:t>
            </a:r>
          </a:p>
        </p:txBody>
      </p:sp>
      <p:sp>
        <p:nvSpPr>
          <p:cNvPr id="3" name="Subtitle 2">
            <a:extLst>
              <a:ext uri="{FF2B5EF4-FFF2-40B4-BE49-F238E27FC236}">
                <a16:creationId xmlns:a16="http://schemas.microsoft.com/office/drawing/2014/main" id="{2EB620B4-C8B7-4F1B-998F-888AB8F41863}"/>
              </a:ext>
            </a:extLst>
          </p:cNvPr>
          <p:cNvSpPr>
            <a:spLocks noGrp="1"/>
          </p:cNvSpPr>
          <p:nvPr>
            <p:ph type="subTitle" idx="1"/>
          </p:nvPr>
        </p:nvSpPr>
        <p:spPr>
          <a:xfrm>
            <a:off x="866216" y="3429000"/>
            <a:ext cx="7283871" cy="1672259"/>
          </a:xfrm>
        </p:spPr>
        <p:txBody>
          <a:bodyPr>
            <a:normAutofit fontScale="92500" lnSpcReduction="20000"/>
          </a:bodyPr>
          <a:lstStyle/>
          <a:p>
            <a:r>
              <a:rPr lang="en-US" sz="2250" b="1" dirty="0">
                <a:solidFill>
                  <a:schemeClr val="bg1">
                    <a:lumMod val="95000"/>
                  </a:schemeClr>
                </a:solidFill>
              </a:rPr>
              <a:t>A new command I give you: Love one another. As I have loved you, so you must love one another.” Then He added, “By this everyone will know that you are my disciples, if you love one another” St. John 13: 34-35</a:t>
            </a:r>
            <a:br>
              <a:rPr lang="en-US" sz="2250" b="1" dirty="0"/>
            </a:br>
            <a:endParaRPr lang="en-US" sz="2250" b="1" dirty="0"/>
          </a:p>
          <a:p>
            <a:endParaRPr lang="en-US" dirty="0"/>
          </a:p>
        </p:txBody>
      </p:sp>
    </p:spTree>
    <p:extLst>
      <p:ext uri="{BB962C8B-B14F-4D97-AF65-F5344CB8AC3E}">
        <p14:creationId xmlns:p14="http://schemas.microsoft.com/office/powerpoint/2010/main" val="1562742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F63DD-3EC4-4723-A093-EAB5303777C4}"/>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12659BF0-6965-48FD-A9D3-307387B5A290}"/>
              </a:ext>
            </a:extLst>
          </p:cNvPr>
          <p:cNvSpPr>
            <a:spLocks noGrp="1"/>
          </p:cNvSpPr>
          <p:nvPr>
            <p:ph idx="1"/>
          </p:nvPr>
        </p:nvSpPr>
        <p:spPr>
          <a:xfrm>
            <a:off x="242454" y="2161309"/>
            <a:ext cx="8659092" cy="3948545"/>
          </a:xfrm>
        </p:spPr>
        <p:txBody>
          <a:bodyPr>
            <a:noAutofit/>
          </a:bodyPr>
          <a:lstStyle/>
          <a:p>
            <a:r>
              <a:rPr lang="en-US" sz="2100" dirty="0"/>
              <a:t>The church is unique. For the first and only time in history, Jesus created a group whose identifying factor is </a:t>
            </a:r>
            <a:r>
              <a:rPr lang="en-US" sz="2100" i="1" dirty="0"/>
              <a:t>love</a:t>
            </a:r>
            <a:r>
              <a:rPr lang="en-US" sz="2100" dirty="0"/>
              <a:t>. </a:t>
            </a:r>
          </a:p>
          <a:p>
            <a:r>
              <a:rPr lang="en-US" sz="2100" dirty="0"/>
              <a:t>Skin color doesn’t matter. Native language doesn’t matter. </a:t>
            </a:r>
          </a:p>
          <a:p>
            <a:r>
              <a:rPr lang="en-US" sz="2100" dirty="0"/>
              <a:t>There are no rules about diet or uniforms or wearing funny hats. </a:t>
            </a:r>
          </a:p>
          <a:p>
            <a:r>
              <a:rPr lang="en-US" sz="2100" dirty="0"/>
              <a:t>Followers of Christ are identified by their love for each other.</a:t>
            </a:r>
          </a:p>
          <a:p>
            <a:r>
              <a:rPr lang="en-US" sz="2100" dirty="0"/>
              <a:t>God is love. "He who does not love does not know God, for God is love." (I John 4:8.) </a:t>
            </a:r>
          </a:p>
          <a:p>
            <a:r>
              <a:rPr lang="en-US" sz="2100" dirty="0"/>
              <a:t>Be­cause God's nature is love He looks upon us, His creation, with goodwill and unmerited favor. Unmerited favor is "grace.“</a:t>
            </a:r>
            <a:br>
              <a:rPr lang="en-US" sz="2100" dirty="0"/>
            </a:br>
            <a:endParaRPr lang="en-US" sz="2100" dirty="0"/>
          </a:p>
        </p:txBody>
      </p:sp>
    </p:spTree>
    <p:extLst>
      <p:ext uri="{BB962C8B-B14F-4D97-AF65-F5344CB8AC3E}">
        <p14:creationId xmlns:p14="http://schemas.microsoft.com/office/powerpoint/2010/main" val="332118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E4D2-D583-46F9-BBB1-AF906C455717}"/>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9D71E697-1F27-456B-940D-5F54DACECB5D}"/>
              </a:ext>
            </a:extLst>
          </p:cNvPr>
          <p:cNvSpPr>
            <a:spLocks noGrp="1"/>
          </p:cNvSpPr>
          <p:nvPr>
            <p:ph idx="1"/>
          </p:nvPr>
        </p:nvSpPr>
        <p:spPr>
          <a:xfrm>
            <a:off x="138545" y="2299855"/>
            <a:ext cx="8686800" cy="3357996"/>
          </a:xfrm>
        </p:spPr>
        <p:txBody>
          <a:bodyPr>
            <a:normAutofit fontScale="92500" lnSpcReduction="10000"/>
          </a:bodyPr>
          <a:lstStyle/>
          <a:p>
            <a:r>
              <a:rPr lang="en-US" sz="2400" dirty="0"/>
              <a:t>Loving God means</a:t>
            </a:r>
            <a:r>
              <a:rPr lang="en-US" sz="2400" i="1" dirty="0"/>
              <a:t> totally surrendering ourselves to Him—“with all [our] heart and with all [our] soul and with all [our] mind.” </a:t>
            </a:r>
          </a:p>
          <a:p>
            <a:r>
              <a:rPr lang="en-US" sz="2400" dirty="0"/>
              <a:t>The Greek word for the verb love in this Scripture is </a:t>
            </a:r>
            <a:r>
              <a:rPr lang="en-US" sz="2400" i="1" dirty="0"/>
              <a:t>agapao</a:t>
            </a:r>
            <a:r>
              <a:rPr lang="en-US" sz="2400" dirty="0"/>
              <a:t>, which means “to totally give ourselves over to something.” </a:t>
            </a:r>
          </a:p>
          <a:p>
            <a:r>
              <a:rPr lang="en-US" sz="2400" i="1" dirty="0"/>
              <a:t>Agapao </a:t>
            </a:r>
            <a:r>
              <a:rPr lang="en-US" sz="2400" dirty="0"/>
              <a:t>is </a:t>
            </a:r>
            <a:r>
              <a:rPr lang="en-US" sz="2400" u="sng" dirty="0"/>
              <a:t>not </a:t>
            </a:r>
            <a:r>
              <a:rPr lang="en-US" sz="2400" dirty="0"/>
              <a:t>just an emotional feeling, but what we relinquish our lives to. It’s what we put trust in our lives. </a:t>
            </a:r>
          </a:p>
          <a:p>
            <a:r>
              <a:rPr lang="en-US" sz="2400" i="1" dirty="0"/>
              <a:t>Agapao</a:t>
            </a:r>
            <a:r>
              <a:rPr lang="en-US" sz="2400" dirty="0"/>
              <a:t> means a total commitment of our wills and our lives to something.</a:t>
            </a:r>
          </a:p>
          <a:p>
            <a:endParaRPr lang="en-US" dirty="0"/>
          </a:p>
        </p:txBody>
      </p:sp>
    </p:spTree>
    <p:extLst>
      <p:ext uri="{BB962C8B-B14F-4D97-AF65-F5344CB8AC3E}">
        <p14:creationId xmlns:p14="http://schemas.microsoft.com/office/powerpoint/2010/main" val="3195883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CF0B4-1397-432F-8B8A-4B518C1C179A}"/>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42AC6117-9AAC-4325-BC55-9B98BCE90265}"/>
              </a:ext>
            </a:extLst>
          </p:cNvPr>
          <p:cNvSpPr>
            <a:spLocks noGrp="1"/>
          </p:cNvSpPr>
          <p:nvPr>
            <p:ph idx="1"/>
          </p:nvPr>
        </p:nvSpPr>
        <p:spPr>
          <a:xfrm>
            <a:off x="166254" y="2216727"/>
            <a:ext cx="8783781" cy="3540515"/>
          </a:xfrm>
        </p:spPr>
        <p:txBody>
          <a:bodyPr>
            <a:normAutofit/>
          </a:bodyPr>
          <a:lstStyle/>
          <a:p>
            <a:r>
              <a:rPr lang="en-US" sz="2000" dirty="0"/>
              <a:t>Christ’s love displayed through the believer is unlike the “love” generated by the flesh, which can be selfish, worthless, prideful,  unforgiving, and insincere. </a:t>
            </a:r>
          </a:p>
          <a:p>
            <a:r>
              <a:rPr lang="en-US" sz="2000" dirty="0"/>
              <a:t>I Corin. 13:4-7 (ESV) 4.Love is patient and kind; love does not envy or boast; it is not arrogant 5. or rude. It does not insist on its own way; it is not irritable or resentful; 6. it does not rejoice at wrongdoing, but rejoices with the truth. 7. Love bears all things, believes all things, …</a:t>
            </a:r>
          </a:p>
          <a:p>
            <a:r>
              <a:rPr lang="en-US" sz="2000" dirty="0"/>
              <a:t>We don’t naturally love like this. It takes a change of heart as we walk in the Spirit and not according to the flesh. </a:t>
            </a:r>
          </a:p>
          <a:p>
            <a:endParaRPr lang="en-US" dirty="0"/>
          </a:p>
        </p:txBody>
      </p:sp>
    </p:spTree>
    <p:extLst>
      <p:ext uri="{BB962C8B-B14F-4D97-AF65-F5344CB8AC3E}">
        <p14:creationId xmlns:p14="http://schemas.microsoft.com/office/powerpoint/2010/main" val="1912684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1F07-D7A0-47DC-AACC-5E628A0C6DA8}"/>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A4D9361C-4E41-4B95-9E10-C08309E1B24E}"/>
              </a:ext>
            </a:extLst>
          </p:cNvPr>
          <p:cNvSpPr>
            <a:spLocks noGrp="1"/>
          </p:cNvSpPr>
          <p:nvPr>
            <p:ph idx="1"/>
          </p:nvPr>
        </p:nvSpPr>
        <p:spPr>
          <a:xfrm>
            <a:off x="180109" y="2396837"/>
            <a:ext cx="8756073" cy="3726872"/>
          </a:xfrm>
        </p:spPr>
        <p:txBody>
          <a:bodyPr>
            <a:normAutofit/>
          </a:bodyPr>
          <a:lstStyle/>
          <a:p>
            <a:pPr marL="0" indent="0">
              <a:buNone/>
            </a:pPr>
            <a:r>
              <a:rPr lang="en-US" sz="2800" dirty="0"/>
              <a:t>We are called to be a holy people in full, loving</a:t>
            </a:r>
          </a:p>
          <a:p>
            <a:pPr marL="0" indent="0">
              <a:buNone/>
            </a:pPr>
            <a:r>
              <a:rPr lang="en-US" sz="1600" dirty="0"/>
              <a:t>communion with God and with one another. </a:t>
            </a:r>
          </a:p>
          <a:p>
            <a:pPr marL="0" indent="0">
              <a:buNone/>
            </a:pPr>
            <a:r>
              <a:rPr lang="en-US" sz="1600" b="1" dirty="0"/>
              <a:t>Heb. 13:1-3 &amp; 5 (NKJV</a:t>
            </a:r>
            <a:r>
              <a:rPr lang="en-US" sz="1600" dirty="0"/>
              <a:t>)</a:t>
            </a:r>
          </a:p>
          <a:p>
            <a:pPr marL="0" indent="0">
              <a:buNone/>
            </a:pPr>
            <a:r>
              <a:rPr lang="en-US" sz="1600" dirty="0"/>
              <a:t>1.Let brotherly love continue. </a:t>
            </a:r>
          </a:p>
          <a:p>
            <a:pPr marL="0" indent="0">
              <a:buNone/>
            </a:pPr>
            <a:r>
              <a:rPr lang="en-US" sz="1600" dirty="0"/>
              <a:t>2.Do not forget to entertain strangers, for by so doing, some have unwittingly entertained angels. </a:t>
            </a:r>
          </a:p>
          <a:p>
            <a:pPr marL="0" indent="0">
              <a:buNone/>
            </a:pPr>
            <a:r>
              <a:rPr lang="en-US" sz="1600" dirty="0"/>
              <a:t>3. Remember the prisoners as if chained with them-those who are mistreated-since you yourselves are in the body also.</a:t>
            </a:r>
          </a:p>
          <a:p>
            <a:pPr marL="0" indent="0">
              <a:buNone/>
            </a:pPr>
            <a:r>
              <a:rPr lang="en-US" sz="1600" dirty="0"/>
              <a:t>5. Let your conduct be without covetousness; be content with such things as you have. For He Himself has said “I will never leave you nor forsake you.”</a:t>
            </a:r>
          </a:p>
          <a:p>
            <a:endParaRPr lang="en-US" dirty="0"/>
          </a:p>
        </p:txBody>
      </p:sp>
    </p:spTree>
    <p:extLst>
      <p:ext uri="{BB962C8B-B14F-4D97-AF65-F5344CB8AC3E}">
        <p14:creationId xmlns:p14="http://schemas.microsoft.com/office/powerpoint/2010/main" val="227819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F8247-2C49-4EB2-8760-8006F4D8F42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35F61D5-F9BC-423F-B6FF-E05354B14503}"/>
              </a:ext>
            </a:extLst>
          </p:cNvPr>
          <p:cNvSpPr>
            <a:spLocks noGrp="1"/>
          </p:cNvSpPr>
          <p:nvPr>
            <p:ph idx="1"/>
          </p:nvPr>
        </p:nvSpPr>
        <p:spPr/>
        <p:txBody>
          <a:bodyPr/>
          <a:lstStyle/>
          <a:p>
            <a:r>
              <a:rPr lang="en-US" dirty="0"/>
              <a:t>Next Bible Study TBA</a:t>
            </a:r>
          </a:p>
        </p:txBody>
      </p:sp>
    </p:spTree>
    <p:extLst>
      <p:ext uri="{BB962C8B-B14F-4D97-AF65-F5344CB8AC3E}">
        <p14:creationId xmlns:p14="http://schemas.microsoft.com/office/powerpoint/2010/main" val="2420012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7A09-1CEB-4669-9708-97BBEEF533F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24842D2-3530-4ADC-9E55-058175B65DDF}"/>
              </a:ext>
            </a:extLst>
          </p:cNvPr>
          <p:cNvSpPr>
            <a:spLocks noGrp="1"/>
          </p:cNvSpPr>
          <p:nvPr>
            <p:ph idx="1"/>
          </p:nvPr>
        </p:nvSpPr>
        <p:spPr/>
        <p:txBody>
          <a:bodyPr/>
          <a:lstStyle/>
          <a:p>
            <a:r>
              <a:rPr lang="en-US" dirty="0"/>
              <a:t>Reference</a:t>
            </a:r>
          </a:p>
          <a:p>
            <a:r>
              <a:rPr lang="en-US" altLang="en-US" dirty="0"/>
              <a:t>Our Daily Bread-March-May 2012; “Me First”-March 22, 2012.</a:t>
            </a:r>
          </a:p>
          <a:p>
            <a:endParaRPr lang="en-US" dirty="0"/>
          </a:p>
        </p:txBody>
      </p:sp>
    </p:spTree>
    <p:extLst>
      <p:ext uri="{BB962C8B-B14F-4D97-AF65-F5344CB8AC3E}">
        <p14:creationId xmlns:p14="http://schemas.microsoft.com/office/powerpoint/2010/main" val="166985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1D1A2-896A-4847-87B1-2485CB256E52}"/>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C1B461C7-53B7-4C81-AE9D-E2B9902A0EDB}"/>
              </a:ext>
            </a:extLst>
          </p:cNvPr>
          <p:cNvSpPr>
            <a:spLocks noGrp="1"/>
          </p:cNvSpPr>
          <p:nvPr>
            <p:ph idx="1"/>
          </p:nvPr>
        </p:nvSpPr>
        <p:spPr>
          <a:xfrm>
            <a:off x="646044" y="2809875"/>
            <a:ext cx="7454348" cy="2788340"/>
          </a:xfrm>
        </p:spPr>
        <p:txBody>
          <a:bodyPr>
            <a:normAutofit/>
          </a:bodyPr>
          <a:lstStyle/>
          <a:p>
            <a:r>
              <a:rPr lang="en-US" sz="3600" dirty="0"/>
              <a:t>What can hinder the people of God from loving each other?</a:t>
            </a:r>
          </a:p>
        </p:txBody>
      </p:sp>
    </p:spTree>
    <p:extLst>
      <p:ext uri="{BB962C8B-B14F-4D97-AF65-F5344CB8AC3E}">
        <p14:creationId xmlns:p14="http://schemas.microsoft.com/office/powerpoint/2010/main" val="428307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9211E-75BE-45E5-B408-E6DD08CAAC46}"/>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F4665029-D1A3-469F-8D2C-79EC419E548F}"/>
              </a:ext>
            </a:extLst>
          </p:cNvPr>
          <p:cNvSpPr>
            <a:spLocks noGrp="1"/>
          </p:cNvSpPr>
          <p:nvPr>
            <p:ph idx="1"/>
          </p:nvPr>
        </p:nvSpPr>
        <p:spPr>
          <a:xfrm>
            <a:off x="207818" y="2230583"/>
            <a:ext cx="8368146" cy="3397450"/>
          </a:xfrm>
        </p:spPr>
        <p:txBody>
          <a:bodyPr>
            <a:normAutofit/>
          </a:bodyPr>
          <a:lstStyle/>
          <a:p>
            <a:pPr>
              <a:buNone/>
              <a:defRPr/>
            </a:pPr>
            <a:r>
              <a:rPr lang="en-US" sz="2800" dirty="0"/>
              <a:t>What can hinder our love</a:t>
            </a:r>
          </a:p>
          <a:p>
            <a:pPr>
              <a:buNone/>
              <a:defRPr/>
            </a:pPr>
            <a:r>
              <a:rPr lang="en-US" sz="2800" dirty="0"/>
              <a:t>James 4:1 (The Message Bible)</a:t>
            </a:r>
          </a:p>
          <a:p>
            <a:pPr marL="385763" indent="-385763">
              <a:buFont typeface="Arial" charset="0"/>
              <a:buAutoNum type="arabicPeriod"/>
              <a:defRPr/>
            </a:pPr>
            <a:r>
              <a:rPr lang="en-US" sz="2800" dirty="0"/>
              <a:t>Where do you think all these appalling wars and quarrels come from? Do you think they just happen? Think again. They come about because you want your own way, and fight for it deep inside yourselves</a:t>
            </a:r>
          </a:p>
          <a:p>
            <a:endParaRPr lang="en-US" dirty="0"/>
          </a:p>
        </p:txBody>
      </p:sp>
    </p:spTree>
    <p:extLst>
      <p:ext uri="{BB962C8B-B14F-4D97-AF65-F5344CB8AC3E}">
        <p14:creationId xmlns:p14="http://schemas.microsoft.com/office/powerpoint/2010/main" val="3453321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82FD2-E8E1-421F-B146-A085757C1339}"/>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2BD888A3-AFBE-4748-AFA4-999A2E29A75A}"/>
              </a:ext>
            </a:extLst>
          </p:cNvPr>
          <p:cNvSpPr>
            <a:spLocks noGrp="1"/>
          </p:cNvSpPr>
          <p:nvPr>
            <p:ph idx="1"/>
          </p:nvPr>
        </p:nvSpPr>
        <p:spPr>
          <a:xfrm>
            <a:off x="193964" y="2161310"/>
            <a:ext cx="8548254" cy="3556176"/>
          </a:xfrm>
        </p:spPr>
        <p:txBody>
          <a:bodyPr/>
          <a:lstStyle/>
          <a:p>
            <a:r>
              <a:rPr lang="en-US" altLang="en-US" sz="2400" dirty="0"/>
              <a:t>James 4:2</a:t>
            </a:r>
          </a:p>
          <a:p>
            <a:pPr>
              <a:buNone/>
            </a:pPr>
            <a:r>
              <a:rPr lang="en-US" altLang="en-US" sz="2400" dirty="0"/>
              <a:t>2. You lust for what you don’t have and are willing to kill to get it. You want what isn’t yours and will risk violence to get your hands on it.</a:t>
            </a:r>
            <a:r>
              <a:rPr lang="en-US" altLang="en-US" sz="2400" baseline="30000" dirty="0"/>
              <a:t> </a:t>
            </a:r>
            <a:r>
              <a:rPr lang="en-US" altLang="en-US" sz="2400" dirty="0"/>
              <a:t>You wouldn’t think of just asking God for it, would you? And why not? </a:t>
            </a:r>
          </a:p>
          <a:p>
            <a:pPr>
              <a:buNone/>
            </a:pPr>
            <a:r>
              <a:rPr lang="en-US" altLang="en-US" sz="2400" dirty="0"/>
              <a:t>3. Because you know you’d be asking for what you have no right to. You’re spoiled children, each wanting your own way.</a:t>
            </a:r>
          </a:p>
          <a:p>
            <a:endParaRPr lang="en-US" dirty="0"/>
          </a:p>
        </p:txBody>
      </p:sp>
    </p:spTree>
    <p:extLst>
      <p:ext uri="{BB962C8B-B14F-4D97-AF65-F5344CB8AC3E}">
        <p14:creationId xmlns:p14="http://schemas.microsoft.com/office/powerpoint/2010/main" val="2548919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DEEE6-9F87-4C7F-8387-4421873FE15D}"/>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B3E5844E-0CDA-4643-9456-4E89D7D75D53}"/>
              </a:ext>
            </a:extLst>
          </p:cNvPr>
          <p:cNvSpPr>
            <a:spLocks noGrp="1"/>
          </p:cNvSpPr>
          <p:nvPr>
            <p:ph idx="1"/>
          </p:nvPr>
        </p:nvSpPr>
        <p:spPr>
          <a:xfrm>
            <a:off x="152400" y="2119745"/>
            <a:ext cx="8589818" cy="3538106"/>
          </a:xfrm>
        </p:spPr>
        <p:txBody>
          <a:bodyPr>
            <a:normAutofit lnSpcReduction="10000"/>
          </a:bodyPr>
          <a:lstStyle/>
          <a:p>
            <a:pPr>
              <a:buNone/>
            </a:pPr>
            <a:r>
              <a:rPr lang="en-US" altLang="en-US" sz="2800" dirty="0"/>
              <a:t>James 4:4</a:t>
            </a:r>
          </a:p>
          <a:p>
            <a:pPr>
              <a:buNone/>
            </a:pPr>
            <a:r>
              <a:rPr lang="en-US" altLang="en-US" sz="2800" dirty="0"/>
              <a:t>4. You’re cheating on God. If all you want is your own way, flirting with the world every chance you get, you end up enemies of God and his way.</a:t>
            </a:r>
          </a:p>
          <a:p>
            <a:pPr>
              <a:buNone/>
            </a:pPr>
            <a:r>
              <a:rPr lang="en-US" altLang="en-US" sz="2800" dirty="0"/>
              <a:t>5. And do you suppose God doesn’t care? The proverb has it that “he’s a fiercely jealous lover.”</a:t>
            </a:r>
          </a:p>
          <a:p>
            <a:endParaRPr lang="en-US" dirty="0"/>
          </a:p>
        </p:txBody>
      </p:sp>
    </p:spTree>
    <p:extLst>
      <p:ext uri="{BB962C8B-B14F-4D97-AF65-F5344CB8AC3E}">
        <p14:creationId xmlns:p14="http://schemas.microsoft.com/office/powerpoint/2010/main" val="5134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1C1B-ACDE-4511-9772-0B29DDECD315}"/>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C52A9824-B395-453B-830C-8A961594CA31}"/>
              </a:ext>
            </a:extLst>
          </p:cNvPr>
          <p:cNvSpPr>
            <a:spLocks noGrp="1"/>
          </p:cNvSpPr>
          <p:nvPr>
            <p:ph idx="1"/>
          </p:nvPr>
        </p:nvSpPr>
        <p:spPr>
          <a:xfrm>
            <a:off x="96982" y="2272145"/>
            <a:ext cx="8742218" cy="3316131"/>
          </a:xfrm>
        </p:spPr>
        <p:txBody>
          <a:bodyPr/>
          <a:lstStyle/>
          <a:p>
            <a:r>
              <a:rPr lang="en-US" altLang="en-US" sz="2800" dirty="0"/>
              <a:t>James 4:6</a:t>
            </a:r>
          </a:p>
          <a:p>
            <a:pPr>
              <a:buNone/>
            </a:pPr>
            <a:r>
              <a:rPr lang="en-US" altLang="en-US" sz="2800" dirty="0"/>
              <a:t>6. And what he gives in love is far better than anything else you’ll find. It’s common knowledge that “God goes against the willful proud; God gives grace to the willing humble.”</a:t>
            </a:r>
          </a:p>
          <a:p>
            <a:endParaRPr lang="en-US" dirty="0"/>
          </a:p>
        </p:txBody>
      </p:sp>
    </p:spTree>
    <p:extLst>
      <p:ext uri="{BB962C8B-B14F-4D97-AF65-F5344CB8AC3E}">
        <p14:creationId xmlns:p14="http://schemas.microsoft.com/office/powerpoint/2010/main" val="236341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77AE5-55C5-4A68-8BDE-79C9A52F026B}"/>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13187276-D9B0-451C-B5FE-C01B457544BD}"/>
              </a:ext>
            </a:extLst>
          </p:cNvPr>
          <p:cNvSpPr>
            <a:spLocks noGrp="1"/>
          </p:cNvSpPr>
          <p:nvPr>
            <p:ph idx="1"/>
          </p:nvPr>
        </p:nvSpPr>
        <p:spPr>
          <a:xfrm>
            <a:off x="249383" y="2230582"/>
            <a:ext cx="8617526" cy="3407391"/>
          </a:xfrm>
        </p:spPr>
        <p:txBody>
          <a:bodyPr/>
          <a:lstStyle/>
          <a:p>
            <a:r>
              <a:rPr lang="en-US" sz="3200" dirty="0"/>
              <a:t>How does God’s love influence your daily activities?</a:t>
            </a:r>
          </a:p>
          <a:p>
            <a:r>
              <a:rPr lang="en-US" sz="3200" dirty="0"/>
              <a:t>Does it flow automatically from our hearts out into our lives? </a:t>
            </a:r>
          </a:p>
          <a:p>
            <a:endParaRPr lang="en-US" dirty="0"/>
          </a:p>
        </p:txBody>
      </p:sp>
    </p:spTree>
    <p:extLst>
      <p:ext uri="{BB962C8B-B14F-4D97-AF65-F5344CB8AC3E}">
        <p14:creationId xmlns:p14="http://schemas.microsoft.com/office/powerpoint/2010/main" val="3609561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2D598-44F6-4D1A-8AF3-796C699EE6AE}"/>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79F363C9-8674-4496-BF39-4FA2AA1107DB}"/>
              </a:ext>
            </a:extLst>
          </p:cNvPr>
          <p:cNvSpPr>
            <a:spLocks noGrp="1"/>
          </p:cNvSpPr>
          <p:nvPr>
            <p:ph idx="1"/>
          </p:nvPr>
        </p:nvSpPr>
        <p:spPr>
          <a:xfrm>
            <a:off x="110835" y="2313709"/>
            <a:ext cx="8811492" cy="3618686"/>
          </a:xfrm>
        </p:spPr>
        <p:txBody>
          <a:bodyPr>
            <a:normAutofit lnSpcReduction="10000"/>
          </a:bodyPr>
          <a:lstStyle/>
          <a:p>
            <a:r>
              <a:rPr lang="en-US" altLang="en-US" sz="2400" dirty="0"/>
              <a:t>Me, Myself and I” can get in the way of doing it God’s way.</a:t>
            </a:r>
          </a:p>
          <a:p>
            <a:r>
              <a:rPr lang="en-US" altLang="en-US" sz="2400" dirty="0"/>
              <a:t>When we are the central point and God’s will comes later on our priority list, we usually go in the direction of our feelings/emotions.</a:t>
            </a:r>
          </a:p>
          <a:p>
            <a:r>
              <a:rPr lang="en-US" altLang="en-US" sz="2400" dirty="0"/>
              <a:t>One of the  biggest challenges we face on daily basis is  “self” “the flesh” and how we will respond to situations.</a:t>
            </a:r>
          </a:p>
          <a:p>
            <a:r>
              <a:rPr lang="en-US" altLang="en-US" sz="2400" dirty="0"/>
              <a:t>Don’t let your desires for the things of this world destroy your relationship (friendship) with God.</a:t>
            </a:r>
          </a:p>
          <a:p>
            <a:endParaRPr lang="en-US" dirty="0"/>
          </a:p>
        </p:txBody>
      </p:sp>
    </p:spTree>
    <p:extLst>
      <p:ext uri="{BB962C8B-B14F-4D97-AF65-F5344CB8AC3E}">
        <p14:creationId xmlns:p14="http://schemas.microsoft.com/office/powerpoint/2010/main" val="101358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6BDB-9935-4FAA-825E-99CBA7921516}"/>
              </a:ext>
            </a:extLst>
          </p:cNvPr>
          <p:cNvSpPr>
            <a:spLocks noGrp="1"/>
          </p:cNvSpPr>
          <p:nvPr>
            <p:ph type="title"/>
          </p:nvPr>
        </p:nvSpPr>
        <p:spPr/>
        <p:txBody>
          <a:bodyPr/>
          <a:lstStyle/>
          <a:p>
            <a:pPr algn="ctr"/>
            <a:r>
              <a:rPr lang="en-US" dirty="0"/>
              <a:t>What Can Hinder Love</a:t>
            </a:r>
          </a:p>
        </p:txBody>
      </p:sp>
      <p:sp>
        <p:nvSpPr>
          <p:cNvPr id="3" name="Content Placeholder 2">
            <a:extLst>
              <a:ext uri="{FF2B5EF4-FFF2-40B4-BE49-F238E27FC236}">
                <a16:creationId xmlns:a16="http://schemas.microsoft.com/office/drawing/2014/main" id="{37FC35F0-03BF-4D8F-923D-343612C834E0}"/>
              </a:ext>
            </a:extLst>
          </p:cNvPr>
          <p:cNvSpPr>
            <a:spLocks noGrp="1"/>
          </p:cNvSpPr>
          <p:nvPr>
            <p:ph idx="1"/>
          </p:nvPr>
        </p:nvSpPr>
        <p:spPr>
          <a:xfrm>
            <a:off x="277092" y="2258291"/>
            <a:ext cx="8575963" cy="3674103"/>
          </a:xfrm>
        </p:spPr>
        <p:txBody>
          <a:bodyPr>
            <a:normAutofit/>
          </a:bodyPr>
          <a:lstStyle/>
          <a:p>
            <a:r>
              <a:rPr lang="en-US" sz="2800" dirty="0"/>
              <a:t>A distinguishing mark of being a follower of Christ is a deep, sincere love for brothers and sisters in Christ. </a:t>
            </a:r>
          </a:p>
          <a:p>
            <a:r>
              <a:rPr lang="en-US" sz="2800" dirty="0"/>
              <a:t>The apostle John reminds us of this fact elsewhere: “He has given us this command: Anyone who loves God must also love their brother and sister” (I John 4:21).</a:t>
            </a:r>
            <a:br>
              <a:rPr lang="en-US" sz="2800" dirty="0"/>
            </a:br>
            <a:endParaRPr lang="en-US" sz="2800" dirty="0"/>
          </a:p>
          <a:p>
            <a:endParaRPr lang="en-US" dirty="0"/>
          </a:p>
        </p:txBody>
      </p:sp>
    </p:spTree>
    <p:extLst>
      <p:ext uri="{BB962C8B-B14F-4D97-AF65-F5344CB8AC3E}">
        <p14:creationId xmlns:p14="http://schemas.microsoft.com/office/powerpoint/2010/main" val="1410938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129</TotalTime>
  <Words>861</Words>
  <Application>Microsoft Office PowerPoint</Application>
  <PresentationFormat>On-screen Show (4:3)</PresentationFormat>
  <Paragraphs>57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What Can Hinder Love</vt:lpstr>
      <vt:lpstr>What Can Hinder Love</vt:lpstr>
      <vt:lpstr>What Can Hinder Love</vt:lpstr>
      <vt:lpstr>What Can Hinder Love</vt:lpstr>
      <vt:lpstr>What Can Hinder Love</vt:lpstr>
      <vt:lpstr>What Can Hinder Love</vt:lpstr>
      <vt:lpstr>What Can Hinder Love</vt:lpstr>
      <vt:lpstr>What Can Hinder Love</vt:lpstr>
      <vt:lpstr>What Can Hinder Love</vt:lpstr>
      <vt:lpstr>What Can Hinder Love</vt:lpstr>
      <vt:lpstr>What Can Hinder Love</vt:lpstr>
      <vt:lpstr>What Can Hinder Love</vt:lpstr>
      <vt:lpstr>What Can Hinder Love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Hinder Love</dc:title>
  <dc:creator>Stubbs, Patricia</dc:creator>
  <cp:lastModifiedBy>Abiding Faith</cp:lastModifiedBy>
  <cp:revision>5</cp:revision>
  <dcterms:created xsi:type="dcterms:W3CDTF">2019-06-18T17:53:19Z</dcterms:created>
  <dcterms:modified xsi:type="dcterms:W3CDTF">2019-08-08T00:04:55Z</dcterms:modified>
</cp:coreProperties>
</file>