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70" r:id="rId4"/>
    <p:sldId id="258" r:id="rId5"/>
    <p:sldId id="259" r:id="rId6"/>
    <p:sldId id="260" r:id="rId7"/>
    <p:sldId id="273" r:id="rId8"/>
    <p:sldId id="262" r:id="rId9"/>
    <p:sldId id="263" r:id="rId10"/>
    <p:sldId id="264" r:id="rId11"/>
    <p:sldId id="265" r:id="rId12"/>
    <p:sldId id="271" r:id="rId13"/>
    <p:sldId id="266" r:id="rId14"/>
    <p:sldId id="272" r:id="rId15"/>
    <p:sldId id="275" r:id="rId16"/>
    <p:sldId id="267" r:id="rId17"/>
    <p:sldId id="274" r:id="rId18"/>
    <p:sldId id="268"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2" autoAdjust="0"/>
    <p:restoredTop sz="94660"/>
  </p:normalViewPr>
  <p:slideViewPr>
    <p:cSldViewPr snapToGrid="0">
      <p:cViewPr varScale="1">
        <p:scale>
          <a:sx n="69" d="100"/>
          <a:sy n="69" d="100"/>
        </p:scale>
        <p:origin x="13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B61BEF0D-F0BB-DE4B-95CE-6DB70DBA9567}" type="datetimeFigureOut">
              <a:rPr lang="en-US" smtClean="0"/>
              <a:pPr/>
              <a:t>1/9/2019</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74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990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9714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D57F1E4F-1CFF-5643-939E-217C01CDF565}" type="slidenum">
              <a:rPr lang="en-US" smtClean="0"/>
              <a:pPr/>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11186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898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1216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765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6497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61BEF0D-F0BB-DE4B-95CE-6DB70DBA9567}" type="datetimeFigureOut">
              <a:rPr lang="en-US" smtClean="0"/>
              <a:pPr/>
              <a:t>1/9/2019</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102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84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61BEF0D-F0BB-DE4B-95CE-6DB70DBA9567}" type="datetimeFigureOut">
              <a:rPr lang="en-US" smtClean="0"/>
              <a:pPr/>
              <a:t>1/9/2019</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73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134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5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8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838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02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353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1/9/2019</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503952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biblia.com/bible/esv/Matt%205.5" TargetMode="External"/><Relationship Id="rId2" Type="http://schemas.openxmlformats.org/officeDocument/2006/relationships/hyperlink" Target="https://biblia.com/bible/esv/Heb%2012.2-3"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biblia.com/bible/esv/Matt%206.33"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biblia.com/bible/esv/Rom%208.28" TargetMode="External"/><Relationship Id="rId2" Type="http://schemas.openxmlformats.org/officeDocument/2006/relationships/hyperlink" Target="https://biblia.com/bible/esv/Mark%2014.3"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iblia.com/bible/esv/Ps%2051.10" TargetMode="External"/><Relationship Id="rId2" Type="http://schemas.openxmlformats.org/officeDocument/2006/relationships/hyperlink" Target="https://biblia.com/bible/esv/Ps%2034.18" TargetMode="External"/><Relationship Id="rId1" Type="http://schemas.openxmlformats.org/officeDocument/2006/relationships/slideLayout" Target="../slideLayouts/slideLayout3.xml"/><Relationship Id="rId5" Type="http://schemas.openxmlformats.org/officeDocument/2006/relationships/hyperlink" Target="https://biblia.com/bible/esv/Isa%2057.15" TargetMode="External"/><Relationship Id="rId4" Type="http://schemas.openxmlformats.org/officeDocument/2006/relationships/hyperlink" Target="https://biblia.com/bible/esv/Psalm%2051.1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biblia.com/bible/esv/Luke%209.23" TargetMode="External"/><Relationship Id="rId2" Type="http://schemas.openxmlformats.org/officeDocument/2006/relationships/hyperlink" Target="https://biblia.com/bible/esv/Isa%2053.5" TargetMode="External"/><Relationship Id="rId1" Type="http://schemas.openxmlformats.org/officeDocument/2006/relationships/slideLayout" Target="../slideLayouts/slideLayout3.xml"/><Relationship Id="rId6" Type="http://schemas.openxmlformats.org/officeDocument/2006/relationships/hyperlink" Target="https://biblia.com/bible/esv/Ps%2034.19-22" TargetMode="External"/><Relationship Id="rId5" Type="http://schemas.openxmlformats.org/officeDocument/2006/relationships/hyperlink" Target="https://biblia.com/bible/esv/John%2016.33" TargetMode="External"/><Relationship Id="rId4" Type="http://schemas.openxmlformats.org/officeDocument/2006/relationships/hyperlink" Target="https://biblia.com/bible/esv/Rom%206.1-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2FEBC0-3030-485E-8383-CF5706490B8E}"/>
              </a:ext>
            </a:extLst>
          </p:cNvPr>
          <p:cNvSpPr>
            <a:spLocks noGrp="1"/>
          </p:cNvSpPr>
          <p:nvPr>
            <p:ph type="title"/>
          </p:nvPr>
        </p:nvSpPr>
        <p:spPr>
          <a:xfrm>
            <a:off x="513160" y="1221581"/>
            <a:ext cx="8316517" cy="1553766"/>
          </a:xfrm>
        </p:spPr>
        <p:txBody>
          <a:bodyPr>
            <a:normAutofit/>
          </a:bodyPr>
          <a:lstStyle/>
          <a:p>
            <a:pPr algn="ctr"/>
            <a:r>
              <a:rPr lang="en-US" sz="8000" b="1" dirty="0"/>
              <a:t>Brokenness</a:t>
            </a:r>
          </a:p>
        </p:txBody>
      </p:sp>
      <p:sp>
        <p:nvSpPr>
          <p:cNvPr id="5" name="Text Placeholder 4">
            <a:extLst>
              <a:ext uri="{FF2B5EF4-FFF2-40B4-BE49-F238E27FC236}">
                <a16:creationId xmlns:a16="http://schemas.microsoft.com/office/drawing/2014/main" id="{12B05484-99E1-4B12-8111-B99B66A2EC1B}"/>
              </a:ext>
            </a:extLst>
          </p:cNvPr>
          <p:cNvSpPr>
            <a:spLocks noGrp="1"/>
          </p:cNvSpPr>
          <p:nvPr>
            <p:ph type="body" idx="1"/>
          </p:nvPr>
        </p:nvSpPr>
        <p:spPr>
          <a:xfrm>
            <a:off x="513160" y="3021807"/>
            <a:ext cx="8477250" cy="2861072"/>
          </a:xfrm>
        </p:spPr>
        <p:txBody>
          <a:bodyPr>
            <a:normAutofit/>
          </a:bodyPr>
          <a:lstStyle/>
          <a:p>
            <a:pPr algn="ctr"/>
            <a:r>
              <a:rPr lang="en-US" sz="3200" b="1" dirty="0">
                <a:solidFill>
                  <a:schemeClr val="tx1"/>
                </a:solidFill>
              </a:rPr>
              <a:t>The LORD is close to the brokenhearted and saves those who are crushed in spirit</a:t>
            </a:r>
          </a:p>
          <a:p>
            <a:pPr algn="ctr"/>
            <a:r>
              <a:rPr lang="en-US" sz="3200" b="1" dirty="0">
                <a:solidFill>
                  <a:schemeClr val="tx1"/>
                </a:solidFill>
              </a:rPr>
              <a:t>Ps. 34:18</a:t>
            </a:r>
          </a:p>
        </p:txBody>
      </p:sp>
    </p:spTree>
    <p:extLst>
      <p:ext uri="{BB962C8B-B14F-4D97-AF65-F5344CB8AC3E}">
        <p14:creationId xmlns:p14="http://schemas.microsoft.com/office/powerpoint/2010/main" val="2478342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7E3CD-3D7E-49B6-B43A-27B95C8260EE}"/>
              </a:ext>
            </a:extLst>
          </p:cNvPr>
          <p:cNvSpPr>
            <a:spLocks noGrp="1"/>
          </p:cNvSpPr>
          <p:nvPr>
            <p:ph type="title"/>
          </p:nvPr>
        </p:nvSpPr>
        <p:spPr>
          <a:xfrm>
            <a:off x="514350" y="120073"/>
            <a:ext cx="8115299" cy="849313"/>
          </a:xfrm>
        </p:spPr>
        <p:txBody>
          <a:bodyPr/>
          <a:lstStyle/>
          <a:p>
            <a:pPr algn="ctr"/>
            <a:r>
              <a:rPr lang="en-US" dirty="0"/>
              <a:t>Brokenness</a:t>
            </a:r>
          </a:p>
        </p:txBody>
      </p:sp>
      <p:sp>
        <p:nvSpPr>
          <p:cNvPr id="3" name="Text Placeholder 2">
            <a:extLst>
              <a:ext uri="{FF2B5EF4-FFF2-40B4-BE49-F238E27FC236}">
                <a16:creationId xmlns:a16="http://schemas.microsoft.com/office/drawing/2014/main" id="{7CD3033C-3CBC-4FB5-AB58-643BD3D09953}"/>
              </a:ext>
            </a:extLst>
          </p:cNvPr>
          <p:cNvSpPr>
            <a:spLocks noGrp="1"/>
          </p:cNvSpPr>
          <p:nvPr>
            <p:ph type="body" idx="1"/>
          </p:nvPr>
        </p:nvSpPr>
        <p:spPr>
          <a:xfrm>
            <a:off x="193963" y="969386"/>
            <a:ext cx="8756073" cy="4656642"/>
          </a:xfrm>
        </p:spPr>
        <p:txBody>
          <a:bodyPr>
            <a:normAutofit/>
          </a:bodyPr>
          <a:lstStyle/>
          <a:p>
            <a:pPr algn="l"/>
            <a:r>
              <a:rPr lang="en-US" sz="1800" b="1" dirty="0">
                <a:solidFill>
                  <a:schemeClr val="tx1"/>
                </a:solidFill>
              </a:rPr>
              <a:t>Jesus viewed all things in the light of eternity, and so should we: “Let us fix our eyes on Jesus, the author and perfecter of our faith, who for the joy set before him endured the cross, scorning its shame, and sat down at the right hand of the throne of God. </a:t>
            </a:r>
          </a:p>
          <a:p>
            <a:pPr algn="l"/>
            <a:r>
              <a:rPr lang="en-US" sz="1800" b="1" dirty="0">
                <a:solidFill>
                  <a:schemeClr val="tx1"/>
                </a:solidFill>
              </a:rPr>
              <a:t>Consider him who endured such opposition from sinful men, so that you will not grow weary and lose heart” (</a:t>
            </a:r>
            <a:r>
              <a:rPr lang="en-US" sz="1800" b="1" dirty="0">
                <a:solidFill>
                  <a:schemeClr val="tx1"/>
                </a:solidFill>
                <a:hlinkClick r:id="rId2"/>
              </a:rPr>
              <a:t>Hebrews 12:2-3</a:t>
            </a:r>
            <a:r>
              <a:rPr lang="en-US" sz="1800" b="1" dirty="0">
                <a:solidFill>
                  <a:schemeClr val="tx1"/>
                </a:solidFill>
              </a:rPr>
              <a:t>).</a:t>
            </a:r>
          </a:p>
          <a:p>
            <a:pPr algn="l"/>
            <a:r>
              <a:rPr lang="en-US" sz="1800" b="1" dirty="0">
                <a:solidFill>
                  <a:schemeClr val="tx1"/>
                </a:solidFill>
              </a:rPr>
              <a:t>God draws us, He calls to us. He longs for us to come to Him so He can heal us. Often, we are unable to hear His call because we’re so busy with other things – our lives, our families, our work, our own problems and unhappiness. </a:t>
            </a:r>
          </a:p>
          <a:p>
            <a:pPr algn="l"/>
            <a:r>
              <a:rPr lang="en-US" sz="1800" b="1" dirty="0">
                <a:solidFill>
                  <a:schemeClr val="tx1"/>
                </a:solidFill>
              </a:rPr>
              <a:t>Sometimes we must be broken before we realize our need. And our deepest need is to be reconciled to God. Only then can we be made whole (</a:t>
            </a:r>
            <a:r>
              <a:rPr lang="en-US" sz="1800" b="1" dirty="0">
                <a:solidFill>
                  <a:schemeClr val="tx1"/>
                </a:solidFill>
                <a:hlinkClick r:id="rId3"/>
              </a:rPr>
              <a:t>Matthew 5:5</a:t>
            </a:r>
            <a:r>
              <a:rPr lang="en-US" sz="1800" b="1" dirty="0">
                <a:solidFill>
                  <a:schemeClr val="tx1"/>
                </a:solidFill>
              </a:rPr>
              <a:t>). </a:t>
            </a:r>
            <a:br>
              <a:rPr lang="en-US" dirty="0"/>
            </a:br>
            <a:endParaRPr lang="en-US" dirty="0"/>
          </a:p>
        </p:txBody>
      </p:sp>
    </p:spTree>
    <p:extLst>
      <p:ext uri="{BB962C8B-B14F-4D97-AF65-F5344CB8AC3E}">
        <p14:creationId xmlns:p14="http://schemas.microsoft.com/office/powerpoint/2010/main" val="1323093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618C-3717-4559-BFE4-B4C0D102A1CF}"/>
              </a:ext>
            </a:extLst>
          </p:cNvPr>
          <p:cNvSpPr>
            <a:spLocks noGrp="1"/>
          </p:cNvSpPr>
          <p:nvPr>
            <p:ph type="title"/>
          </p:nvPr>
        </p:nvSpPr>
        <p:spPr>
          <a:xfrm>
            <a:off x="514350" y="521856"/>
            <a:ext cx="8115299" cy="527844"/>
          </a:xfrm>
        </p:spPr>
        <p:txBody>
          <a:bodyPr>
            <a:noAutofit/>
          </a:bodyPr>
          <a:lstStyle/>
          <a:p>
            <a:pPr algn="ctr"/>
            <a:r>
              <a:rPr lang="en-US" dirty="0"/>
              <a:t>Brokenness</a:t>
            </a:r>
          </a:p>
        </p:txBody>
      </p:sp>
      <p:sp>
        <p:nvSpPr>
          <p:cNvPr id="3" name="Text Placeholder 2">
            <a:extLst>
              <a:ext uri="{FF2B5EF4-FFF2-40B4-BE49-F238E27FC236}">
                <a16:creationId xmlns:a16="http://schemas.microsoft.com/office/drawing/2014/main" id="{BBFFFE9E-2040-483C-8CE7-561CC1493CA5}"/>
              </a:ext>
            </a:extLst>
          </p:cNvPr>
          <p:cNvSpPr>
            <a:spLocks noGrp="1"/>
          </p:cNvSpPr>
          <p:nvPr>
            <p:ph type="body" idx="1"/>
          </p:nvPr>
        </p:nvSpPr>
        <p:spPr>
          <a:xfrm>
            <a:off x="514350" y="1403099"/>
            <a:ext cx="8121650" cy="3482577"/>
          </a:xfrm>
        </p:spPr>
        <p:txBody>
          <a:bodyPr>
            <a:normAutofit/>
          </a:bodyPr>
          <a:lstStyle/>
          <a:p>
            <a:pPr algn="ctr"/>
            <a:r>
              <a:rPr lang="en-US" sz="3600" dirty="0">
                <a:solidFill>
                  <a:schemeClr val="tx1"/>
                </a:solidFill>
              </a:rPr>
              <a:t>What are some solutions of dealing with brokenness?</a:t>
            </a:r>
          </a:p>
        </p:txBody>
      </p:sp>
    </p:spTree>
    <p:extLst>
      <p:ext uri="{BB962C8B-B14F-4D97-AF65-F5344CB8AC3E}">
        <p14:creationId xmlns:p14="http://schemas.microsoft.com/office/powerpoint/2010/main" val="895412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7883-0938-43D1-AE7E-7416B225CD52}"/>
              </a:ext>
            </a:extLst>
          </p:cNvPr>
          <p:cNvSpPr>
            <a:spLocks noGrp="1"/>
          </p:cNvSpPr>
          <p:nvPr>
            <p:ph type="title"/>
          </p:nvPr>
        </p:nvSpPr>
        <p:spPr>
          <a:xfrm>
            <a:off x="514350" y="333187"/>
            <a:ext cx="8115299" cy="725768"/>
          </a:xfrm>
        </p:spPr>
        <p:txBody>
          <a:bodyPr/>
          <a:lstStyle/>
          <a:p>
            <a:pPr algn="ctr"/>
            <a:r>
              <a:rPr lang="en-US" dirty="0"/>
              <a:t>Brokenness</a:t>
            </a:r>
          </a:p>
        </p:txBody>
      </p:sp>
      <p:sp>
        <p:nvSpPr>
          <p:cNvPr id="3" name="Text Placeholder 2">
            <a:extLst>
              <a:ext uri="{FF2B5EF4-FFF2-40B4-BE49-F238E27FC236}">
                <a16:creationId xmlns:a16="http://schemas.microsoft.com/office/drawing/2014/main" id="{0AAEFE3C-97B7-469B-A9AA-9EB6C07811AD}"/>
              </a:ext>
            </a:extLst>
          </p:cNvPr>
          <p:cNvSpPr>
            <a:spLocks noGrp="1"/>
          </p:cNvSpPr>
          <p:nvPr>
            <p:ph type="body" idx="1"/>
          </p:nvPr>
        </p:nvSpPr>
        <p:spPr>
          <a:xfrm>
            <a:off x="0" y="1132150"/>
            <a:ext cx="9016254" cy="4593700"/>
          </a:xfrm>
        </p:spPr>
        <p:txBody>
          <a:bodyPr>
            <a:noAutofit/>
          </a:bodyPr>
          <a:lstStyle/>
          <a:p>
            <a:pPr algn="l"/>
            <a:r>
              <a:rPr lang="en-US" sz="2700" b="1" dirty="0">
                <a:solidFill>
                  <a:schemeClr val="tx1"/>
                </a:solidFill>
              </a:rPr>
              <a:t>It is not immature to have emotional wounds you did not cause. </a:t>
            </a:r>
          </a:p>
          <a:p>
            <a:pPr algn="l"/>
            <a:r>
              <a:rPr lang="en-US" sz="2700" b="1" dirty="0">
                <a:solidFill>
                  <a:schemeClr val="tx1"/>
                </a:solidFill>
              </a:rPr>
              <a:t>In many cases, these individuals have suffered  much and they need love, pray and support to be healed.</a:t>
            </a:r>
          </a:p>
          <a:p>
            <a:pPr algn="l"/>
            <a:r>
              <a:rPr lang="en-US" sz="2700" b="1" dirty="0">
                <a:solidFill>
                  <a:schemeClr val="tx1"/>
                </a:solidFill>
              </a:rPr>
              <a:t>Only when we admit our need and ask God into our life, can God begin to make us whole. </a:t>
            </a:r>
          </a:p>
          <a:p>
            <a:pPr algn="l"/>
            <a:r>
              <a:rPr lang="en-US" sz="2700" b="1" dirty="0">
                <a:solidFill>
                  <a:schemeClr val="tx1"/>
                </a:solidFill>
              </a:rPr>
              <a:t>Prayer is the fuel of spiritual life that will help heal your wounds.</a:t>
            </a:r>
          </a:p>
        </p:txBody>
      </p:sp>
    </p:spTree>
    <p:extLst>
      <p:ext uri="{BB962C8B-B14F-4D97-AF65-F5344CB8AC3E}">
        <p14:creationId xmlns:p14="http://schemas.microsoft.com/office/powerpoint/2010/main" val="1025704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D5B9-4A16-445B-B70D-492124FBE754}"/>
              </a:ext>
            </a:extLst>
          </p:cNvPr>
          <p:cNvSpPr>
            <a:spLocks noGrp="1"/>
          </p:cNvSpPr>
          <p:nvPr>
            <p:ph type="title"/>
          </p:nvPr>
        </p:nvSpPr>
        <p:spPr>
          <a:xfrm>
            <a:off x="191620" y="98823"/>
            <a:ext cx="8522889" cy="1010559"/>
          </a:xfrm>
        </p:spPr>
        <p:txBody>
          <a:bodyPr>
            <a:normAutofit/>
          </a:bodyPr>
          <a:lstStyle/>
          <a:p>
            <a:pPr algn="ctr"/>
            <a:r>
              <a:rPr lang="en-US" dirty="0"/>
              <a:t>Brokenness</a:t>
            </a:r>
          </a:p>
        </p:txBody>
      </p:sp>
      <p:sp>
        <p:nvSpPr>
          <p:cNvPr id="3" name="Text Placeholder 2">
            <a:extLst>
              <a:ext uri="{FF2B5EF4-FFF2-40B4-BE49-F238E27FC236}">
                <a16:creationId xmlns:a16="http://schemas.microsoft.com/office/drawing/2014/main" id="{CC293831-4F91-4FEA-ADDA-C7A771459A40}"/>
              </a:ext>
            </a:extLst>
          </p:cNvPr>
          <p:cNvSpPr>
            <a:spLocks noGrp="1"/>
          </p:cNvSpPr>
          <p:nvPr>
            <p:ph type="body" idx="1"/>
          </p:nvPr>
        </p:nvSpPr>
        <p:spPr>
          <a:xfrm>
            <a:off x="0" y="1210974"/>
            <a:ext cx="9144000" cy="4483244"/>
          </a:xfrm>
        </p:spPr>
        <p:txBody>
          <a:bodyPr>
            <a:normAutofit/>
          </a:bodyPr>
          <a:lstStyle/>
          <a:p>
            <a:pPr algn="l"/>
            <a:r>
              <a:rPr lang="en-US" sz="2000" b="1" dirty="0">
                <a:solidFill>
                  <a:schemeClr val="tx1"/>
                </a:solidFill>
              </a:rPr>
              <a:t>The solution can never come from our own efforts or striving, but comes only from Him. </a:t>
            </a:r>
          </a:p>
          <a:p>
            <a:pPr algn="l"/>
            <a:r>
              <a:rPr lang="en-US" sz="2000" b="1" dirty="0">
                <a:solidFill>
                  <a:schemeClr val="tx1"/>
                </a:solidFill>
              </a:rPr>
              <a:t>Only when we recognize our need for God are we able to take our eyes off ourselves and focus them on God and Jesus Christ. </a:t>
            </a:r>
          </a:p>
          <a:p>
            <a:pPr algn="l"/>
            <a:r>
              <a:rPr lang="en-US" sz="2000" b="1" dirty="0">
                <a:solidFill>
                  <a:schemeClr val="tx1"/>
                </a:solidFill>
              </a:rPr>
              <a:t>Only when we stop thinking about ourselves and start thinking about what Jesus did for us can we begin to heal. </a:t>
            </a:r>
          </a:p>
          <a:p>
            <a:pPr algn="l"/>
            <a:r>
              <a:rPr lang="en-US" sz="2000" b="1" dirty="0">
                <a:solidFill>
                  <a:schemeClr val="tx1"/>
                </a:solidFill>
              </a:rPr>
              <a:t>Only when we confess that we are broken can God make us into what He wants us to be. It softens our hearts and makes us sensitive and responsive to the Holy Spirit and how it develops spiritual maturity and character. </a:t>
            </a:r>
          </a:p>
          <a:p>
            <a:pPr algn="l"/>
            <a:r>
              <a:rPr lang="en-US" sz="2000" b="1" dirty="0">
                <a:solidFill>
                  <a:schemeClr val="tx1"/>
                </a:solidFill>
              </a:rPr>
              <a:t>Once we let go of self and place God at the center of our lives, everything else falls into place (</a:t>
            </a:r>
            <a:r>
              <a:rPr lang="en-US" sz="2000" b="1" dirty="0">
                <a:solidFill>
                  <a:schemeClr val="tx1"/>
                </a:solidFill>
                <a:hlinkClick r:id="rId2"/>
              </a:rPr>
              <a:t>Matthew 6:33</a:t>
            </a:r>
            <a:r>
              <a:rPr lang="en-US" sz="2000" b="1" dirty="0">
                <a:solidFill>
                  <a:schemeClr val="tx1"/>
                </a:solidFill>
              </a:rPr>
              <a:t>). Let Go and Let God. Stop telling God what He should do.</a:t>
            </a:r>
          </a:p>
        </p:txBody>
      </p:sp>
    </p:spTree>
    <p:extLst>
      <p:ext uri="{BB962C8B-B14F-4D97-AF65-F5344CB8AC3E}">
        <p14:creationId xmlns:p14="http://schemas.microsoft.com/office/powerpoint/2010/main" val="171336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245B-7DFE-4CA4-BC44-3B4467A472EF}"/>
              </a:ext>
            </a:extLst>
          </p:cNvPr>
          <p:cNvSpPr>
            <a:spLocks noGrp="1"/>
          </p:cNvSpPr>
          <p:nvPr>
            <p:ph type="title"/>
          </p:nvPr>
        </p:nvSpPr>
        <p:spPr>
          <a:xfrm>
            <a:off x="0" y="0"/>
            <a:ext cx="8417858" cy="594659"/>
          </a:xfrm>
        </p:spPr>
        <p:txBody>
          <a:bodyPr>
            <a:normAutofit fontScale="90000"/>
          </a:bodyPr>
          <a:lstStyle/>
          <a:p>
            <a:pPr algn="ctr"/>
            <a:r>
              <a:rPr lang="en-US" dirty="0"/>
              <a:t>brokenness</a:t>
            </a:r>
          </a:p>
        </p:txBody>
      </p:sp>
      <p:sp>
        <p:nvSpPr>
          <p:cNvPr id="3" name="Text Placeholder 2">
            <a:extLst>
              <a:ext uri="{FF2B5EF4-FFF2-40B4-BE49-F238E27FC236}">
                <a16:creationId xmlns:a16="http://schemas.microsoft.com/office/drawing/2014/main" id="{93B7FCC6-8E3E-43E5-9A3F-031873446413}"/>
              </a:ext>
            </a:extLst>
          </p:cNvPr>
          <p:cNvSpPr>
            <a:spLocks noGrp="1"/>
          </p:cNvSpPr>
          <p:nvPr>
            <p:ph type="body" idx="1"/>
          </p:nvPr>
        </p:nvSpPr>
        <p:spPr>
          <a:xfrm>
            <a:off x="210110" y="795414"/>
            <a:ext cx="8836908" cy="4746404"/>
          </a:xfrm>
        </p:spPr>
        <p:txBody>
          <a:bodyPr>
            <a:normAutofit/>
          </a:bodyPr>
          <a:lstStyle/>
          <a:p>
            <a:pPr algn="l"/>
            <a:r>
              <a:rPr lang="en-US" sz="2400" i="1" dirty="0">
                <a:solidFill>
                  <a:schemeClr val="tx1"/>
                </a:solidFill>
              </a:rPr>
              <a:t>Many </a:t>
            </a:r>
            <a:r>
              <a:rPr lang="en-US" sz="2400" b="1" i="1" dirty="0">
                <a:solidFill>
                  <a:schemeClr val="tx1"/>
                </a:solidFill>
              </a:rPr>
              <a:t>drugs</a:t>
            </a:r>
            <a:r>
              <a:rPr lang="en-US" sz="2400" dirty="0">
                <a:solidFill>
                  <a:schemeClr val="tx1"/>
                </a:solidFill>
              </a:rPr>
              <a:t> (</a:t>
            </a:r>
            <a:r>
              <a:rPr lang="en-US" sz="2400" i="1" dirty="0">
                <a:solidFill>
                  <a:schemeClr val="tx1"/>
                </a:solidFill>
              </a:rPr>
              <a:t>medicines</a:t>
            </a:r>
            <a:r>
              <a:rPr lang="en-US" sz="2400" dirty="0">
                <a:solidFill>
                  <a:schemeClr val="tx1"/>
                </a:solidFill>
              </a:rPr>
              <a:t>) are</a:t>
            </a:r>
            <a:r>
              <a:rPr lang="en-US" sz="2400" b="1" i="1" dirty="0">
                <a:solidFill>
                  <a:schemeClr val="tx1"/>
                </a:solidFill>
              </a:rPr>
              <a:t> good for us</a:t>
            </a:r>
            <a:r>
              <a:rPr lang="en-US" sz="2400" dirty="0">
                <a:solidFill>
                  <a:schemeClr val="tx1"/>
                </a:solidFill>
              </a:rPr>
              <a:t>, </a:t>
            </a:r>
            <a:r>
              <a:rPr lang="en-US" sz="2400" i="1" dirty="0">
                <a:solidFill>
                  <a:schemeClr val="tx1"/>
                </a:solidFill>
              </a:rPr>
              <a:t>but</a:t>
            </a:r>
            <a:r>
              <a:rPr lang="en-US" sz="2400" dirty="0">
                <a:solidFill>
                  <a:schemeClr val="tx1"/>
                </a:solidFill>
              </a:rPr>
              <a:t> they are </a:t>
            </a:r>
            <a:r>
              <a:rPr lang="en-US" sz="2400" b="1" i="1" dirty="0">
                <a:solidFill>
                  <a:schemeClr val="tx1"/>
                </a:solidFill>
              </a:rPr>
              <a:t>distasteful</a:t>
            </a:r>
            <a:r>
              <a:rPr lang="en-US" sz="2400" dirty="0">
                <a:solidFill>
                  <a:schemeClr val="tx1"/>
                </a:solidFill>
              </a:rPr>
              <a:t> and </a:t>
            </a:r>
            <a:r>
              <a:rPr lang="en-US" sz="2400" b="1" i="1" dirty="0">
                <a:solidFill>
                  <a:schemeClr val="tx1"/>
                </a:solidFill>
              </a:rPr>
              <a:t>difficult to swallow</a:t>
            </a:r>
            <a:r>
              <a:rPr lang="en-US" sz="2400" dirty="0">
                <a:solidFill>
                  <a:schemeClr val="tx1"/>
                </a:solidFill>
              </a:rPr>
              <a:t>. </a:t>
            </a:r>
          </a:p>
          <a:p>
            <a:pPr algn="l"/>
            <a:r>
              <a:rPr lang="en-US" sz="2400" dirty="0">
                <a:solidFill>
                  <a:schemeClr val="tx1"/>
                </a:solidFill>
              </a:rPr>
              <a:t>Many </a:t>
            </a:r>
            <a:r>
              <a:rPr lang="en-US" sz="2400" i="1" dirty="0">
                <a:solidFill>
                  <a:schemeClr val="tx1"/>
                </a:solidFill>
              </a:rPr>
              <a:t>medicines</a:t>
            </a:r>
            <a:r>
              <a:rPr lang="en-US" sz="2400" dirty="0">
                <a:solidFill>
                  <a:schemeClr val="tx1"/>
                </a:solidFill>
              </a:rPr>
              <a:t> also have the </a:t>
            </a:r>
            <a:r>
              <a:rPr lang="en-US" sz="2400" i="1" dirty="0">
                <a:solidFill>
                  <a:schemeClr val="tx1"/>
                </a:solidFill>
              </a:rPr>
              <a:t>effect</a:t>
            </a:r>
            <a:r>
              <a:rPr lang="en-US" sz="2400" dirty="0">
                <a:solidFill>
                  <a:schemeClr val="tx1"/>
                </a:solidFill>
              </a:rPr>
              <a:t> of </a:t>
            </a:r>
            <a:r>
              <a:rPr lang="en-US" sz="2400" b="1" i="1" dirty="0">
                <a:solidFill>
                  <a:schemeClr val="tx1"/>
                </a:solidFill>
              </a:rPr>
              <a:t>easing</a:t>
            </a:r>
            <a:r>
              <a:rPr lang="en-US" sz="2400" i="1" dirty="0">
                <a:solidFill>
                  <a:schemeClr val="tx1"/>
                </a:solidFill>
              </a:rPr>
              <a:t> physical</a:t>
            </a:r>
            <a:r>
              <a:rPr lang="en-US" sz="2400" b="1" i="1" dirty="0">
                <a:solidFill>
                  <a:schemeClr val="tx1"/>
                </a:solidFill>
              </a:rPr>
              <a:t> pain</a:t>
            </a:r>
            <a:r>
              <a:rPr lang="en-US" sz="2400" dirty="0">
                <a:solidFill>
                  <a:schemeClr val="tx1"/>
                </a:solidFill>
              </a:rPr>
              <a:t> and </a:t>
            </a:r>
            <a:r>
              <a:rPr lang="en-US" sz="2400" b="1" i="1" dirty="0">
                <a:solidFill>
                  <a:schemeClr val="tx1"/>
                </a:solidFill>
              </a:rPr>
              <a:t>suffering</a:t>
            </a:r>
            <a:r>
              <a:rPr lang="en-US" sz="2400" dirty="0">
                <a:solidFill>
                  <a:schemeClr val="tx1"/>
                </a:solidFill>
              </a:rPr>
              <a:t>, though not, necessarily, </a:t>
            </a:r>
            <a:r>
              <a:rPr lang="en-US" sz="2400" i="1" dirty="0">
                <a:solidFill>
                  <a:schemeClr val="tx1"/>
                </a:solidFill>
              </a:rPr>
              <a:t>immediately</a:t>
            </a:r>
            <a:r>
              <a:rPr lang="en-US" sz="2400" dirty="0">
                <a:solidFill>
                  <a:schemeClr val="tx1"/>
                </a:solidFill>
              </a:rPr>
              <a:t>.</a:t>
            </a:r>
            <a:br>
              <a:rPr lang="en-US" sz="2400" dirty="0">
                <a:solidFill>
                  <a:schemeClr val="tx1"/>
                </a:solidFill>
              </a:rPr>
            </a:br>
            <a:br>
              <a:rPr lang="en-US" sz="2400" dirty="0">
                <a:solidFill>
                  <a:schemeClr val="tx1"/>
                </a:solidFill>
              </a:rPr>
            </a:br>
            <a:r>
              <a:rPr lang="en-US" sz="2400" dirty="0">
                <a:solidFill>
                  <a:schemeClr val="tx1"/>
                </a:solidFill>
              </a:rPr>
              <a:t>To </a:t>
            </a:r>
            <a:r>
              <a:rPr lang="en-US" sz="2400" b="1" i="1" dirty="0">
                <a:solidFill>
                  <a:schemeClr val="tx1"/>
                </a:solidFill>
              </a:rPr>
              <a:t>heal</a:t>
            </a:r>
            <a:r>
              <a:rPr lang="en-US" sz="2400" dirty="0">
                <a:solidFill>
                  <a:schemeClr val="tx1"/>
                </a:solidFill>
              </a:rPr>
              <a:t> </a:t>
            </a:r>
            <a:r>
              <a:rPr lang="en-US" sz="2400" i="1" dirty="0">
                <a:solidFill>
                  <a:schemeClr val="tx1"/>
                </a:solidFill>
              </a:rPr>
              <a:t>brokenness</a:t>
            </a:r>
            <a:r>
              <a:rPr lang="en-US" sz="2400" dirty="0">
                <a:solidFill>
                  <a:schemeClr val="tx1"/>
                </a:solidFill>
              </a:rPr>
              <a:t>, the </a:t>
            </a:r>
            <a:r>
              <a:rPr lang="en-US" sz="2400" b="1" i="1" dirty="0">
                <a:solidFill>
                  <a:schemeClr val="tx1"/>
                </a:solidFill>
              </a:rPr>
              <a:t>Lord</a:t>
            </a:r>
            <a:r>
              <a:rPr lang="en-US" sz="2400" dirty="0">
                <a:solidFill>
                  <a:schemeClr val="tx1"/>
                </a:solidFill>
              </a:rPr>
              <a:t> has his </a:t>
            </a:r>
            <a:r>
              <a:rPr lang="en-US" sz="2400" b="1" i="1" dirty="0">
                <a:solidFill>
                  <a:schemeClr val="tx1"/>
                </a:solidFill>
              </a:rPr>
              <a:t>spiritual medicines.</a:t>
            </a:r>
            <a:br>
              <a:rPr lang="en-US" sz="2400" dirty="0">
                <a:solidFill>
                  <a:schemeClr val="tx1"/>
                </a:solidFill>
              </a:rPr>
            </a:br>
            <a:r>
              <a:rPr lang="en-US" sz="2400" i="1" dirty="0">
                <a:solidFill>
                  <a:schemeClr val="tx1"/>
                </a:solidFill>
              </a:rPr>
              <a:t>His </a:t>
            </a:r>
            <a:r>
              <a:rPr lang="en-US" sz="2400" b="1" i="1" dirty="0">
                <a:solidFill>
                  <a:schemeClr val="tx1"/>
                </a:solidFill>
              </a:rPr>
              <a:t>Spirit</a:t>
            </a:r>
            <a:r>
              <a:rPr lang="en-US" sz="2400" dirty="0">
                <a:solidFill>
                  <a:schemeClr val="tx1"/>
                </a:solidFill>
              </a:rPr>
              <a:t>, and his </a:t>
            </a:r>
            <a:r>
              <a:rPr lang="en-US" sz="2400" b="1" i="1" dirty="0">
                <a:solidFill>
                  <a:schemeClr val="tx1"/>
                </a:solidFill>
              </a:rPr>
              <a:t>abiding presence</a:t>
            </a:r>
            <a:r>
              <a:rPr lang="en-US" sz="2400" dirty="0">
                <a:solidFill>
                  <a:schemeClr val="tx1"/>
                </a:solidFill>
              </a:rPr>
              <a:t>, and his </a:t>
            </a:r>
            <a:r>
              <a:rPr lang="en-US" sz="2400" b="1" i="1" dirty="0">
                <a:solidFill>
                  <a:schemeClr val="tx1"/>
                </a:solidFill>
              </a:rPr>
              <a:t>word</a:t>
            </a:r>
            <a:r>
              <a:rPr lang="en-US" sz="2400" dirty="0">
                <a:solidFill>
                  <a:schemeClr val="tx1"/>
                </a:solidFill>
              </a:rPr>
              <a:t>, together with his</a:t>
            </a:r>
            <a:r>
              <a:rPr lang="en-US" sz="2400" b="1" i="1" dirty="0">
                <a:solidFill>
                  <a:schemeClr val="tx1"/>
                </a:solidFill>
              </a:rPr>
              <a:t> providential interventions</a:t>
            </a:r>
            <a:r>
              <a:rPr lang="en-US" sz="2400" dirty="0">
                <a:solidFill>
                  <a:schemeClr val="tx1"/>
                </a:solidFill>
              </a:rPr>
              <a:t> in our lives, wherein he has</a:t>
            </a:r>
            <a:r>
              <a:rPr lang="en-US" sz="2400" b="1" i="1" dirty="0">
                <a:solidFill>
                  <a:schemeClr val="tx1"/>
                </a:solidFill>
              </a:rPr>
              <a:t> assured us</a:t>
            </a:r>
            <a:r>
              <a:rPr lang="en-US" sz="2400" dirty="0">
                <a:solidFill>
                  <a:schemeClr val="tx1"/>
                </a:solidFill>
              </a:rPr>
              <a:t> of his </a:t>
            </a:r>
            <a:r>
              <a:rPr lang="en-US" sz="2400" b="1" i="1" dirty="0">
                <a:solidFill>
                  <a:schemeClr val="tx1"/>
                </a:solidFill>
              </a:rPr>
              <a:t>love</a:t>
            </a:r>
            <a:r>
              <a:rPr lang="en-US" sz="2400" dirty="0">
                <a:solidFill>
                  <a:schemeClr val="tx1"/>
                </a:solidFill>
              </a:rPr>
              <a:t> and</a:t>
            </a:r>
            <a:r>
              <a:rPr lang="en-US" sz="2400" b="1" i="1" dirty="0">
                <a:solidFill>
                  <a:schemeClr val="tx1"/>
                </a:solidFill>
              </a:rPr>
              <a:t> constant care</a:t>
            </a:r>
            <a:r>
              <a:rPr lang="en-US" sz="2400" dirty="0">
                <a:solidFill>
                  <a:schemeClr val="tx1"/>
                </a:solidFill>
              </a:rPr>
              <a:t> of us, are all </a:t>
            </a:r>
            <a:r>
              <a:rPr lang="en-US" sz="2400" b="1" i="1" dirty="0">
                <a:solidFill>
                  <a:schemeClr val="tx1"/>
                </a:solidFill>
              </a:rPr>
              <a:t>healing remedies</a:t>
            </a:r>
            <a:r>
              <a:rPr lang="en-US" sz="2400" dirty="0">
                <a:solidFill>
                  <a:schemeClr val="tx1"/>
                </a:solidFill>
              </a:rPr>
              <a:t> indeed! </a:t>
            </a:r>
          </a:p>
          <a:p>
            <a:pPr algn="l"/>
            <a:r>
              <a:rPr lang="en-US" sz="2400" b="1" i="1" dirty="0">
                <a:solidFill>
                  <a:schemeClr val="tx1"/>
                </a:solidFill>
              </a:rPr>
              <a:t>Good news</a:t>
            </a:r>
            <a:r>
              <a:rPr lang="en-US" sz="2400" i="1" dirty="0">
                <a:solidFill>
                  <a:schemeClr val="tx1"/>
                </a:solidFill>
              </a:rPr>
              <a:t> heals</a:t>
            </a:r>
            <a:r>
              <a:rPr lang="en-US" sz="2400" dirty="0">
                <a:solidFill>
                  <a:schemeClr val="tx1"/>
                </a:solidFill>
              </a:rPr>
              <a:t> and the </a:t>
            </a:r>
            <a:r>
              <a:rPr lang="en-US" sz="2400" b="1" i="1" dirty="0">
                <a:solidFill>
                  <a:schemeClr val="tx1"/>
                </a:solidFill>
              </a:rPr>
              <a:t>words of Christ</a:t>
            </a:r>
            <a:r>
              <a:rPr lang="en-US" sz="2400" dirty="0">
                <a:solidFill>
                  <a:schemeClr val="tx1"/>
                </a:solidFill>
              </a:rPr>
              <a:t> are</a:t>
            </a:r>
            <a:r>
              <a:rPr lang="en-US" sz="2400" i="1" dirty="0">
                <a:solidFill>
                  <a:schemeClr val="tx1"/>
                </a:solidFill>
              </a:rPr>
              <a:t> full of</a:t>
            </a:r>
            <a:r>
              <a:rPr lang="en-US" sz="2400" b="1" i="1" dirty="0">
                <a:solidFill>
                  <a:schemeClr val="tx1"/>
                </a:solidFill>
              </a:rPr>
              <a:t> good news</a:t>
            </a:r>
            <a:r>
              <a:rPr lang="en-US" sz="2400" dirty="0">
                <a:solidFill>
                  <a:schemeClr val="tx1"/>
                </a:solidFill>
              </a:rPr>
              <a:t> for the </a:t>
            </a:r>
            <a:r>
              <a:rPr lang="en-US" sz="2400" b="1" i="1" dirty="0">
                <a:solidFill>
                  <a:schemeClr val="tx1"/>
                </a:solidFill>
              </a:rPr>
              <a:t>spiritually broken hearted!</a:t>
            </a:r>
            <a:endParaRPr lang="en-US" sz="2400" dirty="0">
              <a:solidFill>
                <a:schemeClr val="tx1"/>
              </a:solidFill>
            </a:endParaRPr>
          </a:p>
        </p:txBody>
      </p:sp>
    </p:spTree>
    <p:extLst>
      <p:ext uri="{BB962C8B-B14F-4D97-AF65-F5344CB8AC3E}">
        <p14:creationId xmlns:p14="http://schemas.microsoft.com/office/powerpoint/2010/main" val="2669670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1B278-F549-47CB-AE6B-451C9C28B2CD}"/>
              </a:ext>
            </a:extLst>
          </p:cNvPr>
          <p:cNvSpPr>
            <a:spLocks noGrp="1"/>
          </p:cNvSpPr>
          <p:nvPr>
            <p:ph type="title"/>
          </p:nvPr>
        </p:nvSpPr>
        <p:spPr>
          <a:xfrm>
            <a:off x="491836" y="0"/>
            <a:ext cx="8115299" cy="819150"/>
          </a:xfrm>
        </p:spPr>
        <p:txBody>
          <a:bodyPr/>
          <a:lstStyle/>
          <a:p>
            <a:pPr algn="ctr"/>
            <a:r>
              <a:rPr lang="en-US" dirty="0"/>
              <a:t>brokenness</a:t>
            </a:r>
          </a:p>
        </p:txBody>
      </p:sp>
      <p:sp>
        <p:nvSpPr>
          <p:cNvPr id="3" name="Text Placeholder 2">
            <a:extLst>
              <a:ext uri="{FF2B5EF4-FFF2-40B4-BE49-F238E27FC236}">
                <a16:creationId xmlns:a16="http://schemas.microsoft.com/office/drawing/2014/main" id="{E304AF47-6B80-40EC-982C-7590ADB920E0}"/>
              </a:ext>
            </a:extLst>
          </p:cNvPr>
          <p:cNvSpPr>
            <a:spLocks noGrp="1"/>
          </p:cNvSpPr>
          <p:nvPr>
            <p:ph type="body" idx="1"/>
          </p:nvPr>
        </p:nvSpPr>
        <p:spPr>
          <a:xfrm>
            <a:off x="110836" y="1108365"/>
            <a:ext cx="8877301" cy="4778086"/>
          </a:xfrm>
        </p:spPr>
        <p:txBody>
          <a:bodyPr>
            <a:noAutofit/>
          </a:bodyPr>
          <a:lstStyle/>
          <a:p>
            <a:pPr algn="l"/>
            <a:r>
              <a:rPr lang="en-US" sz="2400" b="1" dirty="0">
                <a:solidFill>
                  <a:schemeClr val="tx1"/>
                </a:solidFill>
              </a:rPr>
              <a:t>Brokenness in Relationships</a:t>
            </a:r>
          </a:p>
          <a:p>
            <a:pPr algn="l"/>
            <a:r>
              <a:rPr lang="en-US" sz="2400" b="1" dirty="0">
                <a:solidFill>
                  <a:schemeClr val="tx1"/>
                </a:solidFill>
              </a:rPr>
              <a:t>Agree with your adversary quickly</a:t>
            </a:r>
          </a:p>
          <a:p>
            <a:pPr algn="l"/>
            <a:r>
              <a:rPr lang="en-US" sz="2400" b="1" dirty="0">
                <a:solidFill>
                  <a:schemeClr val="tx1"/>
                </a:solidFill>
              </a:rPr>
              <a:t>Don’t let the sun go down on your wrath</a:t>
            </a:r>
          </a:p>
          <a:p>
            <a:pPr algn="l"/>
            <a:r>
              <a:rPr lang="en-US" sz="2400" b="1" dirty="0">
                <a:solidFill>
                  <a:schemeClr val="tx1"/>
                </a:solidFill>
              </a:rPr>
              <a:t>If you are snared with the words of your mouth and you are taken with the word of your mouth. </a:t>
            </a:r>
          </a:p>
          <a:p>
            <a:pPr algn="l"/>
            <a:r>
              <a:rPr lang="en-US" sz="2400" b="1" dirty="0">
                <a:solidFill>
                  <a:schemeClr val="tx1"/>
                </a:solidFill>
              </a:rPr>
              <a:t>Do this now, my son, and deliver your self, when you come into the hand of your friend; go humble yourself and make sure your friend.</a:t>
            </a:r>
          </a:p>
          <a:p>
            <a:pPr algn="l"/>
            <a:r>
              <a:rPr lang="en-US" sz="2400" b="1" dirty="0">
                <a:solidFill>
                  <a:schemeClr val="tx1"/>
                </a:solidFill>
              </a:rPr>
              <a:t>Give not sleep to your eyes of slumber to your eyelids</a:t>
            </a:r>
          </a:p>
          <a:p>
            <a:pPr algn="l"/>
            <a:r>
              <a:rPr lang="en-US" sz="2400" b="1" dirty="0">
                <a:solidFill>
                  <a:schemeClr val="tx1"/>
                </a:solidFill>
              </a:rPr>
              <a:t>Deliver yourself as a roe from the hand of the hunter, and as a bird from the hand of the fowler. Prov. 6:2-5 Meaning do it quickly to mend that brokenness.</a:t>
            </a:r>
          </a:p>
        </p:txBody>
      </p:sp>
    </p:spTree>
    <p:extLst>
      <p:ext uri="{BB962C8B-B14F-4D97-AF65-F5344CB8AC3E}">
        <p14:creationId xmlns:p14="http://schemas.microsoft.com/office/powerpoint/2010/main" val="1696334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DAF84-377D-49E7-8AA7-12BE7A83F399}"/>
              </a:ext>
            </a:extLst>
          </p:cNvPr>
          <p:cNvSpPr>
            <a:spLocks noGrp="1"/>
          </p:cNvSpPr>
          <p:nvPr>
            <p:ph type="title"/>
          </p:nvPr>
        </p:nvSpPr>
        <p:spPr>
          <a:xfrm>
            <a:off x="514350" y="0"/>
            <a:ext cx="8115299" cy="806450"/>
          </a:xfrm>
        </p:spPr>
        <p:txBody>
          <a:bodyPr/>
          <a:lstStyle/>
          <a:p>
            <a:pPr algn="ctr"/>
            <a:r>
              <a:rPr lang="en-US" dirty="0"/>
              <a:t>Brokenness</a:t>
            </a:r>
          </a:p>
        </p:txBody>
      </p:sp>
      <p:sp>
        <p:nvSpPr>
          <p:cNvPr id="3" name="Text Placeholder 2">
            <a:extLst>
              <a:ext uri="{FF2B5EF4-FFF2-40B4-BE49-F238E27FC236}">
                <a16:creationId xmlns:a16="http://schemas.microsoft.com/office/drawing/2014/main" id="{B0E6EE7B-5890-4E01-B392-444C05E2BFD5}"/>
              </a:ext>
            </a:extLst>
          </p:cNvPr>
          <p:cNvSpPr>
            <a:spLocks noGrp="1"/>
          </p:cNvSpPr>
          <p:nvPr>
            <p:ph type="body" idx="1"/>
          </p:nvPr>
        </p:nvSpPr>
        <p:spPr>
          <a:xfrm>
            <a:off x="110836" y="1103709"/>
            <a:ext cx="8714509" cy="4576655"/>
          </a:xfrm>
        </p:spPr>
        <p:txBody>
          <a:bodyPr>
            <a:normAutofit fontScale="92500" lnSpcReduction="10000"/>
          </a:bodyPr>
          <a:lstStyle/>
          <a:p>
            <a:pPr algn="l"/>
            <a:r>
              <a:rPr lang="en-US" sz="2400" b="1" dirty="0">
                <a:solidFill>
                  <a:schemeClr val="tx1"/>
                </a:solidFill>
              </a:rPr>
              <a:t>During the final week of Jesus’ life, He was eating a meal, and “a woman came with an alabaster jar of very expensive perfume, made of pure nard. She broke the jar and poured the perfume on his head” (</a:t>
            </a:r>
            <a:r>
              <a:rPr lang="en-US" sz="2400" b="1" dirty="0">
                <a:solidFill>
                  <a:schemeClr val="tx1"/>
                </a:solidFill>
                <a:hlinkClick r:id="rId2"/>
              </a:rPr>
              <a:t>Mark 14:3</a:t>
            </a:r>
            <a:r>
              <a:rPr lang="en-US" sz="2400" b="1" dirty="0">
                <a:solidFill>
                  <a:schemeClr val="tx1"/>
                </a:solidFill>
              </a:rPr>
              <a:t>).</a:t>
            </a:r>
          </a:p>
          <a:p>
            <a:pPr algn="l"/>
            <a:r>
              <a:rPr lang="en-US" sz="2400" b="1" dirty="0">
                <a:solidFill>
                  <a:schemeClr val="tx1"/>
                </a:solidFill>
              </a:rPr>
              <a:t> The woman’s action of breaking the alabaster jar was symbolic of a couple of things: Jesus would soon be “broken” on the cross, and all who follow Him must be willing to be “broken” as well. </a:t>
            </a:r>
          </a:p>
          <a:p>
            <a:pPr algn="l"/>
            <a:r>
              <a:rPr lang="en-US" sz="2400" b="1" dirty="0">
                <a:solidFill>
                  <a:schemeClr val="tx1"/>
                </a:solidFill>
              </a:rPr>
              <a:t>But the result of such costly brokenness is beautiful, indeed.</a:t>
            </a:r>
          </a:p>
          <a:p>
            <a:pPr algn="l"/>
            <a:r>
              <a:rPr lang="en-US" sz="2400" b="1" dirty="0">
                <a:solidFill>
                  <a:schemeClr val="tx1"/>
                </a:solidFill>
              </a:rPr>
              <a:t>Surrender to God and allow Him to make you whole, to give your life meaning, purpose and joy. </a:t>
            </a:r>
          </a:p>
          <a:p>
            <a:pPr algn="l"/>
            <a:r>
              <a:rPr lang="en-US" sz="2400" b="1" dirty="0">
                <a:solidFill>
                  <a:schemeClr val="tx1"/>
                </a:solidFill>
              </a:rPr>
              <a:t>Trust Him. “And we know that in all things God works for the good of those who love Him, who have been called according to His purpose” (</a:t>
            </a:r>
            <a:r>
              <a:rPr lang="en-US" sz="2400" b="1" dirty="0">
                <a:solidFill>
                  <a:schemeClr val="tx1"/>
                </a:solidFill>
                <a:hlinkClick r:id="rId3"/>
              </a:rPr>
              <a:t>Romans 8:28</a:t>
            </a:r>
            <a:r>
              <a:rPr lang="en-US" sz="2400" b="1" dirty="0">
                <a:solidFill>
                  <a:schemeClr val="tx1"/>
                </a:solidFill>
              </a:rPr>
              <a:t>).</a:t>
            </a:r>
          </a:p>
        </p:txBody>
      </p:sp>
    </p:spTree>
    <p:extLst>
      <p:ext uri="{BB962C8B-B14F-4D97-AF65-F5344CB8AC3E}">
        <p14:creationId xmlns:p14="http://schemas.microsoft.com/office/powerpoint/2010/main" val="449685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A0A2A-056C-4DFB-AFCC-630D691E2166}"/>
              </a:ext>
            </a:extLst>
          </p:cNvPr>
          <p:cNvSpPr>
            <a:spLocks noGrp="1"/>
          </p:cNvSpPr>
          <p:nvPr>
            <p:ph type="title"/>
          </p:nvPr>
        </p:nvSpPr>
        <p:spPr>
          <a:xfrm>
            <a:off x="514350" y="0"/>
            <a:ext cx="8115299" cy="665255"/>
          </a:xfrm>
        </p:spPr>
        <p:txBody>
          <a:bodyPr>
            <a:normAutofit/>
          </a:bodyPr>
          <a:lstStyle/>
          <a:p>
            <a:pPr algn="ctr"/>
            <a:r>
              <a:rPr lang="en-US" dirty="0"/>
              <a:t>brokenness</a:t>
            </a:r>
          </a:p>
        </p:txBody>
      </p:sp>
      <p:sp>
        <p:nvSpPr>
          <p:cNvPr id="3" name="Text Placeholder 2">
            <a:extLst>
              <a:ext uri="{FF2B5EF4-FFF2-40B4-BE49-F238E27FC236}">
                <a16:creationId xmlns:a16="http://schemas.microsoft.com/office/drawing/2014/main" id="{DB3B0A6C-118E-439B-8B8C-85FEF97FCEC8}"/>
              </a:ext>
            </a:extLst>
          </p:cNvPr>
          <p:cNvSpPr>
            <a:spLocks noGrp="1"/>
          </p:cNvSpPr>
          <p:nvPr>
            <p:ph type="body" idx="1"/>
          </p:nvPr>
        </p:nvSpPr>
        <p:spPr>
          <a:xfrm>
            <a:off x="0" y="1179980"/>
            <a:ext cx="8925485" cy="4498042"/>
          </a:xfrm>
        </p:spPr>
        <p:txBody>
          <a:bodyPr>
            <a:normAutofit/>
          </a:bodyPr>
          <a:lstStyle/>
          <a:p>
            <a:pPr algn="l"/>
            <a:r>
              <a:rPr lang="en-US" sz="2400" b="1" dirty="0">
                <a:solidFill>
                  <a:schemeClr val="tx1"/>
                </a:solidFill>
              </a:rPr>
              <a:t>Be aware of yours sins, faults, and weaknesses. </a:t>
            </a:r>
          </a:p>
          <a:p>
            <a:pPr algn="l"/>
            <a:r>
              <a:rPr lang="en-US" sz="2400" b="1" dirty="0">
                <a:solidFill>
                  <a:schemeClr val="tx1"/>
                </a:solidFill>
              </a:rPr>
              <a:t>And while not using any of your weaknesses as excuses for making poor choices, you are free to embrace and accept yourselves, even when you get it wrong, because they know that God does the same. </a:t>
            </a:r>
          </a:p>
          <a:p>
            <a:pPr algn="l"/>
            <a:r>
              <a:rPr lang="en-US" sz="2400" b="1" i="1" dirty="0">
                <a:solidFill>
                  <a:schemeClr val="tx1"/>
                </a:solidFill>
              </a:rPr>
              <a:t>God loves us in light of our weaknesses, not in spite of them</a:t>
            </a:r>
            <a:r>
              <a:rPr lang="en-US" sz="2400" b="1" dirty="0">
                <a:solidFill>
                  <a:schemeClr val="tx1"/>
                </a:solidFill>
              </a:rPr>
              <a:t>. </a:t>
            </a:r>
          </a:p>
          <a:p>
            <a:pPr algn="l"/>
            <a:r>
              <a:rPr lang="en-US" sz="2400" b="1" dirty="0">
                <a:solidFill>
                  <a:schemeClr val="tx1"/>
                </a:solidFill>
              </a:rPr>
              <a:t>Henri Nouwen was right when he wrote: “</a:t>
            </a:r>
            <a:r>
              <a:rPr lang="en-US" sz="2400" b="1" i="1" dirty="0">
                <a:solidFill>
                  <a:schemeClr val="tx1"/>
                </a:solidFill>
              </a:rPr>
              <a:t>Self-rejection is the single greatest enemy of spiritual life, because it contradicts the voice that calls us His Beloved</a:t>
            </a:r>
            <a:r>
              <a:rPr lang="en-US" sz="2400" b="1" dirty="0">
                <a:solidFill>
                  <a:schemeClr val="tx1"/>
                </a:solidFill>
              </a:rPr>
              <a:t>”</a:t>
            </a:r>
          </a:p>
        </p:txBody>
      </p:sp>
    </p:spTree>
    <p:extLst>
      <p:ext uri="{BB962C8B-B14F-4D97-AF65-F5344CB8AC3E}">
        <p14:creationId xmlns:p14="http://schemas.microsoft.com/office/powerpoint/2010/main" val="2763777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E32EF9-23FD-4CC6-B587-C4BD88AE9334}"/>
              </a:ext>
            </a:extLst>
          </p:cNvPr>
          <p:cNvSpPr>
            <a:spLocks noGrp="1"/>
          </p:cNvSpPr>
          <p:nvPr>
            <p:ph type="body" idx="1"/>
          </p:nvPr>
        </p:nvSpPr>
        <p:spPr>
          <a:xfrm>
            <a:off x="514351" y="2175273"/>
            <a:ext cx="8121650" cy="3536156"/>
          </a:xfrm>
        </p:spPr>
        <p:txBody>
          <a:bodyPr/>
          <a:lstStyle/>
          <a:p>
            <a:pPr algn="l"/>
            <a:r>
              <a:rPr lang="en-US" dirty="0">
                <a:solidFill>
                  <a:schemeClr val="tx1"/>
                </a:solidFill>
              </a:rPr>
              <a:t>Next Week</a:t>
            </a:r>
          </a:p>
          <a:p>
            <a:pPr algn="l"/>
            <a:r>
              <a:rPr lang="en-US" dirty="0">
                <a:solidFill>
                  <a:schemeClr val="tx1"/>
                </a:solidFill>
              </a:rPr>
              <a:t>TBA</a:t>
            </a:r>
          </a:p>
        </p:txBody>
      </p:sp>
    </p:spTree>
    <p:extLst>
      <p:ext uri="{BB962C8B-B14F-4D97-AF65-F5344CB8AC3E}">
        <p14:creationId xmlns:p14="http://schemas.microsoft.com/office/powerpoint/2010/main" val="2123161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B9DBF6-EF68-4E94-8EAB-146C50813A52}"/>
              </a:ext>
            </a:extLst>
          </p:cNvPr>
          <p:cNvSpPr>
            <a:spLocks noGrp="1"/>
          </p:cNvSpPr>
          <p:nvPr>
            <p:ph type="body" idx="1"/>
          </p:nvPr>
        </p:nvSpPr>
        <p:spPr>
          <a:xfrm>
            <a:off x="514351" y="2089548"/>
            <a:ext cx="8121650" cy="3482578"/>
          </a:xfrm>
        </p:spPr>
        <p:txBody>
          <a:bodyPr/>
          <a:lstStyle/>
          <a:p>
            <a:pPr algn="l"/>
            <a:r>
              <a:rPr lang="en-US" b="1" dirty="0">
                <a:solidFill>
                  <a:schemeClr val="tx1"/>
                </a:solidFill>
              </a:rPr>
              <a:t>Resources:</a:t>
            </a:r>
          </a:p>
          <a:p>
            <a:pPr algn="l"/>
            <a:r>
              <a:rPr lang="en-US" b="1" dirty="0">
                <a:solidFill>
                  <a:schemeClr val="tx1"/>
                </a:solidFill>
              </a:rPr>
              <a:t>Got Questions: Brokenness</a:t>
            </a:r>
          </a:p>
        </p:txBody>
      </p:sp>
    </p:spTree>
    <p:extLst>
      <p:ext uri="{BB962C8B-B14F-4D97-AF65-F5344CB8AC3E}">
        <p14:creationId xmlns:p14="http://schemas.microsoft.com/office/powerpoint/2010/main" val="175422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D8C09-C34E-47C3-AC2C-0A4018BE4C41}"/>
              </a:ext>
            </a:extLst>
          </p:cNvPr>
          <p:cNvSpPr>
            <a:spLocks noGrp="1"/>
          </p:cNvSpPr>
          <p:nvPr>
            <p:ph type="title"/>
          </p:nvPr>
        </p:nvSpPr>
        <p:spPr>
          <a:xfrm>
            <a:off x="514351" y="1422400"/>
            <a:ext cx="8115299" cy="806450"/>
          </a:xfrm>
        </p:spPr>
        <p:txBody>
          <a:bodyPr>
            <a:normAutofit/>
          </a:bodyPr>
          <a:lstStyle/>
          <a:p>
            <a:pPr algn="ctr"/>
            <a:r>
              <a:rPr lang="en-US" sz="4800" b="1" dirty="0"/>
              <a:t>brokenness</a:t>
            </a:r>
          </a:p>
        </p:txBody>
      </p:sp>
      <p:sp>
        <p:nvSpPr>
          <p:cNvPr id="3" name="Text Placeholder 2">
            <a:extLst>
              <a:ext uri="{FF2B5EF4-FFF2-40B4-BE49-F238E27FC236}">
                <a16:creationId xmlns:a16="http://schemas.microsoft.com/office/drawing/2014/main" id="{A5CABC2E-9BE1-4338-9FED-3D861B40A053}"/>
              </a:ext>
            </a:extLst>
          </p:cNvPr>
          <p:cNvSpPr>
            <a:spLocks noGrp="1"/>
          </p:cNvSpPr>
          <p:nvPr>
            <p:ph type="body" idx="1"/>
          </p:nvPr>
        </p:nvSpPr>
        <p:spPr>
          <a:xfrm>
            <a:off x="514351" y="2368154"/>
            <a:ext cx="8121650" cy="3096815"/>
          </a:xfrm>
        </p:spPr>
        <p:txBody>
          <a:bodyPr>
            <a:normAutofit/>
          </a:bodyPr>
          <a:lstStyle/>
          <a:p>
            <a:pPr algn="ctr"/>
            <a:r>
              <a:rPr lang="en-US" sz="4000" dirty="0">
                <a:solidFill>
                  <a:schemeClr val="tx1"/>
                </a:solidFill>
              </a:rPr>
              <a:t>When you think of something broken, what comes to mind?</a:t>
            </a:r>
          </a:p>
        </p:txBody>
      </p:sp>
    </p:spTree>
    <p:extLst>
      <p:ext uri="{BB962C8B-B14F-4D97-AF65-F5344CB8AC3E}">
        <p14:creationId xmlns:p14="http://schemas.microsoft.com/office/powerpoint/2010/main" val="1007000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DCBE-64E5-468A-BEC6-99D9E1BA989B}"/>
              </a:ext>
            </a:extLst>
          </p:cNvPr>
          <p:cNvSpPr>
            <a:spLocks noGrp="1"/>
          </p:cNvSpPr>
          <p:nvPr>
            <p:ph type="title"/>
          </p:nvPr>
        </p:nvSpPr>
        <p:spPr>
          <a:xfrm>
            <a:off x="252132" y="217054"/>
            <a:ext cx="8115299" cy="675341"/>
          </a:xfrm>
        </p:spPr>
        <p:txBody>
          <a:bodyPr/>
          <a:lstStyle/>
          <a:p>
            <a:pPr algn="l"/>
            <a:r>
              <a:rPr lang="en-US" dirty="0"/>
              <a:t>Brokenness</a:t>
            </a:r>
          </a:p>
        </p:txBody>
      </p:sp>
      <p:sp>
        <p:nvSpPr>
          <p:cNvPr id="3" name="Text Placeholder 2">
            <a:extLst>
              <a:ext uri="{FF2B5EF4-FFF2-40B4-BE49-F238E27FC236}">
                <a16:creationId xmlns:a16="http://schemas.microsoft.com/office/drawing/2014/main" id="{6BBD9009-3C36-47D8-A0AF-009CF871E357}"/>
              </a:ext>
            </a:extLst>
          </p:cNvPr>
          <p:cNvSpPr>
            <a:spLocks noGrp="1"/>
          </p:cNvSpPr>
          <p:nvPr>
            <p:ph type="body" idx="1"/>
          </p:nvPr>
        </p:nvSpPr>
        <p:spPr>
          <a:xfrm>
            <a:off x="8402" y="1058651"/>
            <a:ext cx="8602757" cy="3660962"/>
          </a:xfrm>
        </p:spPr>
        <p:txBody>
          <a:bodyPr>
            <a:normAutofit fontScale="85000" lnSpcReduction="20000"/>
          </a:bodyPr>
          <a:lstStyle/>
          <a:p>
            <a:pPr algn="l"/>
            <a:r>
              <a:rPr lang="en-US" sz="3000" dirty="0">
                <a:solidFill>
                  <a:schemeClr val="tx1"/>
                </a:solidFill>
              </a:rPr>
              <a:t>Broken means something that has been fractured, damaged, no longer in working order; Having breaks or gaps in continuity.</a:t>
            </a:r>
          </a:p>
          <a:p>
            <a:pPr algn="l"/>
            <a:r>
              <a:rPr lang="en-US" sz="3000" dirty="0">
                <a:solidFill>
                  <a:schemeClr val="tx1"/>
                </a:solidFill>
              </a:rPr>
              <a:t>Of a person having given up all hope; </a:t>
            </a:r>
            <a:r>
              <a:rPr lang="en-US" sz="2700" dirty="0">
                <a:solidFill>
                  <a:schemeClr val="tx1"/>
                </a:solidFill>
              </a:rPr>
              <a:t>When your will to go on has been shattered by a tragic or life changing event.</a:t>
            </a:r>
            <a:r>
              <a:rPr lang="en-US" sz="2700" dirty="0"/>
              <a:t> </a:t>
            </a:r>
          </a:p>
          <a:p>
            <a:pPr algn="l"/>
            <a:r>
              <a:rPr lang="en-US" sz="2700" dirty="0">
                <a:solidFill>
                  <a:schemeClr val="tx1"/>
                </a:solidFill>
              </a:rPr>
              <a:t>Brokenness. It can mean a lot of things. It may imply messiness and imperfection. It may mean heartbreak. It may mean physical weakness. For some, it’s a reason to demand pity; for others, it’s motivation to stay “true to themselves” in their flawed humanity and not attempt to appear all put together in a nice, neat package. </a:t>
            </a:r>
          </a:p>
        </p:txBody>
      </p:sp>
    </p:spTree>
    <p:extLst>
      <p:ext uri="{BB962C8B-B14F-4D97-AF65-F5344CB8AC3E}">
        <p14:creationId xmlns:p14="http://schemas.microsoft.com/office/powerpoint/2010/main" val="351886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1C228-9096-4716-9686-D0866CCA02BF}"/>
              </a:ext>
            </a:extLst>
          </p:cNvPr>
          <p:cNvSpPr>
            <a:spLocks noGrp="1"/>
          </p:cNvSpPr>
          <p:nvPr>
            <p:ph type="title"/>
          </p:nvPr>
        </p:nvSpPr>
        <p:spPr>
          <a:xfrm>
            <a:off x="514350" y="203200"/>
            <a:ext cx="8115299" cy="720725"/>
          </a:xfrm>
        </p:spPr>
        <p:txBody>
          <a:bodyPr/>
          <a:lstStyle/>
          <a:p>
            <a:pPr algn="ctr"/>
            <a:r>
              <a:rPr lang="en-US" dirty="0"/>
              <a:t>Brokenness</a:t>
            </a:r>
          </a:p>
        </p:txBody>
      </p:sp>
      <p:sp>
        <p:nvSpPr>
          <p:cNvPr id="3" name="Text Placeholder 2">
            <a:extLst>
              <a:ext uri="{FF2B5EF4-FFF2-40B4-BE49-F238E27FC236}">
                <a16:creationId xmlns:a16="http://schemas.microsoft.com/office/drawing/2014/main" id="{331A4AC3-277A-4F9F-BF95-C5A629244917}"/>
              </a:ext>
            </a:extLst>
          </p:cNvPr>
          <p:cNvSpPr>
            <a:spLocks noGrp="1"/>
          </p:cNvSpPr>
          <p:nvPr>
            <p:ph type="body" idx="1"/>
          </p:nvPr>
        </p:nvSpPr>
        <p:spPr>
          <a:xfrm>
            <a:off x="258960" y="1211948"/>
            <a:ext cx="8626078" cy="3343275"/>
          </a:xfrm>
        </p:spPr>
        <p:txBody>
          <a:bodyPr>
            <a:noAutofit/>
          </a:bodyPr>
          <a:lstStyle/>
          <a:p>
            <a:pPr algn="l"/>
            <a:r>
              <a:rPr lang="en-US" sz="2400" b="1" dirty="0">
                <a:solidFill>
                  <a:schemeClr val="tx1"/>
                </a:solidFill>
              </a:rPr>
              <a:t>In this world, broken things are despised and thrown out. </a:t>
            </a:r>
          </a:p>
          <a:p>
            <a:pPr algn="l"/>
            <a:r>
              <a:rPr lang="en-US" sz="2400" b="1" dirty="0">
                <a:solidFill>
                  <a:schemeClr val="tx1"/>
                </a:solidFill>
              </a:rPr>
              <a:t>Anything we no longer need, we throw away. </a:t>
            </a:r>
          </a:p>
          <a:p>
            <a:pPr algn="l"/>
            <a:r>
              <a:rPr lang="en-US" sz="2400" b="1" dirty="0">
                <a:solidFill>
                  <a:schemeClr val="tx1"/>
                </a:solidFill>
              </a:rPr>
              <a:t>Damaged goods are rejected, and that includes people. In marriage, when relationships break down, the tendency is to walk away and find someone new rather than work at reconciliation.</a:t>
            </a:r>
          </a:p>
          <a:p>
            <a:pPr algn="l"/>
            <a:r>
              <a:rPr lang="en-US" sz="2400" b="1" dirty="0">
                <a:solidFill>
                  <a:schemeClr val="tx1"/>
                </a:solidFill>
              </a:rPr>
              <a:t> The world is full of people with broken hear</a:t>
            </a:r>
            <a:r>
              <a:rPr lang="en-US" sz="2400" dirty="0">
                <a:solidFill>
                  <a:schemeClr val="tx1"/>
                </a:solidFill>
              </a:rPr>
              <a:t>ts, broken </a:t>
            </a:r>
            <a:r>
              <a:rPr lang="en-US" sz="2400" b="1" dirty="0">
                <a:solidFill>
                  <a:schemeClr val="tx1"/>
                </a:solidFill>
              </a:rPr>
              <a:t>spirits and broken relationships.</a:t>
            </a:r>
          </a:p>
        </p:txBody>
      </p:sp>
    </p:spTree>
    <p:extLst>
      <p:ext uri="{BB962C8B-B14F-4D97-AF65-F5344CB8AC3E}">
        <p14:creationId xmlns:p14="http://schemas.microsoft.com/office/powerpoint/2010/main" val="158985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A9721-100B-40D3-9D70-5B18860141F1}"/>
              </a:ext>
            </a:extLst>
          </p:cNvPr>
          <p:cNvSpPr>
            <a:spLocks noGrp="1"/>
          </p:cNvSpPr>
          <p:nvPr>
            <p:ph type="title"/>
          </p:nvPr>
        </p:nvSpPr>
        <p:spPr>
          <a:xfrm>
            <a:off x="514350" y="554433"/>
            <a:ext cx="8115299" cy="667148"/>
          </a:xfrm>
        </p:spPr>
        <p:txBody>
          <a:bodyPr/>
          <a:lstStyle/>
          <a:p>
            <a:pPr algn="ctr"/>
            <a:r>
              <a:rPr lang="en-US" b="1" dirty="0"/>
              <a:t>Brokenness</a:t>
            </a:r>
          </a:p>
        </p:txBody>
      </p:sp>
      <p:sp>
        <p:nvSpPr>
          <p:cNvPr id="3" name="Text Placeholder 2">
            <a:extLst>
              <a:ext uri="{FF2B5EF4-FFF2-40B4-BE49-F238E27FC236}">
                <a16:creationId xmlns:a16="http://schemas.microsoft.com/office/drawing/2014/main" id="{1393AA19-4680-4839-A09B-E2CA912C807F}"/>
              </a:ext>
            </a:extLst>
          </p:cNvPr>
          <p:cNvSpPr>
            <a:spLocks noGrp="1"/>
          </p:cNvSpPr>
          <p:nvPr>
            <p:ph type="body" idx="1"/>
          </p:nvPr>
        </p:nvSpPr>
        <p:spPr>
          <a:xfrm>
            <a:off x="507999" y="1386863"/>
            <a:ext cx="8121650" cy="3418284"/>
          </a:xfrm>
        </p:spPr>
        <p:txBody>
          <a:bodyPr>
            <a:normAutofit/>
          </a:bodyPr>
          <a:lstStyle/>
          <a:p>
            <a:pPr algn="ctr"/>
            <a:r>
              <a:rPr lang="en-US" sz="4000" dirty="0">
                <a:solidFill>
                  <a:schemeClr val="tx1"/>
                </a:solidFill>
              </a:rPr>
              <a:t>How do you think God views brokenness?</a:t>
            </a:r>
          </a:p>
        </p:txBody>
      </p:sp>
    </p:spTree>
    <p:extLst>
      <p:ext uri="{BB962C8B-B14F-4D97-AF65-F5344CB8AC3E}">
        <p14:creationId xmlns:p14="http://schemas.microsoft.com/office/powerpoint/2010/main" val="70094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6AC0-4380-4C36-8236-7F9B5BAC01BA}"/>
              </a:ext>
            </a:extLst>
          </p:cNvPr>
          <p:cNvSpPr>
            <a:spLocks noGrp="1"/>
          </p:cNvSpPr>
          <p:nvPr>
            <p:ph type="title"/>
          </p:nvPr>
        </p:nvSpPr>
        <p:spPr>
          <a:xfrm>
            <a:off x="514350" y="161636"/>
            <a:ext cx="8115299" cy="720725"/>
          </a:xfrm>
        </p:spPr>
        <p:txBody>
          <a:bodyPr/>
          <a:lstStyle/>
          <a:p>
            <a:pPr algn="ctr"/>
            <a:r>
              <a:rPr lang="en-US" dirty="0"/>
              <a:t>Brokenness</a:t>
            </a:r>
          </a:p>
        </p:txBody>
      </p:sp>
      <p:sp>
        <p:nvSpPr>
          <p:cNvPr id="3" name="Text Placeholder 2">
            <a:extLst>
              <a:ext uri="{FF2B5EF4-FFF2-40B4-BE49-F238E27FC236}">
                <a16:creationId xmlns:a16="http://schemas.microsoft.com/office/drawing/2014/main" id="{E08F59EC-C14D-43A3-ACD9-5BF5C4AD5CB7}"/>
              </a:ext>
            </a:extLst>
          </p:cNvPr>
          <p:cNvSpPr>
            <a:spLocks noGrp="1"/>
          </p:cNvSpPr>
          <p:nvPr>
            <p:ph type="body" idx="1"/>
          </p:nvPr>
        </p:nvSpPr>
        <p:spPr>
          <a:xfrm>
            <a:off x="-1" y="882362"/>
            <a:ext cx="8963891" cy="3772442"/>
          </a:xfrm>
        </p:spPr>
        <p:txBody>
          <a:bodyPr>
            <a:normAutofit/>
          </a:bodyPr>
          <a:lstStyle/>
          <a:p>
            <a:pPr algn="l"/>
            <a:r>
              <a:rPr lang="en-US" sz="1800" b="1" dirty="0">
                <a:solidFill>
                  <a:schemeClr val="tx1"/>
                </a:solidFill>
              </a:rPr>
              <a:t>There can be beauty in our brokenness “The Lord is close to the broken-hearted and saves those who are crushed in spirit” (</a:t>
            </a:r>
            <a:r>
              <a:rPr lang="en-US" sz="1800" b="1" dirty="0">
                <a:solidFill>
                  <a:schemeClr val="tx1"/>
                </a:solidFill>
                <a:hlinkClick r:id="rId2"/>
              </a:rPr>
              <a:t>Psalm 34:18</a:t>
            </a:r>
            <a:r>
              <a:rPr lang="en-US" sz="1800" b="1" dirty="0">
                <a:solidFill>
                  <a:schemeClr val="tx1"/>
                </a:solidFill>
              </a:rPr>
              <a:t>). There is something about reaching a breaking point that causes us to seek the Lord more sincerely. </a:t>
            </a:r>
          </a:p>
          <a:p>
            <a:pPr algn="l"/>
            <a:r>
              <a:rPr lang="en-US" sz="1800" b="1" dirty="0">
                <a:solidFill>
                  <a:schemeClr val="tx1"/>
                </a:solidFill>
              </a:rPr>
              <a:t>King David was once a broken man, and he prayed, “Create in me a pure heart, O God, and renew a steadfast spirit within me… The sacrifices of God are a broken spirit; a broken and contrite heart, O God, you will not despise” ( </a:t>
            </a:r>
            <a:r>
              <a:rPr lang="en-US" sz="1800" b="1" dirty="0">
                <a:solidFill>
                  <a:schemeClr val="tx1"/>
                </a:solidFill>
                <a:hlinkClick r:id="rId3"/>
              </a:rPr>
              <a:t>Psalm 51:10</a:t>
            </a:r>
            <a:r>
              <a:rPr lang="en-US" sz="1800" b="1" dirty="0">
                <a:solidFill>
                  <a:schemeClr val="tx1"/>
                </a:solidFill>
              </a:rPr>
              <a:t>, </a:t>
            </a:r>
            <a:r>
              <a:rPr lang="en-US" sz="1800" b="1" dirty="0">
                <a:solidFill>
                  <a:schemeClr val="tx1"/>
                </a:solidFill>
                <a:hlinkClick r:id="rId4"/>
              </a:rPr>
              <a:t>17</a:t>
            </a:r>
            <a:r>
              <a:rPr lang="en-US" sz="1800" b="1" dirty="0">
                <a:solidFill>
                  <a:schemeClr val="tx1"/>
                </a:solidFill>
              </a:rPr>
              <a:t>). </a:t>
            </a:r>
          </a:p>
          <a:p>
            <a:pPr algn="l"/>
            <a:r>
              <a:rPr lang="en-US" sz="1800" b="1" dirty="0">
                <a:solidFill>
                  <a:schemeClr val="tx1"/>
                </a:solidFill>
              </a:rPr>
              <a:t>There are some things in our lives that need to be broken: pride, self-will, stubbornness, and sinful habits, for example. </a:t>
            </a:r>
          </a:p>
          <a:p>
            <a:pPr algn="l"/>
            <a:r>
              <a:rPr lang="en-US" sz="1800" b="1" dirty="0">
                <a:solidFill>
                  <a:schemeClr val="tx1"/>
                </a:solidFill>
              </a:rPr>
              <a:t>When we feel our brokenness, God compensates: “I live in a high and holy place, but also with him who is contrite and lowly in spirit” (</a:t>
            </a:r>
            <a:r>
              <a:rPr lang="en-US" sz="1800" b="1" dirty="0">
                <a:solidFill>
                  <a:schemeClr val="tx1"/>
                </a:solidFill>
                <a:hlinkClick r:id="rId5"/>
              </a:rPr>
              <a:t>Isaiah 57:15</a:t>
            </a:r>
            <a:r>
              <a:rPr lang="en-US" sz="1800" b="1" dirty="0">
                <a:solidFill>
                  <a:schemeClr val="tx1"/>
                </a:solidFill>
              </a:rPr>
              <a:t>).</a:t>
            </a:r>
            <a:r>
              <a:rPr lang="en-US" sz="1800" dirty="0"/>
              <a:t> </a:t>
            </a:r>
            <a:r>
              <a:rPr lang="en-US" sz="1800" b="1" dirty="0">
                <a:solidFill>
                  <a:schemeClr val="tx1"/>
                </a:solidFill>
              </a:rPr>
              <a:t>Start giving God the right to revive, control, and purify your heart.</a:t>
            </a:r>
          </a:p>
        </p:txBody>
      </p:sp>
    </p:spTree>
    <p:extLst>
      <p:ext uri="{BB962C8B-B14F-4D97-AF65-F5344CB8AC3E}">
        <p14:creationId xmlns:p14="http://schemas.microsoft.com/office/powerpoint/2010/main" val="133495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65A5D-61A9-4330-8A00-7788CC1CBAAF}"/>
              </a:ext>
            </a:extLst>
          </p:cNvPr>
          <p:cNvSpPr>
            <a:spLocks noGrp="1"/>
          </p:cNvSpPr>
          <p:nvPr>
            <p:ph type="title"/>
          </p:nvPr>
        </p:nvSpPr>
        <p:spPr>
          <a:xfrm>
            <a:off x="510987" y="230909"/>
            <a:ext cx="8115299" cy="645086"/>
          </a:xfrm>
        </p:spPr>
        <p:txBody>
          <a:bodyPr/>
          <a:lstStyle/>
          <a:p>
            <a:pPr algn="ctr"/>
            <a:r>
              <a:rPr lang="en-US" dirty="0"/>
              <a:t>brokenness</a:t>
            </a:r>
          </a:p>
        </p:txBody>
      </p:sp>
      <p:sp>
        <p:nvSpPr>
          <p:cNvPr id="3" name="Text Placeholder 2">
            <a:extLst>
              <a:ext uri="{FF2B5EF4-FFF2-40B4-BE49-F238E27FC236}">
                <a16:creationId xmlns:a16="http://schemas.microsoft.com/office/drawing/2014/main" id="{A7FA6741-6470-447C-B1ED-66E1C1B9BEB9}"/>
              </a:ext>
            </a:extLst>
          </p:cNvPr>
          <p:cNvSpPr>
            <a:spLocks noGrp="1"/>
          </p:cNvSpPr>
          <p:nvPr>
            <p:ph type="body" idx="1"/>
          </p:nvPr>
        </p:nvSpPr>
        <p:spPr>
          <a:xfrm>
            <a:off x="152400" y="1039091"/>
            <a:ext cx="8823509" cy="3610027"/>
          </a:xfrm>
        </p:spPr>
        <p:txBody>
          <a:bodyPr>
            <a:normAutofit lnSpcReduction="10000"/>
          </a:bodyPr>
          <a:lstStyle/>
          <a:p>
            <a:pPr algn="l"/>
            <a:r>
              <a:rPr lang="en-US" sz="2400" i="1" dirty="0">
                <a:solidFill>
                  <a:schemeClr val="tx1"/>
                </a:solidFill>
              </a:rPr>
              <a:t>From one perspective</a:t>
            </a:r>
            <a:r>
              <a:rPr lang="en-US" sz="2400" dirty="0">
                <a:solidFill>
                  <a:schemeClr val="tx1"/>
                </a:solidFill>
              </a:rPr>
              <a:t>, it is </a:t>
            </a:r>
            <a:r>
              <a:rPr lang="en-US" sz="2400" b="1" i="1" dirty="0">
                <a:solidFill>
                  <a:schemeClr val="tx1"/>
                </a:solidFill>
              </a:rPr>
              <a:t>not</a:t>
            </a:r>
            <a:r>
              <a:rPr lang="en-US" sz="2400" dirty="0">
                <a:solidFill>
                  <a:schemeClr val="tx1"/>
                </a:solidFill>
              </a:rPr>
              <a:t> a</a:t>
            </a:r>
            <a:r>
              <a:rPr lang="en-US" sz="2400" i="1" dirty="0">
                <a:solidFill>
                  <a:schemeClr val="tx1"/>
                </a:solidFill>
              </a:rPr>
              <a:t> good</a:t>
            </a:r>
            <a:r>
              <a:rPr lang="en-US" sz="2400" dirty="0">
                <a:solidFill>
                  <a:schemeClr val="tx1"/>
                </a:solidFill>
              </a:rPr>
              <a:t> thing to be "</a:t>
            </a:r>
            <a:r>
              <a:rPr lang="en-US" sz="2400" b="1" i="1" dirty="0">
                <a:solidFill>
                  <a:schemeClr val="tx1"/>
                </a:solidFill>
              </a:rPr>
              <a:t>broken</a:t>
            </a:r>
            <a:r>
              <a:rPr lang="en-US" sz="2400" dirty="0">
                <a:solidFill>
                  <a:schemeClr val="tx1"/>
                </a:solidFill>
              </a:rPr>
              <a:t>," </a:t>
            </a:r>
            <a:r>
              <a:rPr lang="en-US" sz="2400" i="1" dirty="0">
                <a:solidFill>
                  <a:schemeClr val="tx1"/>
                </a:solidFill>
              </a:rPr>
              <a:t>either</a:t>
            </a:r>
            <a:r>
              <a:rPr lang="en-US" sz="2400" dirty="0">
                <a:solidFill>
                  <a:schemeClr val="tx1"/>
                </a:solidFill>
              </a:rPr>
              <a:t> </a:t>
            </a:r>
            <a:r>
              <a:rPr lang="en-US" sz="2400" b="1" i="1" dirty="0">
                <a:solidFill>
                  <a:schemeClr val="tx1"/>
                </a:solidFill>
              </a:rPr>
              <a:t>in heart</a:t>
            </a:r>
            <a:r>
              <a:rPr lang="en-US" sz="2400" dirty="0">
                <a:solidFill>
                  <a:schemeClr val="tx1"/>
                </a:solidFill>
              </a:rPr>
              <a:t>, </a:t>
            </a:r>
            <a:r>
              <a:rPr lang="en-US" sz="2400" i="1" dirty="0">
                <a:solidFill>
                  <a:schemeClr val="tx1"/>
                </a:solidFill>
              </a:rPr>
              <a:t>or </a:t>
            </a:r>
            <a:r>
              <a:rPr lang="en-US" sz="2400" b="1" i="1" dirty="0">
                <a:solidFill>
                  <a:schemeClr val="tx1"/>
                </a:solidFill>
              </a:rPr>
              <a:t>in spirit</a:t>
            </a:r>
            <a:r>
              <a:rPr lang="en-US" sz="2400" dirty="0">
                <a:solidFill>
                  <a:schemeClr val="tx1"/>
                </a:solidFill>
              </a:rPr>
              <a:t>. </a:t>
            </a:r>
          </a:p>
          <a:p>
            <a:pPr algn="l"/>
            <a:r>
              <a:rPr lang="en-US" sz="2400" i="1" dirty="0">
                <a:solidFill>
                  <a:schemeClr val="tx1"/>
                </a:solidFill>
              </a:rPr>
              <a:t>Yet</a:t>
            </a:r>
            <a:r>
              <a:rPr lang="en-US" sz="2400" dirty="0">
                <a:solidFill>
                  <a:schemeClr val="tx1"/>
                </a:solidFill>
              </a:rPr>
              <a:t>, from </a:t>
            </a:r>
            <a:r>
              <a:rPr lang="en-US" sz="2400" i="1" dirty="0">
                <a:solidFill>
                  <a:schemeClr val="tx1"/>
                </a:solidFill>
              </a:rPr>
              <a:t>another perspective</a:t>
            </a:r>
            <a:r>
              <a:rPr lang="en-US" sz="2400" dirty="0">
                <a:solidFill>
                  <a:schemeClr val="tx1"/>
                </a:solidFill>
              </a:rPr>
              <a:t>, it is </a:t>
            </a:r>
            <a:r>
              <a:rPr lang="en-US" sz="2400" i="1" dirty="0">
                <a:solidFill>
                  <a:schemeClr val="tx1"/>
                </a:solidFill>
              </a:rPr>
              <a:t>indeed a </a:t>
            </a:r>
            <a:r>
              <a:rPr lang="en-US" sz="2400" b="1" i="1" dirty="0">
                <a:solidFill>
                  <a:schemeClr val="tx1"/>
                </a:solidFill>
              </a:rPr>
              <a:t>very good</a:t>
            </a:r>
            <a:r>
              <a:rPr lang="en-US" sz="2400" i="1" dirty="0">
                <a:solidFill>
                  <a:schemeClr val="tx1"/>
                </a:solidFill>
              </a:rPr>
              <a:t> thing</a:t>
            </a:r>
            <a:r>
              <a:rPr lang="en-US" sz="2400" dirty="0">
                <a:solidFill>
                  <a:schemeClr val="tx1"/>
                </a:solidFill>
              </a:rPr>
              <a:t>. It certainly is</a:t>
            </a:r>
            <a:r>
              <a:rPr lang="en-US" sz="2400" b="1" i="1" dirty="0">
                <a:solidFill>
                  <a:schemeClr val="tx1"/>
                </a:solidFill>
              </a:rPr>
              <a:t> not</a:t>
            </a:r>
            <a:r>
              <a:rPr lang="en-US" sz="2400" dirty="0">
                <a:solidFill>
                  <a:schemeClr val="tx1"/>
                </a:solidFill>
              </a:rPr>
              <a:t> </a:t>
            </a:r>
            <a:r>
              <a:rPr lang="en-US" sz="2400" i="1" dirty="0">
                <a:solidFill>
                  <a:schemeClr val="tx1"/>
                </a:solidFill>
              </a:rPr>
              <a:t>pleasant</a:t>
            </a:r>
            <a:r>
              <a:rPr lang="en-US" sz="2400" dirty="0">
                <a:solidFill>
                  <a:schemeClr val="tx1"/>
                </a:solidFill>
              </a:rPr>
              <a:t> or </a:t>
            </a:r>
            <a:r>
              <a:rPr lang="en-US" sz="2400" i="1" dirty="0">
                <a:solidFill>
                  <a:schemeClr val="tx1"/>
                </a:solidFill>
              </a:rPr>
              <a:t>enjoyable</a:t>
            </a:r>
            <a:r>
              <a:rPr lang="en-US" sz="2400" dirty="0">
                <a:solidFill>
                  <a:schemeClr val="tx1"/>
                </a:solidFill>
              </a:rPr>
              <a:t> to be "</a:t>
            </a:r>
            <a:r>
              <a:rPr lang="en-US" sz="2400" b="1" i="1" dirty="0">
                <a:solidFill>
                  <a:schemeClr val="tx1"/>
                </a:solidFill>
              </a:rPr>
              <a:t>spiritually broken</a:t>
            </a:r>
            <a:r>
              <a:rPr lang="en-US" sz="2400" dirty="0">
                <a:solidFill>
                  <a:schemeClr val="tx1"/>
                </a:solidFill>
              </a:rPr>
              <a:t>." It is, </a:t>
            </a:r>
            <a:r>
              <a:rPr lang="en-US" sz="2400" i="1" dirty="0">
                <a:solidFill>
                  <a:schemeClr val="tx1"/>
                </a:solidFill>
              </a:rPr>
              <a:t>however</a:t>
            </a:r>
            <a:r>
              <a:rPr lang="en-US" sz="2400" dirty="0">
                <a:solidFill>
                  <a:schemeClr val="tx1"/>
                </a:solidFill>
              </a:rPr>
              <a:t>, a</a:t>
            </a:r>
            <a:r>
              <a:rPr lang="en-US" sz="2400" b="1" i="1" dirty="0">
                <a:solidFill>
                  <a:schemeClr val="tx1"/>
                </a:solidFill>
              </a:rPr>
              <a:t> positive</a:t>
            </a:r>
            <a:r>
              <a:rPr lang="en-US" sz="2400" dirty="0">
                <a:solidFill>
                  <a:schemeClr val="tx1"/>
                </a:solidFill>
              </a:rPr>
              <a:t> and </a:t>
            </a:r>
            <a:r>
              <a:rPr lang="en-US" sz="2400" b="1" i="1" dirty="0">
                <a:solidFill>
                  <a:schemeClr val="tx1"/>
                </a:solidFill>
              </a:rPr>
              <a:t>constructive experience</a:t>
            </a:r>
            <a:r>
              <a:rPr lang="en-US" sz="2400" dirty="0">
                <a:solidFill>
                  <a:schemeClr val="tx1"/>
                </a:solidFill>
              </a:rPr>
              <a:t> for the</a:t>
            </a:r>
            <a:r>
              <a:rPr lang="en-US" sz="2400" b="1" i="1" dirty="0">
                <a:solidFill>
                  <a:schemeClr val="tx1"/>
                </a:solidFill>
              </a:rPr>
              <a:t> soul</a:t>
            </a:r>
            <a:r>
              <a:rPr lang="en-US" sz="2400" dirty="0">
                <a:solidFill>
                  <a:schemeClr val="tx1"/>
                </a:solidFill>
              </a:rPr>
              <a:t> that has </a:t>
            </a:r>
            <a:r>
              <a:rPr lang="en-US" sz="2400" b="1" i="1" dirty="0">
                <a:solidFill>
                  <a:schemeClr val="tx1"/>
                </a:solidFill>
              </a:rPr>
              <a:t>wandered away from God</a:t>
            </a:r>
            <a:r>
              <a:rPr lang="en-US" sz="2400" dirty="0">
                <a:solidFill>
                  <a:schemeClr val="tx1"/>
                </a:solidFill>
              </a:rPr>
              <a:t>. </a:t>
            </a:r>
          </a:p>
          <a:p>
            <a:pPr algn="l"/>
            <a:r>
              <a:rPr lang="en-US" sz="2400" dirty="0">
                <a:solidFill>
                  <a:schemeClr val="tx1"/>
                </a:solidFill>
              </a:rPr>
              <a:t>No one is</a:t>
            </a:r>
            <a:r>
              <a:rPr lang="en-US" sz="2400" b="1" i="1" dirty="0">
                <a:solidFill>
                  <a:schemeClr val="tx1"/>
                </a:solidFill>
              </a:rPr>
              <a:t> exalted</a:t>
            </a:r>
            <a:r>
              <a:rPr lang="en-US" sz="2400" dirty="0">
                <a:solidFill>
                  <a:schemeClr val="tx1"/>
                </a:solidFill>
              </a:rPr>
              <a:t> </a:t>
            </a:r>
            <a:r>
              <a:rPr lang="en-US" sz="2400" i="1" dirty="0">
                <a:solidFill>
                  <a:schemeClr val="tx1"/>
                </a:solidFill>
              </a:rPr>
              <a:t>by the Lord</a:t>
            </a:r>
            <a:r>
              <a:rPr lang="en-US" sz="2400" dirty="0">
                <a:solidFill>
                  <a:schemeClr val="tx1"/>
                </a:solidFill>
              </a:rPr>
              <a:t> who is </a:t>
            </a:r>
            <a:r>
              <a:rPr lang="en-US" sz="2400" i="1" dirty="0">
                <a:solidFill>
                  <a:schemeClr val="tx1"/>
                </a:solidFill>
              </a:rPr>
              <a:t>not first </a:t>
            </a:r>
            <a:r>
              <a:rPr lang="en-US" sz="2400" b="1" i="1" dirty="0">
                <a:solidFill>
                  <a:schemeClr val="tx1"/>
                </a:solidFill>
              </a:rPr>
              <a:t>debased</a:t>
            </a:r>
            <a:r>
              <a:rPr lang="en-US" sz="2400" dirty="0">
                <a:solidFill>
                  <a:schemeClr val="tx1"/>
                </a:solidFill>
              </a:rPr>
              <a:t> by Him. No one is</a:t>
            </a:r>
            <a:r>
              <a:rPr lang="en-US" sz="2400" b="1" i="1" dirty="0">
                <a:solidFill>
                  <a:schemeClr val="tx1"/>
                </a:solidFill>
              </a:rPr>
              <a:t> justified</a:t>
            </a:r>
            <a:r>
              <a:rPr lang="en-US" sz="2400" dirty="0">
                <a:solidFill>
                  <a:schemeClr val="tx1"/>
                </a:solidFill>
              </a:rPr>
              <a:t> and </a:t>
            </a:r>
            <a:r>
              <a:rPr lang="en-US" sz="2400" b="1" i="1" dirty="0">
                <a:solidFill>
                  <a:schemeClr val="tx1"/>
                </a:solidFill>
              </a:rPr>
              <a:t>pardoned</a:t>
            </a:r>
            <a:r>
              <a:rPr lang="en-US" sz="2400" dirty="0">
                <a:solidFill>
                  <a:schemeClr val="tx1"/>
                </a:solidFill>
              </a:rPr>
              <a:t> </a:t>
            </a:r>
            <a:r>
              <a:rPr lang="en-US" sz="2400" i="1" dirty="0">
                <a:solidFill>
                  <a:schemeClr val="tx1"/>
                </a:solidFill>
              </a:rPr>
              <a:t>till</a:t>
            </a:r>
            <a:r>
              <a:rPr lang="en-US" sz="2400" dirty="0">
                <a:solidFill>
                  <a:schemeClr val="tx1"/>
                </a:solidFill>
              </a:rPr>
              <a:t> he is </a:t>
            </a:r>
            <a:r>
              <a:rPr lang="en-US" sz="2400" b="1" i="1" dirty="0">
                <a:solidFill>
                  <a:schemeClr val="tx1"/>
                </a:solidFill>
              </a:rPr>
              <a:t>first</a:t>
            </a:r>
            <a:r>
              <a:rPr lang="en-US" sz="2400" i="1" dirty="0">
                <a:solidFill>
                  <a:schemeClr val="tx1"/>
                </a:solidFill>
              </a:rPr>
              <a:t> convicted</a:t>
            </a:r>
            <a:r>
              <a:rPr lang="en-US" sz="2400" dirty="0">
                <a:solidFill>
                  <a:schemeClr val="tx1"/>
                </a:solidFill>
              </a:rPr>
              <a:t> and </a:t>
            </a:r>
            <a:r>
              <a:rPr lang="en-US" sz="2400" b="1" i="1" dirty="0">
                <a:solidFill>
                  <a:schemeClr val="tx1"/>
                </a:solidFill>
              </a:rPr>
              <a:t>convinced</a:t>
            </a:r>
            <a:r>
              <a:rPr lang="en-US" sz="2400" dirty="0">
                <a:solidFill>
                  <a:schemeClr val="tx1"/>
                </a:solidFill>
              </a:rPr>
              <a:t> that he is a </a:t>
            </a:r>
            <a:r>
              <a:rPr lang="en-US" sz="2400" b="1" i="1" dirty="0">
                <a:solidFill>
                  <a:schemeClr val="tx1"/>
                </a:solidFill>
              </a:rPr>
              <a:t>sinner </a:t>
            </a:r>
            <a:r>
              <a:rPr lang="en-US" sz="2400" dirty="0">
                <a:solidFill>
                  <a:schemeClr val="tx1"/>
                </a:solidFill>
              </a:rPr>
              <a:t>and</a:t>
            </a:r>
            <a:r>
              <a:rPr lang="en-US" sz="2400" b="1" i="1" dirty="0">
                <a:solidFill>
                  <a:schemeClr val="tx1"/>
                </a:solidFill>
              </a:rPr>
              <a:t> in need of</a:t>
            </a:r>
            <a:r>
              <a:rPr lang="en-US" sz="2400" dirty="0">
                <a:solidFill>
                  <a:schemeClr val="tx1"/>
                </a:solidFill>
              </a:rPr>
              <a:t> </a:t>
            </a:r>
            <a:r>
              <a:rPr lang="en-US" sz="2400" i="1" dirty="0">
                <a:solidFill>
                  <a:schemeClr val="tx1"/>
                </a:solidFill>
              </a:rPr>
              <a:t>being </a:t>
            </a:r>
            <a:r>
              <a:rPr lang="en-US" sz="2400" b="1" i="1" dirty="0">
                <a:solidFill>
                  <a:schemeClr val="tx1"/>
                </a:solidFill>
              </a:rPr>
              <a:t>saved</a:t>
            </a:r>
            <a:r>
              <a:rPr lang="en-US" sz="2400" dirty="0">
                <a:solidFill>
                  <a:schemeClr val="tx1"/>
                </a:solidFill>
              </a:rPr>
              <a:t>.</a:t>
            </a:r>
          </a:p>
        </p:txBody>
      </p:sp>
    </p:spTree>
    <p:extLst>
      <p:ext uri="{BB962C8B-B14F-4D97-AF65-F5344CB8AC3E}">
        <p14:creationId xmlns:p14="http://schemas.microsoft.com/office/powerpoint/2010/main" val="64138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DCE9-7DF8-42A5-A233-050806D69584}"/>
              </a:ext>
            </a:extLst>
          </p:cNvPr>
          <p:cNvSpPr>
            <a:spLocks noGrp="1"/>
          </p:cNvSpPr>
          <p:nvPr>
            <p:ph type="title"/>
          </p:nvPr>
        </p:nvSpPr>
        <p:spPr>
          <a:xfrm>
            <a:off x="514350" y="314037"/>
            <a:ext cx="8115299" cy="527844"/>
          </a:xfrm>
        </p:spPr>
        <p:txBody>
          <a:bodyPr>
            <a:noAutofit/>
          </a:bodyPr>
          <a:lstStyle/>
          <a:p>
            <a:pPr algn="ctr"/>
            <a:r>
              <a:rPr lang="en-US" dirty="0"/>
              <a:t>Brokenness</a:t>
            </a:r>
          </a:p>
        </p:txBody>
      </p:sp>
      <p:sp>
        <p:nvSpPr>
          <p:cNvPr id="3" name="Text Placeholder 2">
            <a:extLst>
              <a:ext uri="{FF2B5EF4-FFF2-40B4-BE49-F238E27FC236}">
                <a16:creationId xmlns:a16="http://schemas.microsoft.com/office/drawing/2014/main" id="{D44E4CAD-A61F-4B3D-8E90-E5CE343BD02A}"/>
              </a:ext>
            </a:extLst>
          </p:cNvPr>
          <p:cNvSpPr>
            <a:spLocks noGrp="1"/>
          </p:cNvSpPr>
          <p:nvPr>
            <p:ph type="body" idx="1"/>
          </p:nvPr>
        </p:nvSpPr>
        <p:spPr>
          <a:xfrm>
            <a:off x="235526" y="841881"/>
            <a:ext cx="8700655" cy="3546872"/>
          </a:xfrm>
        </p:spPr>
        <p:txBody>
          <a:bodyPr>
            <a:noAutofit/>
          </a:bodyPr>
          <a:lstStyle/>
          <a:p>
            <a:pPr algn="l"/>
            <a:r>
              <a:rPr lang="en-US" sz="2100" b="1" dirty="0">
                <a:solidFill>
                  <a:schemeClr val="tx1"/>
                </a:solidFill>
              </a:rPr>
              <a:t>To us, broken things are despised as worthless, but God can take what has been broken and remake it into something better, something that He can use for His glory. </a:t>
            </a:r>
          </a:p>
          <a:p>
            <a:pPr algn="l"/>
            <a:r>
              <a:rPr lang="en-US" sz="2100" b="1" dirty="0">
                <a:solidFill>
                  <a:schemeClr val="tx1"/>
                </a:solidFill>
              </a:rPr>
              <a:t>Broken things and broken people are the result of sin. </a:t>
            </a:r>
          </a:p>
          <a:p>
            <a:pPr algn="l"/>
            <a:r>
              <a:rPr lang="en-US" sz="2100" b="1" dirty="0">
                <a:solidFill>
                  <a:schemeClr val="tx1"/>
                </a:solidFill>
              </a:rPr>
              <a:t>Yet God sent his Son, who was without sin, to be broken so that we might be healed. </a:t>
            </a:r>
          </a:p>
          <a:p>
            <a:pPr algn="l"/>
            <a:r>
              <a:rPr lang="en-US" sz="2100" b="1" dirty="0">
                <a:solidFill>
                  <a:schemeClr val="tx1"/>
                </a:solidFill>
              </a:rPr>
              <a:t>On the night before He died, Jesus broke the bread and said, “This is my body, which is broken for you.” He went all the way to Calvary to die so that we can live. </a:t>
            </a:r>
          </a:p>
          <a:p>
            <a:pPr algn="l"/>
            <a:r>
              <a:rPr lang="en-US" sz="2100" b="1" dirty="0">
                <a:solidFill>
                  <a:schemeClr val="tx1"/>
                </a:solidFill>
              </a:rPr>
              <a:t>His death has made it possible for broken, sinful humanity to be reconciled to God and be healed. </a:t>
            </a:r>
          </a:p>
        </p:txBody>
      </p:sp>
    </p:spTree>
    <p:extLst>
      <p:ext uri="{BB962C8B-B14F-4D97-AF65-F5344CB8AC3E}">
        <p14:creationId xmlns:p14="http://schemas.microsoft.com/office/powerpoint/2010/main" val="362628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173B-5FC0-4FA5-8274-BB1BC2EC4D75}"/>
              </a:ext>
            </a:extLst>
          </p:cNvPr>
          <p:cNvSpPr>
            <a:spLocks noGrp="1"/>
          </p:cNvSpPr>
          <p:nvPr>
            <p:ph type="title"/>
          </p:nvPr>
        </p:nvSpPr>
        <p:spPr>
          <a:xfrm>
            <a:off x="514349" y="299605"/>
            <a:ext cx="8115299" cy="728663"/>
          </a:xfrm>
        </p:spPr>
        <p:txBody>
          <a:bodyPr/>
          <a:lstStyle/>
          <a:p>
            <a:pPr algn="ctr"/>
            <a:r>
              <a:rPr lang="en-US" dirty="0"/>
              <a:t>Brokenness</a:t>
            </a:r>
          </a:p>
        </p:txBody>
      </p:sp>
      <p:sp>
        <p:nvSpPr>
          <p:cNvPr id="3" name="Text Placeholder 2">
            <a:extLst>
              <a:ext uri="{FF2B5EF4-FFF2-40B4-BE49-F238E27FC236}">
                <a16:creationId xmlns:a16="http://schemas.microsoft.com/office/drawing/2014/main" id="{618271C2-9EEF-4DD3-8019-4BC2564CAAAE}"/>
              </a:ext>
            </a:extLst>
          </p:cNvPr>
          <p:cNvSpPr>
            <a:spLocks noGrp="1"/>
          </p:cNvSpPr>
          <p:nvPr>
            <p:ph type="body" idx="1"/>
          </p:nvPr>
        </p:nvSpPr>
        <p:spPr>
          <a:xfrm>
            <a:off x="121444" y="1028268"/>
            <a:ext cx="8901112" cy="4661731"/>
          </a:xfrm>
        </p:spPr>
        <p:txBody>
          <a:bodyPr>
            <a:noAutofit/>
          </a:bodyPr>
          <a:lstStyle/>
          <a:p>
            <a:pPr marL="257175" indent="-257175" algn="l">
              <a:buFont typeface="Arial" panose="020B0604020202020204" pitchFamily="34" charset="0"/>
              <a:buChar char="•"/>
            </a:pPr>
            <a:r>
              <a:rPr lang="en-US" sz="1800" b="1" dirty="0">
                <a:solidFill>
                  <a:schemeClr val="tx1"/>
                </a:solidFill>
              </a:rPr>
              <a:t>Without the broken body of Jesus, we could not be made whole.</a:t>
            </a:r>
          </a:p>
          <a:p>
            <a:pPr marL="257175" indent="-257175" algn="l">
              <a:buFont typeface="Arial" panose="020B0604020202020204" pitchFamily="34" charset="0"/>
              <a:buChar char="•"/>
            </a:pPr>
            <a:r>
              <a:rPr lang="en-US" sz="1800" b="1" dirty="0">
                <a:solidFill>
                  <a:schemeClr val="tx1"/>
                </a:solidFill>
              </a:rPr>
              <a:t> “But he was pierced for our transgressions, he was crushed for our iniquities; the punishment that brought us peace was upon him, and by his wounds we are healed” (</a:t>
            </a:r>
            <a:r>
              <a:rPr lang="en-US" sz="1800" b="1" dirty="0">
                <a:solidFill>
                  <a:schemeClr val="tx1"/>
                </a:solidFill>
                <a:hlinkClick r:id="rId2"/>
              </a:rPr>
              <a:t>Isaiah 53:5</a:t>
            </a:r>
            <a:r>
              <a:rPr lang="en-US" sz="1800" b="1" dirty="0">
                <a:solidFill>
                  <a:schemeClr val="tx1"/>
                </a:solidFill>
              </a:rPr>
              <a:t>). </a:t>
            </a:r>
            <a:br>
              <a:rPr lang="en-US" sz="1800" b="1" dirty="0">
                <a:solidFill>
                  <a:schemeClr val="tx1"/>
                </a:solidFill>
              </a:rPr>
            </a:br>
            <a:r>
              <a:rPr lang="en-US" sz="1800" b="1" dirty="0">
                <a:solidFill>
                  <a:schemeClr val="tx1"/>
                </a:solidFill>
              </a:rPr>
              <a:t>Only when we surrender to Christ can we be restored and transformed.</a:t>
            </a:r>
          </a:p>
          <a:p>
            <a:pPr marL="257175" indent="-257175" algn="l">
              <a:buFont typeface="Arial" panose="020B0604020202020204" pitchFamily="34" charset="0"/>
              <a:buChar char="•"/>
            </a:pPr>
            <a:r>
              <a:rPr lang="en-US" sz="1800" b="1" dirty="0">
                <a:solidFill>
                  <a:schemeClr val="tx1"/>
                </a:solidFill>
              </a:rPr>
              <a:t> Such surrender requires a brokenness on our part (</a:t>
            </a:r>
            <a:r>
              <a:rPr lang="en-US" sz="1800" b="1" dirty="0">
                <a:solidFill>
                  <a:schemeClr val="tx1"/>
                </a:solidFill>
                <a:hlinkClick r:id="rId3"/>
              </a:rPr>
              <a:t>Luke 9:23</a:t>
            </a:r>
            <a:r>
              <a:rPr lang="en-US" sz="1800" b="1" dirty="0">
                <a:solidFill>
                  <a:schemeClr val="tx1"/>
                </a:solidFill>
              </a:rPr>
              <a:t>). </a:t>
            </a:r>
            <a:r>
              <a:rPr lang="en-US" sz="1800" b="1" dirty="0">
                <a:solidFill>
                  <a:schemeClr val="tx1"/>
                </a:solidFill>
                <a:hlinkClick r:id="rId4"/>
              </a:rPr>
              <a:t>Romans 6:1-14</a:t>
            </a:r>
            <a:r>
              <a:rPr lang="en-US" sz="1800" b="1" dirty="0">
                <a:solidFill>
                  <a:schemeClr val="tx1"/>
                </a:solidFill>
              </a:rPr>
              <a:t> describes how believers become dead to sin and alive to God in Christ. </a:t>
            </a:r>
          </a:p>
          <a:p>
            <a:pPr marL="257175" indent="-257175" algn="l">
              <a:buFont typeface="Arial" panose="020B0604020202020204" pitchFamily="34" charset="0"/>
              <a:buChar char="•"/>
            </a:pPr>
            <a:r>
              <a:rPr lang="en-US" sz="1800" b="1" dirty="0">
                <a:solidFill>
                  <a:schemeClr val="tx1"/>
                </a:solidFill>
              </a:rPr>
              <a:t>Claim the promise that cannot be broken: “In this world you will have trouble, But take heart! I have overcome the world” (</a:t>
            </a:r>
            <a:r>
              <a:rPr lang="en-US" sz="1800" b="1" dirty="0">
                <a:solidFill>
                  <a:schemeClr val="tx1"/>
                </a:solidFill>
                <a:hlinkClick r:id="rId5"/>
              </a:rPr>
              <a:t>John 16:33</a:t>
            </a:r>
            <a:r>
              <a:rPr lang="en-US" sz="1800" b="1" dirty="0">
                <a:solidFill>
                  <a:schemeClr val="tx1"/>
                </a:solidFill>
              </a:rPr>
              <a:t>). </a:t>
            </a:r>
          </a:p>
          <a:p>
            <a:pPr marL="257175" indent="-257175" algn="l">
              <a:buFont typeface="Arial" panose="020B0604020202020204" pitchFamily="34" charset="0"/>
              <a:buChar char="•"/>
            </a:pPr>
            <a:r>
              <a:rPr lang="en-US" sz="1800" b="1" dirty="0">
                <a:solidFill>
                  <a:schemeClr val="tx1"/>
                </a:solidFill>
              </a:rPr>
              <a:t>“A righteous man may have many troubles, but the Lord delivers him from them all; he protects all his bones, not one of them will be broken. … The Lord redeems his servants; no one will be condemned who takes refuge in him” (</a:t>
            </a:r>
            <a:r>
              <a:rPr lang="en-US" sz="1800" b="1" dirty="0">
                <a:solidFill>
                  <a:schemeClr val="tx1"/>
                </a:solidFill>
                <a:hlinkClick r:id="rId6"/>
              </a:rPr>
              <a:t>Psalm 34:19-22</a:t>
            </a:r>
            <a:r>
              <a:rPr lang="en-US" sz="1800" b="1" dirty="0">
                <a:solidFill>
                  <a:schemeClr val="tx1"/>
                </a:solidFill>
              </a:rPr>
              <a:t>). </a:t>
            </a:r>
          </a:p>
        </p:txBody>
      </p:sp>
    </p:spTree>
    <p:extLst>
      <p:ext uri="{BB962C8B-B14F-4D97-AF65-F5344CB8AC3E}">
        <p14:creationId xmlns:p14="http://schemas.microsoft.com/office/powerpoint/2010/main" val="19850929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239</TotalTime>
  <Words>1538</Words>
  <Application>Microsoft Office PowerPoint</Application>
  <PresentationFormat>On-screen Show (4:3)</PresentationFormat>
  <Paragraphs>82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Century Gothic</vt:lpstr>
      <vt:lpstr>Vapor Trail</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brokenness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Brokenness</dc:title>
  <dc:creator>Stubbs, Patricia</dc:creator>
  <cp:lastModifiedBy>Abiding Faith</cp:lastModifiedBy>
  <cp:revision>18</cp:revision>
  <dcterms:created xsi:type="dcterms:W3CDTF">2018-12-05T21:09:11Z</dcterms:created>
  <dcterms:modified xsi:type="dcterms:W3CDTF">2019-01-10T01:08:02Z</dcterms:modified>
</cp:coreProperties>
</file>