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handoutMasterIdLst>
    <p:handoutMasterId r:id="rId21"/>
  </p:handoutMasterIdLst>
  <p:sldIdLst>
    <p:sldId id="256" r:id="rId2"/>
    <p:sldId id="257" r:id="rId3"/>
    <p:sldId id="264" r:id="rId4"/>
    <p:sldId id="267" r:id="rId5"/>
    <p:sldId id="265" r:id="rId6"/>
    <p:sldId id="266" r:id="rId7"/>
    <p:sldId id="258" r:id="rId8"/>
    <p:sldId id="259" r:id="rId9"/>
    <p:sldId id="271" r:id="rId10"/>
    <p:sldId id="263" r:id="rId11"/>
    <p:sldId id="268" r:id="rId12"/>
    <p:sldId id="262" r:id="rId13"/>
    <p:sldId id="260" r:id="rId14"/>
    <p:sldId id="261" r:id="rId15"/>
    <p:sldId id="272" r:id="rId16"/>
    <p:sldId id="274" r:id="rId17"/>
    <p:sldId id="273" r:id="rId18"/>
    <p:sldId id="270"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2A02D31-87A4-47B1-8D3E-4721CB5E8AF1}" type="datetimeFigureOut">
              <a:rPr lang="en-US" smtClean="0"/>
              <a:t>5/11/2016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8747460-4355-470C-BEE2-1173DC283437}" type="slidenum">
              <a:rPr lang="en-US" smtClean="0"/>
              <a:t>‹#›</a:t>
            </a:fld>
            <a:endParaRPr lang="en-US"/>
          </a:p>
        </p:txBody>
      </p:sp>
    </p:spTree>
    <p:extLst>
      <p:ext uri="{BB962C8B-B14F-4D97-AF65-F5344CB8AC3E}">
        <p14:creationId xmlns:p14="http://schemas.microsoft.com/office/powerpoint/2010/main" val="33983737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smtClean="0"/>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90FADB94-50B2-4396-8CBA-434B24B9B456}" type="datetimeFigureOut">
              <a:rPr lang="en-US" smtClean="0"/>
              <a:t>5/11/2016</a:t>
            </a:fld>
            <a:endParaRPr lang="en-US" dirty="0"/>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BBFA298F-54C1-4B7D-8B74-449E8FB124A4}" type="slidenum">
              <a:rPr lang="en-US" smtClean="0"/>
              <a:t>‹#›</a:t>
            </a:fld>
            <a:endParaRPr lang="en-US" dirty="0"/>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48941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FADB94-50B2-4396-8CBA-434B24B9B456}" type="datetimeFigureOut">
              <a:rPr lang="en-US" smtClean="0"/>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FA298F-54C1-4B7D-8B74-449E8FB124A4}" type="slidenum">
              <a:rPr lang="en-US" smtClean="0"/>
              <a:t>‹#›</a:t>
            </a:fld>
            <a:endParaRPr lang="en-US" dirty="0"/>
          </a:p>
        </p:txBody>
      </p:sp>
    </p:spTree>
    <p:extLst>
      <p:ext uri="{BB962C8B-B14F-4D97-AF65-F5344CB8AC3E}">
        <p14:creationId xmlns:p14="http://schemas.microsoft.com/office/powerpoint/2010/main" val="1560267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FADB94-50B2-4396-8CBA-434B24B9B456}" type="datetimeFigureOut">
              <a:rPr lang="en-US" smtClean="0"/>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FA298F-54C1-4B7D-8B74-449E8FB124A4}" type="slidenum">
              <a:rPr lang="en-US" smtClean="0"/>
              <a:t>‹#›</a:t>
            </a:fld>
            <a:endParaRPr lang="en-US" dirty="0"/>
          </a:p>
        </p:txBody>
      </p:sp>
    </p:spTree>
    <p:extLst>
      <p:ext uri="{BB962C8B-B14F-4D97-AF65-F5344CB8AC3E}">
        <p14:creationId xmlns:p14="http://schemas.microsoft.com/office/powerpoint/2010/main" val="2642348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FADB94-50B2-4396-8CBA-434B24B9B456}" type="datetimeFigureOut">
              <a:rPr lang="en-US" smtClean="0"/>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FA298F-54C1-4B7D-8B74-449E8FB124A4}" type="slidenum">
              <a:rPr lang="en-US" smtClean="0"/>
              <a:t>‹#›</a:t>
            </a:fld>
            <a:endParaRPr lang="en-US" dirty="0"/>
          </a:p>
        </p:txBody>
      </p:sp>
    </p:spTree>
    <p:extLst>
      <p:ext uri="{BB962C8B-B14F-4D97-AF65-F5344CB8AC3E}">
        <p14:creationId xmlns:p14="http://schemas.microsoft.com/office/powerpoint/2010/main" val="4234845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90FADB94-50B2-4396-8CBA-434B24B9B456}" type="datetimeFigureOut">
              <a:rPr lang="en-US" smtClean="0"/>
              <a:t>5/11/2016</a:t>
            </a:fld>
            <a:endParaRPr lang="en-US" dirty="0"/>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BBFA298F-54C1-4B7D-8B74-449E8FB124A4}" type="slidenum">
              <a:rPr lang="en-US" smtClean="0"/>
              <a:t>‹#›</a:t>
            </a:fld>
            <a:endParaRPr lang="en-US" dirty="0"/>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1802859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FADB94-50B2-4396-8CBA-434B24B9B456}" type="datetimeFigureOut">
              <a:rPr lang="en-US" smtClean="0"/>
              <a:t>5/11/2016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FA298F-54C1-4B7D-8B74-449E8FB124A4}" type="slidenum">
              <a:rPr lang="en-US" smtClean="0"/>
              <a:t>‹#›</a:t>
            </a:fld>
            <a:endParaRPr lang="en-US" dirty="0"/>
          </a:p>
        </p:txBody>
      </p:sp>
    </p:spTree>
    <p:extLst>
      <p:ext uri="{BB962C8B-B14F-4D97-AF65-F5344CB8AC3E}">
        <p14:creationId xmlns:p14="http://schemas.microsoft.com/office/powerpoint/2010/main" val="2847159921"/>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FADB94-50B2-4396-8CBA-434B24B9B456}" type="datetimeFigureOut">
              <a:rPr lang="en-US" smtClean="0"/>
              <a:t>5/11/2016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BFA298F-54C1-4B7D-8B74-449E8FB124A4}" type="slidenum">
              <a:rPr lang="en-US" smtClean="0"/>
              <a:t>‹#›</a:t>
            </a:fld>
            <a:endParaRPr lang="en-US" dirty="0"/>
          </a:p>
        </p:txBody>
      </p:sp>
    </p:spTree>
    <p:extLst>
      <p:ext uri="{BB962C8B-B14F-4D97-AF65-F5344CB8AC3E}">
        <p14:creationId xmlns:p14="http://schemas.microsoft.com/office/powerpoint/2010/main" val="3674841953"/>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FADB94-50B2-4396-8CBA-434B24B9B456}" type="datetimeFigureOut">
              <a:rPr lang="en-US" smtClean="0"/>
              <a:t>5/11/2016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BFA298F-54C1-4B7D-8B74-449E8FB124A4}" type="slidenum">
              <a:rPr lang="en-US" smtClean="0"/>
              <a:t>‹#›</a:t>
            </a:fld>
            <a:endParaRPr lang="en-US" dirty="0"/>
          </a:p>
        </p:txBody>
      </p:sp>
    </p:spTree>
    <p:extLst>
      <p:ext uri="{BB962C8B-B14F-4D97-AF65-F5344CB8AC3E}">
        <p14:creationId xmlns:p14="http://schemas.microsoft.com/office/powerpoint/2010/main" val="2917474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ADB94-50B2-4396-8CBA-434B24B9B456}" type="datetimeFigureOut">
              <a:rPr lang="en-US" smtClean="0"/>
              <a:t>5/11/2016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BFA298F-54C1-4B7D-8B74-449E8FB124A4}" type="slidenum">
              <a:rPr lang="en-US" smtClean="0"/>
              <a:t>‹#›</a:t>
            </a:fld>
            <a:endParaRPr lang="en-US" dirty="0"/>
          </a:p>
        </p:txBody>
      </p:sp>
    </p:spTree>
    <p:extLst>
      <p:ext uri="{BB962C8B-B14F-4D97-AF65-F5344CB8AC3E}">
        <p14:creationId xmlns:p14="http://schemas.microsoft.com/office/powerpoint/2010/main" val="1115178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3789" y="6375679"/>
            <a:ext cx="925016" cy="348462"/>
          </a:xfrm>
        </p:spPr>
        <p:txBody>
          <a:bodyPr/>
          <a:lstStyle/>
          <a:p>
            <a:fld id="{90FADB94-50B2-4396-8CBA-434B24B9B456}" type="datetimeFigureOut">
              <a:rPr lang="en-US" smtClean="0"/>
              <a:t>5/11/2016</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68261" y="6375679"/>
            <a:ext cx="924342" cy="345796"/>
          </a:xfrm>
        </p:spPr>
        <p:txBody>
          <a:bodyPr/>
          <a:lstStyle/>
          <a:p>
            <a:fld id="{BBFA298F-54C1-4B7D-8B74-449E8FB124A4}" type="slidenum">
              <a:rPr lang="en-US" smtClean="0"/>
              <a:t>‹#›</a:t>
            </a:fld>
            <a:endParaRPr lang="en-US" dirty="0"/>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28462064"/>
      </p:ext>
    </p:extLst>
  </p:cSld>
  <p:clrMapOvr>
    <a:masterClrMapping/>
  </p:clrMapOvr>
  <p:extLst mod="1">
    <p:ext uri="{DCECCB84-F9BA-43D5-87BE-67443E8EF086}">
      <p15:sldGuideLst xmlns:p15="http://schemas.microsoft.com/office/powerpoint/2012/main">
        <p15:guide id="4294967295"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4463" y="6375679"/>
            <a:ext cx="924342" cy="348462"/>
          </a:xfrm>
        </p:spPr>
        <p:txBody>
          <a:bodyPr/>
          <a:lstStyle/>
          <a:p>
            <a:fld id="{90FADB94-50B2-4396-8CBA-434B24B9B456}" type="datetimeFigureOut">
              <a:rPr lang="en-US" smtClean="0"/>
              <a:t>5/11/2016</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56153" y="6375679"/>
            <a:ext cx="947460" cy="345796"/>
          </a:xfrm>
        </p:spPr>
        <p:txBody>
          <a:bodyPr/>
          <a:lstStyle/>
          <a:p>
            <a:fld id="{BBFA298F-54C1-4B7D-8B74-449E8FB124A4}" type="slidenum">
              <a:rPr lang="en-US" smtClean="0"/>
              <a:t>‹#›</a:t>
            </a:fld>
            <a:endParaRPr lang="en-US" dirty="0"/>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51154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90FADB94-50B2-4396-8CBA-434B24B9B456}" type="datetimeFigureOut">
              <a:rPr lang="en-US" smtClean="0"/>
              <a:t>5/11/2016</a:t>
            </a:fld>
            <a:endParaRPr lang="en-US" dirty="0"/>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BBFA298F-54C1-4B7D-8B74-449E8FB124A4}" type="slidenum">
              <a:rPr lang="en-US" smtClean="0"/>
              <a:t>‹#›</a:t>
            </a:fld>
            <a:endParaRPr lang="en-US" dirty="0"/>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297270363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792">
          <p15:clr>
            <a:srgbClr val="F26B43"/>
          </p15:clr>
        </p15:guide>
        <p15:guide id="4294967295" pos="7200">
          <p15:clr>
            <a:srgbClr val="F26B43"/>
          </p15:clr>
        </p15:guide>
        <p15:guide id="4294967295" pos="594">
          <p15:clr>
            <a:srgbClr val="F26B43"/>
          </p15:clr>
        </p15:guide>
        <p15:guide id="4294967295" pos="5400">
          <p15:clr>
            <a:srgbClr val="F26B43"/>
          </p15:clr>
        </p15:guide>
        <p15:guide id="4294967295" orient="horz" pos="4008">
          <p15:clr>
            <a:srgbClr val="F26B43"/>
          </p15:clr>
        </p15:guide>
        <p15:guide id="4294967295" orient="horz" pos="1440">
          <p15:clr>
            <a:srgbClr val="F26B43"/>
          </p15:clr>
        </p15:guide>
        <p15:guide id="4294967295" orient="horz" pos="3720">
          <p15:clr>
            <a:srgbClr val="F26B43"/>
          </p15:clr>
        </p15:guide>
        <p15:guide id="4294967295"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ucg.org/user/10481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Can You Hear Me Now?</a:t>
            </a:r>
            <a:endParaRPr lang="en-US" dirty="0"/>
          </a:p>
        </p:txBody>
      </p:sp>
      <p:sp>
        <p:nvSpPr>
          <p:cNvPr id="3" name="Subtitle 2"/>
          <p:cNvSpPr>
            <a:spLocks noGrp="1"/>
          </p:cNvSpPr>
          <p:nvPr>
            <p:ph type="subTitle" idx="1"/>
          </p:nvPr>
        </p:nvSpPr>
        <p:spPr>
          <a:xfrm>
            <a:off x="1143000" y="5715000"/>
            <a:ext cx="7239000" cy="990600"/>
          </a:xfrm>
        </p:spPr>
        <p:txBody>
          <a:bodyPr/>
          <a:lstStyle/>
          <a:p>
            <a:r>
              <a:rPr lang="en-US" dirty="0" smtClean="0"/>
              <a:t>James 1:19</a:t>
            </a:r>
          </a:p>
          <a:p>
            <a:r>
              <a:rPr lang="en-US" dirty="0" smtClean="0">
                <a:effectLst/>
              </a:rPr>
              <a:t> be “swift to hear, slow to speak….” </a:t>
            </a:r>
            <a:endParaRPr lang="en-US" dirty="0"/>
          </a:p>
        </p:txBody>
      </p:sp>
    </p:spTree>
    <p:extLst>
      <p:ext uri="{BB962C8B-B14F-4D97-AF65-F5344CB8AC3E}">
        <p14:creationId xmlns:p14="http://schemas.microsoft.com/office/powerpoint/2010/main" val="1141470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989215"/>
          </a:xfrm>
        </p:spPr>
        <p:txBody>
          <a:bodyPr/>
          <a:lstStyle/>
          <a:p>
            <a:r>
              <a:rPr lang="en-US" dirty="0" smtClean="0"/>
              <a:t>Can You Hear Me Now?</a:t>
            </a:r>
            <a:endParaRPr lang="en-US" dirty="0"/>
          </a:p>
        </p:txBody>
      </p:sp>
      <p:sp>
        <p:nvSpPr>
          <p:cNvPr id="3" name="Content Placeholder 2"/>
          <p:cNvSpPr>
            <a:spLocks noGrp="1"/>
          </p:cNvSpPr>
          <p:nvPr>
            <p:ph idx="1"/>
          </p:nvPr>
        </p:nvSpPr>
        <p:spPr>
          <a:xfrm>
            <a:off x="938758" y="1600200"/>
            <a:ext cx="7824242" cy="4876800"/>
          </a:xfrm>
        </p:spPr>
        <p:txBody>
          <a:bodyPr>
            <a:normAutofit/>
          </a:bodyPr>
          <a:lstStyle/>
          <a:p>
            <a:r>
              <a:rPr lang="en-US" sz="3200" dirty="0"/>
              <a:t>h</a:t>
            </a:r>
            <a:r>
              <a:rPr lang="en-US" sz="3200" dirty="0" smtClean="0">
                <a:effectLst/>
              </a:rPr>
              <a:t>ow did the human race survive before cell phones and the Internet?</a:t>
            </a:r>
          </a:p>
          <a:p>
            <a:r>
              <a:rPr lang="en-US" sz="3200" dirty="0" smtClean="0">
                <a:effectLst/>
              </a:rPr>
              <a:t>Once in a while, we may run into a person who doesn’t have a mobile phone or a business without a Web site. </a:t>
            </a:r>
          </a:p>
          <a:p>
            <a:r>
              <a:rPr lang="en-US" sz="3200" dirty="0" smtClean="0">
                <a:effectLst/>
              </a:rPr>
              <a:t>How do they expect </a:t>
            </a:r>
            <a:r>
              <a:rPr lang="en-US" sz="3200" dirty="0" smtClean="0"/>
              <a:t>us</a:t>
            </a:r>
            <a:r>
              <a:rPr lang="en-US" sz="3200" dirty="0" smtClean="0">
                <a:effectLst/>
              </a:rPr>
              <a:t> to contact them?</a:t>
            </a:r>
          </a:p>
          <a:p>
            <a:r>
              <a:rPr lang="en-US" sz="3200" dirty="0" smtClean="0"/>
              <a:t>Are there any other ways to communicate?</a:t>
            </a:r>
            <a:r>
              <a:rPr lang="en-US" sz="3200" dirty="0" smtClean="0">
                <a:effectLst/>
              </a:rPr>
              <a:t> </a:t>
            </a:r>
            <a:endParaRPr lang="en-US" sz="3200" dirty="0"/>
          </a:p>
        </p:txBody>
      </p:sp>
    </p:spTree>
    <p:extLst>
      <p:ext uri="{BB962C8B-B14F-4D97-AF65-F5344CB8AC3E}">
        <p14:creationId xmlns:p14="http://schemas.microsoft.com/office/powerpoint/2010/main" val="4268703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You Hear Me Now?</a:t>
            </a:r>
            <a:endParaRPr lang="en-US" dirty="0"/>
          </a:p>
        </p:txBody>
      </p:sp>
      <p:sp>
        <p:nvSpPr>
          <p:cNvPr id="3" name="Content Placeholder 2"/>
          <p:cNvSpPr>
            <a:spLocks noGrp="1"/>
          </p:cNvSpPr>
          <p:nvPr>
            <p:ph idx="1"/>
          </p:nvPr>
        </p:nvSpPr>
        <p:spPr>
          <a:xfrm>
            <a:off x="762000" y="1371600"/>
            <a:ext cx="8001000" cy="5181600"/>
          </a:xfrm>
        </p:spPr>
        <p:txBody>
          <a:bodyPr>
            <a:normAutofit/>
          </a:bodyPr>
          <a:lstStyle/>
          <a:p>
            <a:r>
              <a:rPr lang="en-US" sz="2800" dirty="0" smtClean="0">
                <a:effectLst/>
              </a:rPr>
              <a:t>Advances in technology have indisputably made communication easier. </a:t>
            </a:r>
          </a:p>
          <a:p>
            <a:r>
              <a:rPr lang="en-US" sz="2800" dirty="0" smtClean="0">
                <a:effectLst/>
              </a:rPr>
              <a:t>But have they made it better?</a:t>
            </a:r>
          </a:p>
          <a:p>
            <a:r>
              <a:rPr lang="en-US" sz="2800" dirty="0" smtClean="0">
                <a:effectLst/>
              </a:rPr>
              <a:t> The average American has only two close friends today—a third fewer than people did 20 years ago, according to a report recently published in the American Sociological Review. </a:t>
            </a:r>
          </a:p>
          <a:p>
            <a:r>
              <a:rPr lang="en-US" sz="2800" dirty="0" smtClean="0">
                <a:effectLst/>
              </a:rPr>
              <a:t>God wants us to build strong loving relationships with each other. It is important that we listen to each other.</a:t>
            </a:r>
            <a:endParaRPr lang="en-US" sz="2800" dirty="0" smtClean="0"/>
          </a:p>
          <a:p>
            <a:endParaRPr lang="en-US" dirty="0"/>
          </a:p>
        </p:txBody>
      </p:sp>
    </p:spTree>
    <p:extLst>
      <p:ext uri="{BB962C8B-B14F-4D97-AF65-F5344CB8AC3E}">
        <p14:creationId xmlns:p14="http://schemas.microsoft.com/office/powerpoint/2010/main" val="676780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913015"/>
          </a:xfrm>
        </p:spPr>
        <p:txBody>
          <a:bodyPr/>
          <a:lstStyle/>
          <a:p>
            <a:r>
              <a:rPr lang="en-US" dirty="0" smtClean="0"/>
              <a:t>Can You Hear Me Now?</a:t>
            </a:r>
            <a:endParaRPr lang="en-US" dirty="0"/>
          </a:p>
        </p:txBody>
      </p:sp>
      <p:sp>
        <p:nvSpPr>
          <p:cNvPr id="3" name="Content Placeholder 2"/>
          <p:cNvSpPr>
            <a:spLocks noGrp="1"/>
          </p:cNvSpPr>
          <p:nvPr>
            <p:ph idx="1"/>
          </p:nvPr>
        </p:nvSpPr>
        <p:spPr>
          <a:xfrm>
            <a:off x="938758" y="1524000"/>
            <a:ext cx="7633742" cy="4355593"/>
          </a:xfrm>
        </p:spPr>
        <p:txBody>
          <a:bodyPr>
            <a:normAutofit/>
          </a:bodyPr>
          <a:lstStyle/>
          <a:p>
            <a:r>
              <a:rPr lang="en-US" sz="3600" dirty="0" smtClean="0"/>
              <a:t>What can we do to assist us with becoming good listeners?</a:t>
            </a:r>
            <a:endParaRPr lang="en-US" sz="3600" dirty="0"/>
          </a:p>
        </p:txBody>
      </p:sp>
    </p:spTree>
    <p:extLst>
      <p:ext uri="{BB962C8B-B14F-4D97-AF65-F5344CB8AC3E}">
        <p14:creationId xmlns:p14="http://schemas.microsoft.com/office/powerpoint/2010/main" val="2711961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913015"/>
          </a:xfrm>
        </p:spPr>
        <p:txBody>
          <a:bodyPr/>
          <a:lstStyle/>
          <a:p>
            <a:r>
              <a:rPr lang="en-US" dirty="0" smtClean="0"/>
              <a:t>Can You Hear Me Now?</a:t>
            </a:r>
            <a:endParaRPr lang="en-US" dirty="0"/>
          </a:p>
        </p:txBody>
      </p:sp>
      <p:sp>
        <p:nvSpPr>
          <p:cNvPr id="3" name="Content Placeholder 2"/>
          <p:cNvSpPr>
            <a:spLocks noGrp="1"/>
          </p:cNvSpPr>
          <p:nvPr>
            <p:ph idx="1"/>
          </p:nvPr>
        </p:nvSpPr>
        <p:spPr>
          <a:xfrm>
            <a:off x="838200" y="1295400"/>
            <a:ext cx="7848600" cy="5334000"/>
          </a:xfrm>
        </p:spPr>
        <p:txBody>
          <a:bodyPr>
            <a:normAutofit/>
          </a:bodyPr>
          <a:lstStyle/>
          <a:p>
            <a:pPr marL="0" indent="0">
              <a:buNone/>
            </a:pPr>
            <a:r>
              <a:rPr lang="en-US" sz="3200" dirty="0"/>
              <a:t>T</a:t>
            </a:r>
            <a:r>
              <a:rPr lang="en-US" sz="3200" dirty="0" smtClean="0">
                <a:effectLst/>
              </a:rPr>
              <a:t>ips to make our listening more effective: </a:t>
            </a:r>
          </a:p>
          <a:p>
            <a:pPr marL="0" indent="0">
              <a:buNone/>
            </a:pPr>
            <a:r>
              <a:rPr lang="en-US" sz="3200" dirty="0" smtClean="0">
                <a:effectLst/>
              </a:rPr>
              <a:t>• Tune out physical distractions, like music, television or other people. </a:t>
            </a:r>
          </a:p>
          <a:p>
            <a:pPr marL="0" indent="0">
              <a:buNone/>
            </a:pPr>
            <a:r>
              <a:rPr lang="en-US" sz="3200" dirty="0" smtClean="0">
                <a:effectLst/>
              </a:rPr>
              <a:t>• Pay full attention to the conversation instead of engaging in other tasks. </a:t>
            </a:r>
          </a:p>
          <a:p>
            <a:pPr marL="0" indent="0">
              <a:buNone/>
            </a:pPr>
            <a:r>
              <a:rPr lang="en-US" sz="3200" dirty="0" smtClean="0">
                <a:effectLst/>
              </a:rPr>
              <a:t>• Focus your attention on the speaker—make eye contact—if the conversation is in person. </a:t>
            </a:r>
          </a:p>
          <a:p>
            <a:pPr marL="0" indent="0">
              <a:buNone/>
            </a:pPr>
            <a:r>
              <a:rPr lang="en-US" sz="3200" dirty="0" smtClean="0">
                <a:effectLst/>
              </a:rPr>
              <a:t>• Don’t interrupt while the other person is talking. </a:t>
            </a:r>
            <a:endParaRPr lang="en-US" sz="3200" dirty="0"/>
          </a:p>
        </p:txBody>
      </p:sp>
    </p:spTree>
    <p:extLst>
      <p:ext uri="{BB962C8B-B14F-4D97-AF65-F5344CB8AC3E}">
        <p14:creationId xmlns:p14="http://schemas.microsoft.com/office/powerpoint/2010/main" val="14481679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913015"/>
          </a:xfrm>
        </p:spPr>
        <p:txBody>
          <a:bodyPr/>
          <a:lstStyle/>
          <a:p>
            <a:r>
              <a:rPr lang="en-US" dirty="0" smtClean="0"/>
              <a:t>Can You Hear Me Now?</a:t>
            </a:r>
            <a:endParaRPr lang="en-US" dirty="0"/>
          </a:p>
        </p:txBody>
      </p:sp>
      <p:sp>
        <p:nvSpPr>
          <p:cNvPr id="3" name="Content Placeholder 2"/>
          <p:cNvSpPr>
            <a:spLocks noGrp="1"/>
          </p:cNvSpPr>
          <p:nvPr>
            <p:ph idx="1"/>
          </p:nvPr>
        </p:nvSpPr>
        <p:spPr>
          <a:xfrm>
            <a:off x="762000" y="1323535"/>
            <a:ext cx="8014742" cy="5153465"/>
          </a:xfrm>
        </p:spPr>
        <p:txBody>
          <a:bodyPr>
            <a:normAutofit lnSpcReduction="10000"/>
          </a:bodyPr>
          <a:lstStyle/>
          <a:p>
            <a:pPr marL="0" indent="0">
              <a:buNone/>
            </a:pPr>
            <a:r>
              <a:rPr lang="en-US" sz="3200" b="1" dirty="0" smtClean="0"/>
              <a:t>T</a:t>
            </a:r>
            <a:r>
              <a:rPr lang="en-US" sz="3200" b="1" dirty="0" smtClean="0">
                <a:effectLst/>
              </a:rPr>
              <a:t>ips to make our listening more effective</a:t>
            </a:r>
            <a:r>
              <a:rPr lang="en-US" sz="3200" dirty="0" smtClean="0">
                <a:effectLst/>
              </a:rPr>
              <a:t>: </a:t>
            </a:r>
          </a:p>
          <a:p>
            <a:pPr marL="0" indent="0">
              <a:buNone/>
            </a:pPr>
            <a:r>
              <a:rPr lang="en-US" sz="3200" dirty="0" smtClean="0">
                <a:effectLst/>
              </a:rPr>
              <a:t>• Make sure you really hear what the other person is saying instead of just thinking about what you’re going to say when he or she stops talking. </a:t>
            </a:r>
          </a:p>
          <a:p>
            <a:pPr marL="0" indent="0">
              <a:buNone/>
            </a:pPr>
            <a:r>
              <a:rPr lang="en-US" sz="3200" dirty="0" smtClean="0">
                <a:effectLst/>
              </a:rPr>
              <a:t>• Listen actively—nod, smile or show concern when appropriate. </a:t>
            </a:r>
          </a:p>
          <a:p>
            <a:pPr marL="0" indent="0">
              <a:buNone/>
            </a:pPr>
            <a:r>
              <a:rPr lang="en-US" sz="3200" dirty="0" smtClean="0">
                <a:effectLst/>
              </a:rPr>
              <a:t>• Stay focused. Don’t let your mind wander.</a:t>
            </a:r>
            <a:endParaRPr lang="en-US" sz="3200" dirty="0" smtClean="0"/>
          </a:p>
          <a:p>
            <a:endParaRPr lang="en-US" dirty="0"/>
          </a:p>
        </p:txBody>
      </p:sp>
    </p:spTree>
    <p:extLst>
      <p:ext uri="{BB962C8B-B14F-4D97-AF65-F5344CB8AC3E}">
        <p14:creationId xmlns:p14="http://schemas.microsoft.com/office/powerpoint/2010/main" val="4044547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836815"/>
          </a:xfrm>
        </p:spPr>
        <p:txBody>
          <a:bodyPr/>
          <a:lstStyle/>
          <a:p>
            <a:r>
              <a:rPr lang="en-US" dirty="0"/>
              <a:t>Can You Hear Me Now?</a:t>
            </a:r>
          </a:p>
        </p:txBody>
      </p:sp>
      <p:sp>
        <p:nvSpPr>
          <p:cNvPr id="3" name="Content Placeholder 2"/>
          <p:cNvSpPr>
            <a:spLocks noGrp="1"/>
          </p:cNvSpPr>
          <p:nvPr>
            <p:ph idx="1"/>
          </p:nvPr>
        </p:nvSpPr>
        <p:spPr>
          <a:xfrm>
            <a:off x="762000" y="1295400"/>
            <a:ext cx="8077200" cy="5105400"/>
          </a:xfrm>
        </p:spPr>
        <p:txBody>
          <a:bodyPr>
            <a:normAutofit/>
          </a:bodyPr>
          <a:lstStyle/>
          <a:p>
            <a:r>
              <a:rPr lang="en-US" sz="3200" dirty="0"/>
              <a:t>In today’s high-tech, high-speed, high-stress world, communication is more important then ever, yet we seem to devote less and less time to really listening to one another. </a:t>
            </a:r>
            <a:endParaRPr lang="en-US" sz="3200" dirty="0" smtClean="0"/>
          </a:p>
          <a:p>
            <a:r>
              <a:rPr lang="en-US" sz="3200" dirty="0" smtClean="0"/>
              <a:t>Genuine </a:t>
            </a:r>
            <a:r>
              <a:rPr lang="en-US" sz="3200" dirty="0"/>
              <a:t>listening has become a rare gift—the gift of time. </a:t>
            </a:r>
            <a:endParaRPr lang="en-US" sz="3200" dirty="0" smtClean="0"/>
          </a:p>
          <a:p>
            <a:r>
              <a:rPr lang="en-US" sz="3200" dirty="0" smtClean="0"/>
              <a:t>It </a:t>
            </a:r>
            <a:r>
              <a:rPr lang="en-US" sz="3200" dirty="0"/>
              <a:t>helps build relationships, solve problems, ensure understanding, resolve conflicts, and improve accuracy. </a:t>
            </a:r>
            <a:endParaRPr lang="en-US" sz="3200" dirty="0" smtClean="0"/>
          </a:p>
        </p:txBody>
      </p:sp>
    </p:spTree>
    <p:extLst>
      <p:ext uri="{BB962C8B-B14F-4D97-AF65-F5344CB8AC3E}">
        <p14:creationId xmlns:p14="http://schemas.microsoft.com/office/powerpoint/2010/main" val="28814862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913015"/>
          </a:xfrm>
        </p:spPr>
        <p:txBody>
          <a:bodyPr/>
          <a:lstStyle/>
          <a:p>
            <a:r>
              <a:rPr lang="en-US" dirty="0"/>
              <a:t>Can You Hear Me Now?</a:t>
            </a:r>
          </a:p>
        </p:txBody>
      </p:sp>
      <p:sp>
        <p:nvSpPr>
          <p:cNvPr id="3" name="Content Placeholder 2"/>
          <p:cNvSpPr>
            <a:spLocks noGrp="1"/>
          </p:cNvSpPr>
          <p:nvPr>
            <p:ph idx="1"/>
          </p:nvPr>
        </p:nvSpPr>
        <p:spPr>
          <a:xfrm>
            <a:off x="838200" y="1295400"/>
            <a:ext cx="7924800" cy="5257800"/>
          </a:xfrm>
        </p:spPr>
        <p:txBody>
          <a:bodyPr>
            <a:normAutofit/>
          </a:bodyPr>
          <a:lstStyle/>
          <a:p>
            <a:r>
              <a:rPr lang="en-US" sz="3200" dirty="0"/>
              <a:t>In most Western cultures, eye contact is considered a basic ingredient of effective communication. </a:t>
            </a:r>
            <a:endParaRPr lang="en-US" sz="3200" dirty="0" smtClean="0"/>
          </a:p>
          <a:p>
            <a:r>
              <a:rPr lang="en-US" sz="3200" dirty="0" smtClean="0"/>
              <a:t>That </a:t>
            </a:r>
            <a:r>
              <a:rPr lang="en-US" sz="3200" dirty="0"/>
              <a:t>doesn’t mean that you can’t carry on a conversation from across the room, or from another </a:t>
            </a:r>
            <a:r>
              <a:rPr lang="en-US" sz="3200" dirty="0" smtClean="0"/>
              <a:t>room.</a:t>
            </a:r>
          </a:p>
          <a:p>
            <a:r>
              <a:rPr lang="en-US" sz="3200" dirty="0" smtClean="0"/>
              <a:t>The </a:t>
            </a:r>
            <a:r>
              <a:rPr lang="en-US" sz="3200" dirty="0"/>
              <a:t>desire for better communication </a:t>
            </a:r>
            <a:r>
              <a:rPr lang="en-US" sz="3200" dirty="0" smtClean="0"/>
              <a:t> should pull us </a:t>
            </a:r>
            <a:r>
              <a:rPr lang="en-US" sz="3200" dirty="0"/>
              <a:t>together.</a:t>
            </a:r>
          </a:p>
        </p:txBody>
      </p:sp>
    </p:spTree>
    <p:extLst>
      <p:ext uri="{BB962C8B-B14F-4D97-AF65-F5344CB8AC3E}">
        <p14:creationId xmlns:p14="http://schemas.microsoft.com/office/powerpoint/2010/main" val="1394981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913015"/>
          </a:xfrm>
        </p:spPr>
        <p:txBody>
          <a:bodyPr/>
          <a:lstStyle/>
          <a:p>
            <a:r>
              <a:rPr lang="en-US" dirty="0"/>
              <a:t>Can You Hear Me Now?</a:t>
            </a:r>
          </a:p>
        </p:txBody>
      </p:sp>
      <p:sp>
        <p:nvSpPr>
          <p:cNvPr id="3" name="Content Placeholder 2"/>
          <p:cNvSpPr>
            <a:spLocks noGrp="1"/>
          </p:cNvSpPr>
          <p:nvPr>
            <p:ph idx="1"/>
          </p:nvPr>
        </p:nvSpPr>
        <p:spPr>
          <a:xfrm>
            <a:off x="938758" y="1295400"/>
            <a:ext cx="7633742" cy="5257800"/>
          </a:xfrm>
        </p:spPr>
        <p:txBody>
          <a:bodyPr/>
          <a:lstStyle/>
          <a:p>
            <a:r>
              <a:rPr lang="en-US" sz="3600" dirty="0"/>
              <a:t>At work, effective listening means fewer errors and less wasted time. </a:t>
            </a:r>
            <a:endParaRPr lang="en-US" sz="3600" dirty="0" smtClean="0"/>
          </a:p>
          <a:p>
            <a:r>
              <a:rPr lang="en-US" sz="3600" dirty="0" smtClean="0"/>
              <a:t>At </a:t>
            </a:r>
            <a:r>
              <a:rPr lang="en-US" sz="3600" dirty="0"/>
              <a:t>home, it helps develop resourceful, self-reliant kids who can solve their own </a:t>
            </a:r>
            <a:r>
              <a:rPr lang="en-US" sz="3600" dirty="0" smtClean="0"/>
              <a:t>problems.</a:t>
            </a:r>
          </a:p>
          <a:p>
            <a:r>
              <a:rPr lang="en-US" sz="3600" dirty="0" smtClean="0"/>
              <a:t>Listening </a:t>
            </a:r>
            <a:r>
              <a:rPr lang="en-US" sz="3600" dirty="0"/>
              <a:t>builds friendships and careers. </a:t>
            </a:r>
            <a:endParaRPr lang="en-US" sz="3600" dirty="0" smtClean="0"/>
          </a:p>
          <a:p>
            <a:r>
              <a:rPr lang="en-US" sz="3600" dirty="0" smtClean="0"/>
              <a:t>It </a:t>
            </a:r>
            <a:r>
              <a:rPr lang="en-US" sz="3600" dirty="0"/>
              <a:t>saves money and marriages.</a:t>
            </a:r>
          </a:p>
          <a:p>
            <a:endParaRPr lang="en-US" dirty="0"/>
          </a:p>
        </p:txBody>
      </p:sp>
    </p:spTree>
    <p:extLst>
      <p:ext uri="{BB962C8B-B14F-4D97-AF65-F5344CB8AC3E}">
        <p14:creationId xmlns:p14="http://schemas.microsoft.com/office/powerpoint/2010/main" val="13669349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Next Bible Study</a:t>
            </a:r>
          </a:p>
          <a:p>
            <a:r>
              <a:rPr lang="en-US" sz="3200" dirty="0" smtClean="0"/>
              <a:t>Topic-Dealing with Difficult People</a:t>
            </a:r>
          </a:p>
          <a:p>
            <a:r>
              <a:rPr lang="en-US" sz="3200" dirty="0" smtClean="0"/>
              <a:t>Scripture-Phil. 2</a:t>
            </a:r>
            <a:endParaRPr lang="en-US" sz="3200" dirty="0"/>
          </a:p>
        </p:txBody>
      </p:sp>
    </p:spTree>
    <p:extLst>
      <p:ext uri="{BB962C8B-B14F-4D97-AF65-F5344CB8AC3E}">
        <p14:creationId xmlns:p14="http://schemas.microsoft.com/office/powerpoint/2010/main" val="29312092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z="2800" dirty="0" smtClean="0"/>
              <a:t>Reference</a:t>
            </a:r>
          </a:p>
          <a:p>
            <a:pPr marL="0" indent="0">
              <a:buNone/>
            </a:pPr>
            <a:r>
              <a:rPr lang="en-US" sz="2800" b="1" dirty="0" smtClean="0">
                <a:effectLst/>
              </a:rPr>
              <a:t>Beyond Today-Can you hear me now?</a:t>
            </a:r>
            <a:r>
              <a:rPr lang="en-US" sz="2800" dirty="0" smtClean="0">
                <a:effectLst/>
              </a:rPr>
              <a:t> by </a:t>
            </a:r>
            <a:r>
              <a:rPr lang="en-US" sz="2800" dirty="0" smtClean="0">
                <a:effectLst/>
                <a:hlinkClick r:id="rId2" tooltip="View user profile."/>
              </a:rPr>
              <a:t>Kristin Yarbrough</a:t>
            </a:r>
            <a:r>
              <a:rPr lang="en-US" sz="2800" dirty="0" smtClean="0">
                <a:effectLst/>
              </a:rPr>
              <a:t>, Oct 8, 2006</a:t>
            </a:r>
          </a:p>
          <a:p>
            <a:pPr marL="0" indent="0">
              <a:buNone/>
            </a:pPr>
            <a:endParaRPr lang="en-US" dirty="0"/>
          </a:p>
        </p:txBody>
      </p:sp>
    </p:spTree>
    <p:extLst>
      <p:ext uri="{BB962C8B-B14F-4D97-AF65-F5344CB8AC3E}">
        <p14:creationId xmlns:p14="http://schemas.microsoft.com/office/powerpoint/2010/main" val="3200711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You Hear Me Now?</a:t>
            </a:r>
            <a:endParaRPr lang="en-US" dirty="0"/>
          </a:p>
        </p:txBody>
      </p:sp>
      <p:sp>
        <p:nvSpPr>
          <p:cNvPr id="3" name="Content Placeholder 2"/>
          <p:cNvSpPr>
            <a:spLocks noGrp="1"/>
          </p:cNvSpPr>
          <p:nvPr>
            <p:ph idx="1"/>
          </p:nvPr>
        </p:nvSpPr>
        <p:spPr/>
        <p:txBody>
          <a:bodyPr>
            <a:normAutofit/>
          </a:bodyPr>
          <a:lstStyle/>
          <a:p>
            <a:r>
              <a:rPr lang="en-US" sz="4800" dirty="0" smtClean="0"/>
              <a:t>What is the best form of communication?</a:t>
            </a:r>
            <a:endParaRPr lang="en-US" sz="4800" dirty="0"/>
          </a:p>
        </p:txBody>
      </p:sp>
    </p:spTree>
    <p:extLst>
      <p:ext uri="{BB962C8B-B14F-4D97-AF65-F5344CB8AC3E}">
        <p14:creationId xmlns:p14="http://schemas.microsoft.com/office/powerpoint/2010/main" val="1904808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You Hear Me Now?</a:t>
            </a:r>
            <a:endParaRPr lang="en-US" dirty="0"/>
          </a:p>
        </p:txBody>
      </p:sp>
      <p:sp>
        <p:nvSpPr>
          <p:cNvPr id="3" name="Content Placeholder 2"/>
          <p:cNvSpPr>
            <a:spLocks noGrp="1"/>
          </p:cNvSpPr>
          <p:nvPr>
            <p:ph idx="1"/>
          </p:nvPr>
        </p:nvSpPr>
        <p:spPr>
          <a:xfrm>
            <a:off x="762000" y="1371600"/>
            <a:ext cx="8077200" cy="5029200"/>
          </a:xfrm>
        </p:spPr>
        <p:txBody>
          <a:bodyPr>
            <a:noAutofit/>
          </a:bodyPr>
          <a:lstStyle/>
          <a:p>
            <a:r>
              <a:rPr lang="en-US" sz="3200" dirty="0" smtClean="0">
                <a:effectLst/>
              </a:rPr>
              <a:t>Everybody is on iPods, IM, computers—everything but face-to-face communication.</a:t>
            </a:r>
          </a:p>
          <a:p>
            <a:r>
              <a:rPr lang="en-US" sz="3200" dirty="0" smtClean="0">
                <a:effectLst/>
              </a:rPr>
              <a:t> We are wired for being visual as humans; wantin</a:t>
            </a:r>
            <a:r>
              <a:rPr lang="en-US" sz="3200" dirty="0" smtClean="0"/>
              <a:t>g to watch or see what’s going on</a:t>
            </a:r>
            <a:r>
              <a:rPr lang="en-US" sz="3200" dirty="0" smtClean="0">
                <a:effectLst/>
              </a:rPr>
              <a:t>.</a:t>
            </a:r>
          </a:p>
          <a:p>
            <a:r>
              <a:rPr lang="en-US" sz="3200" dirty="0" smtClean="0">
                <a:effectLst/>
              </a:rPr>
              <a:t>We love our cell phones and text messaging because they let us multitask during conversations, </a:t>
            </a:r>
            <a:r>
              <a:rPr lang="en-US" sz="3200" dirty="0"/>
              <a:t>b</a:t>
            </a:r>
            <a:r>
              <a:rPr lang="en-US" sz="3200" dirty="0" smtClean="0">
                <a:effectLst/>
              </a:rPr>
              <a:t>ut dividing our focus between the conversation and driving, typing and other tasks makes it harder for us to really listen.</a:t>
            </a:r>
          </a:p>
        </p:txBody>
      </p:sp>
    </p:spTree>
    <p:extLst>
      <p:ext uri="{BB962C8B-B14F-4D97-AF65-F5344CB8AC3E}">
        <p14:creationId xmlns:p14="http://schemas.microsoft.com/office/powerpoint/2010/main" val="1601369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You Hear Me Now?</a:t>
            </a:r>
            <a:endParaRPr lang="en-US" dirty="0"/>
          </a:p>
        </p:txBody>
      </p:sp>
      <p:sp>
        <p:nvSpPr>
          <p:cNvPr id="3" name="Content Placeholder 2"/>
          <p:cNvSpPr>
            <a:spLocks noGrp="1"/>
          </p:cNvSpPr>
          <p:nvPr>
            <p:ph idx="1"/>
          </p:nvPr>
        </p:nvSpPr>
        <p:spPr>
          <a:xfrm>
            <a:off x="685800" y="1600200"/>
            <a:ext cx="8153400" cy="4953000"/>
          </a:xfrm>
        </p:spPr>
        <p:txBody>
          <a:bodyPr>
            <a:normAutofit/>
          </a:bodyPr>
          <a:lstStyle/>
          <a:p>
            <a:r>
              <a:rPr lang="en-US" sz="2800" dirty="0" smtClean="0">
                <a:effectLst/>
              </a:rPr>
              <a:t>A study on </a:t>
            </a:r>
            <a:r>
              <a:rPr lang="en-US" sz="2800" dirty="0" smtClean="0"/>
              <a:t>Social Isolation </a:t>
            </a:r>
            <a:r>
              <a:rPr lang="en-US" sz="2800" dirty="0" smtClean="0">
                <a:effectLst/>
              </a:rPr>
              <a:t>revealed that one in four Americans has no confidants. </a:t>
            </a:r>
          </a:p>
          <a:p>
            <a:r>
              <a:rPr lang="en-US" sz="2800" dirty="0" smtClean="0">
                <a:effectLst/>
              </a:rPr>
              <a:t>So communication is easier than ever, but we have fewer close friends to contact. Why?</a:t>
            </a:r>
          </a:p>
          <a:p>
            <a:r>
              <a:rPr lang="en-US" sz="2800" dirty="0" smtClean="0">
                <a:effectLst/>
              </a:rPr>
              <a:t> </a:t>
            </a:r>
            <a:r>
              <a:rPr lang="en-US" sz="2800" dirty="0" smtClean="0"/>
              <a:t>M</a:t>
            </a:r>
            <a:r>
              <a:rPr lang="en-US" sz="2800" dirty="0" smtClean="0">
                <a:effectLst/>
              </a:rPr>
              <a:t>obile phones, instant messaging programs and e-mail take the visual components out of communication. </a:t>
            </a:r>
            <a:endParaRPr lang="en-US" sz="2800" dirty="0"/>
          </a:p>
          <a:p>
            <a:r>
              <a:rPr lang="en-US" sz="2800" dirty="0"/>
              <a:t>O</a:t>
            </a:r>
            <a:r>
              <a:rPr lang="en-US" sz="2800" dirty="0" smtClean="0">
                <a:effectLst/>
              </a:rPr>
              <a:t>ur minds tend to wander from conversations when we aren’t visually focused.</a:t>
            </a:r>
          </a:p>
        </p:txBody>
      </p:sp>
    </p:spTree>
    <p:extLst>
      <p:ext uri="{BB962C8B-B14F-4D97-AF65-F5344CB8AC3E}">
        <p14:creationId xmlns:p14="http://schemas.microsoft.com/office/powerpoint/2010/main" val="1933029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You Hear Me Now?</a:t>
            </a:r>
            <a:endParaRPr lang="en-US" dirty="0"/>
          </a:p>
        </p:txBody>
      </p:sp>
      <p:sp>
        <p:nvSpPr>
          <p:cNvPr id="3" name="Content Placeholder 2"/>
          <p:cNvSpPr>
            <a:spLocks noGrp="1"/>
          </p:cNvSpPr>
          <p:nvPr>
            <p:ph idx="1"/>
          </p:nvPr>
        </p:nvSpPr>
        <p:spPr>
          <a:xfrm>
            <a:off x="762000" y="1524000"/>
            <a:ext cx="8001000" cy="4876800"/>
          </a:xfrm>
        </p:spPr>
        <p:txBody>
          <a:bodyPr>
            <a:normAutofit/>
          </a:bodyPr>
          <a:lstStyle/>
          <a:p>
            <a:r>
              <a:rPr lang="en-US" sz="3200" dirty="0" smtClean="0">
                <a:effectLst/>
              </a:rPr>
              <a:t>And the rapid-fire exchanges these devices allow have decreased our attention spans.</a:t>
            </a:r>
          </a:p>
          <a:p>
            <a:r>
              <a:rPr lang="en-US" sz="3200" dirty="0" smtClean="0"/>
              <a:t>Advancements in </a:t>
            </a:r>
            <a:r>
              <a:rPr lang="en-US" sz="3200" dirty="0" smtClean="0">
                <a:effectLst/>
              </a:rPr>
              <a:t>technology, is one thing that will never change—</a:t>
            </a:r>
            <a:r>
              <a:rPr lang="en-US" sz="3200" dirty="0" smtClean="0"/>
              <a:t>but a reminder that </a:t>
            </a:r>
            <a:r>
              <a:rPr lang="en-US" sz="3200" dirty="0" smtClean="0">
                <a:effectLst/>
              </a:rPr>
              <a:t>good communication is a key ingredient to good relationships, Wolvin says a professor of Communication at the University of Maryland. </a:t>
            </a:r>
          </a:p>
          <a:p>
            <a:endParaRPr lang="en-US" sz="3200" dirty="0"/>
          </a:p>
        </p:txBody>
      </p:sp>
    </p:spTree>
    <p:extLst>
      <p:ext uri="{BB962C8B-B14F-4D97-AF65-F5344CB8AC3E}">
        <p14:creationId xmlns:p14="http://schemas.microsoft.com/office/powerpoint/2010/main" val="17104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1000"/>
            <a:ext cx="7633742" cy="1492132"/>
          </a:xfrm>
        </p:spPr>
        <p:txBody>
          <a:bodyPr/>
          <a:lstStyle/>
          <a:p>
            <a:r>
              <a:rPr lang="en-US" dirty="0" smtClean="0"/>
              <a:t>Can You Hear Me Now?</a:t>
            </a:r>
            <a:endParaRPr lang="en-US" dirty="0"/>
          </a:p>
        </p:txBody>
      </p:sp>
      <p:sp>
        <p:nvSpPr>
          <p:cNvPr id="3" name="Content Placeholder 2"/>
          <p:cNvSpPr>
            <a:spLocks noGrp="1"/>
          </p:cNvSpPr>
          <p:nvPr>
            <p:ph idx="1"/>
          </p:nvPr>
        </p:nvSpPr>
        <p:spPr>
          <a:xfrm>
            <a:off x="786684" y="1871960"/>
            <a:ext cx="7824242" cy="4527668"/>
          </a:xfrm>
        </p:spPr>
        <p:txBody>
          <a:bodyPr/>
          <a:lstStyle/>
          <a:p>
            <a:r>
              <a:rPr lang="en-US" sz="3200" dirty="0" smtClean="0">
                <a:effectLst/>
              </a:rPr>
              <a:t>When relationships break down, it’s usually because at least one person has stopped listening. </a:t>
            </a:r>
          </a:p>
          <a:p>
            <a:r>
              <a:rPr lang="en-US" sz="3200" dirty="0" smtClean="0">
                <a:effectLst/>
              </a:rPr>
              <a:t>Listening is probably the most useful life skill we have, and yet the least emphasized, says Dr. Melissa Beall, a member and past president of the International Listening Association.</a:t>
            </a:r>
            <a:endParaRPr lang="en-US" sz="3200" dirty="0" smtClean="0"/>
          </a:p>
          <a:p>
            <a:endParaRPr lang="en-US" dirty="0"/>
          </a:p>
        </p:txBody>
      </p:sp>
    </p:spTree>
    <p:extLst>
      <p:ext uri="{BB962C8B-B14F-4D97-AF65-F5344CB8AC3E}">
        <p14:creationId xmlns:p14="http://schemas.microsoft.com/office/powerpoint/2010/main" val="144330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You Hear Me Now?</a:t>
            </a:r>
            <a:endParaRPr lang="en-US" dirty="0"/>
          </a:p>
        </p:txBody>
      </p:sp>
      <p:sp>
        <p:nvSpPr>
          <p:cNvPr id="3" name="Content Placeholder 2"/>
          <p:cNvSpPr>
            <a:spLocks noGrp="1"/>
          </p:cNvSpPr>
          <p:nvPr>
            <p:ph idx="1"/>
          </p:nvPr>
        </p:nvSpPr>
        <p:spPr>
          <a:xfrm>
            <a:off x="762000" y="1600200"/>
            <a:ext cx="8077200" cy="4953000"/>
          </a:xfrm>
        </p:spPr>
        <p:txBody>
          <a:bodyPr>
            <a:noAutofit/>
          </a:bodyPr>
          <a:lstStyle/>
          <a:p>
            <a:r>
              <a:rPr lang="en-US" sz="3600" dirty="0" smtClean="0">
                <a:effectLst/>
              </a:rPr>
              <a:t>Since God Himself created us and thus knows how we work best, we can be sure that following His advice will help us build better relationships through really listening to each other.</a:t>
            </a:r>
          </a:p>
          <a:p>
            <a:r>
              <a:rPr lang="en-US" sz="3600" dirty="0" smtClean="0">
                <a:effectLst/>
              </a:rPr>
              <a:t> Our listening should be more than just auditory—it should be visual, mental and emotional. </a:t>
            </a:r>
            <a:endParaRPr lang="en-US" sz="3600" dirty="0"/>
          </a:p>
        </p:txBody>
      </p:sp>
    </p:spTree>
    <p:extLst>
      <p:ext uri="{BB962C8B-B14F-4D97-AF65-F5344CB8AC3E}">
        <p14:creationId xmlns:p14="http://schemas.microsoft.com/office/powerpoint/2010/main" val="3264061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You Hear Me Now?</a:t>
            </a:r>
            <a:endParaRPr lang="en-US" dirty="0"/>
          </a:p>
        </p:txBody>
      </p:sp>
      <p:sp>
        <p:nvSpPr>
          <p:cNvPr id="3" name="Content Placeholder 2"/>
          <p:cNvSpPr>
            <a:spLocks noGrp="1"/>
          </p:cNvSpPr>
          <p:nvPr>
            <p:ph idx="1"/>
          </p:nvPr>
        </p:nvSpPr>
        <p:spPr>
          <a:xfrm>
            <a:off x="762000" y="1752600"/>
            <a:ext cx="8001000" cy="4724400"/>
          </a:xfrm>
        </p:spPr>
        <p:txBody>
          <a:bodyPr>
            <a:normAutofit/>
          </a:bodyPr>
          <a:lstStyle/>
          <a:p>
            <a:r>
              <a:rPr lang="en-US" sz="3200" dirty="0" smtClean="0">
                <a:effectLst/>
              </a:rPr>
              <a:t>So, if someone doesn’t listen to us very often, it’s easy to assume they don’t care about us, our feelings and our problems.</a:t>
            </a:r>
          </a:p>
          <a:p>
            <a:r>
              <a:rPr lang="en-US" sz="3200" dirty="0" smtClean="0">
                <a:effectLst/>
              </a:rPr>
              <a:t>And if we don’t think they care, we’re less likely to spend time with them, and the relationship suffers. Keys to better listening</a:t>
            </a:r>
          </a:p>
          <a:p>
            <a:r>
              <a:rPr lang="en-US" sz="3200" dirty="0" smtClean="0">
                <a:effectLst/>
              </a:rPr>
              <a:t>We can become better listeners by taking active steps during conversations </a:t>
            </a:r>
            <a:endParaRPr lang="en-US" sz="3200" dirty="0"/>
          </a:p>
        </p:txBody>
      </p:sp>
    </p:spTree>
    <p:extLst>
      <p:ext uri="{BB962C8B-B14F-4D97-AF65-F5344CB8AC3E}">
        <p14:creationId xmlns:p14="http://schemas.microsoft.com/office/powerpoint/2010/main" val="2824997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457200"/>
            <a:ext cx="7633742" cy="1219200"/>
          </a:xfrm>
        </p:spPr>
        <p:txBody>
          <a:bodyPr/>
          <a:lstStyle/>
          <a:p>
            <a:r>
              <a:rPr lang="en-US" dirty="0"/>
              <a:t>Can You Hear Me Now?</a:t>
            </a:r>
          </a:p>
        </p:txBody>
      </p:sp>
      <p:sp>
        <p:nvSpPr>
          <p:cNvPr id="3" name="Content Placeholder 2"/>
          <p:cNvSpPr>
            <a:spLocks noGrp="1"/>
          </p:cNvSpPr>
          <p:nvPr>
            <p:ph idx="1"/>
          </p:nvPr>
        </p:nvSpPr>
        <p:spPr>
          <a:xfrm>
            <a:off x="762000" y="1600200"/>
            <a:ext cx="7810500" cy="4953000"/>
          </a:xfrm>
        </p:spPr>
        <p:txBody>
          <a:bodyPr>
            <a:normAutofit fontScale="62500" lnSpcReduction="20000"/>
          </a:bodyPr>
          <a:lstStyle/>
          <a:p>
            <a:pPr marL="0" indent="0">
              <a:buNone/>
            </a:pPr>
            <a:r>
              <a:rPr lang="en-US" sz="3800" b="1" dirty="0"/>
              <a:t>3</a:t>
            </a:r>
            <a:r>
              <a:rPr lang="en-US" b="1" dirty="0"/>
              <a:t> </a:t>
            </a:r>
            <a:r>
              <a:rPr lang="en-US" sz="3400" b="1" dirty="0"/>
              <a:t>Bible Tips: Listening</a:t>
            </a:r>
            <a:endParaRPr lang="en-US" sz="3400" dirty="0"/>
          </a:p>
          <a:p>
            <a:r>
              <a:rPr lang="en-US" sz="3400" b="1" dirty="0"/>
              <a:t>1. By listening to those with wisdom, we can become wiser.</a:t>
            </a:r>
            <a:endParaRPr lang="en-US" sz="3400" dirty="0"/>
          </a:p>
          <a:p>
            <a:pPr marL="0" indent="0">
              <a:buNone/>
            </a:pPr>
            <a:r>
              <a:rPr lang="en-US" sz="3400" dirty="0"/>
              <a:t>"Hear instruction and be wise, and do not </a:t>
            </a:r>
            <a:r>
              <a:rPr lang="en-US" sz="3400" dirty="0" smtClean="0"/>
              <a:t>disdain (refuse/reject) </a:t>
            </a:r>
            <a:r>
              <a:rPr lang="en-US" sz="3400" dirty="0"/>
              <a:t>it" (Proverbs </a:t>
            </a:r>
            <a:r>
              <a:rPr lang="en-US" sz="3400" dirty="0" smtClean="0"/>
              <a:t>8:33); </a:t>
            </a:r>
          </a:p>
          <a:p>
            <a:pPr marL="0" indent="0">
              <a:buNone/>
            </a:pPr>
            <a:r>
              <a:rPr lang="en-US" sz="3400" dirty="0" smtClean="0"/>
              <a:t>“Listen </a:t>
            </a:r>
            <a:r>
              <a:rPr lang="en-US" sz="3400" dirty="0"/>
              <a:t>to your father, who gave you life</a:t>
            </a:r>
            <a:r>
              <a:rPr lang="en-US" sz="3400" dirty="0" smtClean="0"/>
              <a:t>,</a:t>
            </a:r>
            <a:r>
              <a:rPr lang="en-US" sz="3400" dirty="0"/>
              <a:t> and don’t despise your mother </a:t>
            </a:r>
            <a:r>
              <a:rPr lang="en-US" sz="3400" dirty="0" smtClean="0"/>
              <a:t>(experience) when </a:t>
            </a:r>
            <a:r>
              <a:rPr lang="en-US" sz="3400" dirty="0"/>
              <a:t>she is </a:t>
            </a:r>
            <a:r>
              <a:rPr lang="en-US" sz="3400" dirty="0" smtClean="0"/>
              <a:t>old” (Prov. 23:22 NLT). </a:t>
            </a:r>
          </a:p>
          <a:p>
            <a:pPr marL="0" indent="0">
              <a:buNone/>
            </a:pPr>
            <a:r>
              <a:rPr lang="en-US" sz="3400" dirty="0" smtClean="0"/>
              <a:t>This </a:t>
            </a:r>
            <a:r>
              <a:rPr lang="en-US" sz="3400" dirty="0"/>
              <a:t>includes listening to our parents, not tuning them </a:t>
            </a:r>
            <a:r>
              <a:rPr lang="en-US" sz="3400" dirty="0" smtClean="0"/>
              <a:t>out.</a:t>
            </a:r>
            <a:endParaRPr lang="en-US" sz="3400" dirty="0"/>
          </a:p>
          <a:p>
            <a:r>
              <a:rPr lang="en-US" sz="3400" b="1" dirty="0"/>
              <a:t>2. Some things we shouldn't listen to.</a:t>
            </a:r>
            <a:endParaRPr lang="en-US" sz="3400" dirty="0"/>
          </a:p>
          <a:p>
            <a:pPr marL="0" indent="0">
              <a:buNone/>
            </a:pPr>
            <a:r>
              <a:rPr lang="en-US" sz="3400" dirty="0"/>
              <a:t>"Also do not take to heart everything people say, lest you hear your servant cursing you" (Ecclesiastes 7:21).</a:t>
            </a:r>
          </a:p>
          <a:p>
            <a:r>
              <a:rPr lang="en-US" sz="3400" b="1" dirty="0"/>
              <a:t>3. We should be a lot quicker to hear than to speak.</a:t>
            </a:r>
            <a:endParaRPr lang="en-US" sz="3400" dirty="0"/>
          </a:p>
          <a:p>
            <a:pPr marL="0" indent="0">
              <a:buNone/>
            </a:pPr>
            <a:r>
              <a:rPr lang="en-US" sz="3400" dirty="0"/>
              <a:t>"So then, my beloved brethren, let every man be swift to hear, slow to speak, slow to wrath" (James 1:19).</a:t>
            </a:r>
          </a:p>
          <a:p>
            <a:endParaRPr lang="en-US" dirty="0"/>
          </a:p>
        </p:txBody>
      </p:sp>
    </p:spTree>
    <p:extLst>
      <p:ext uri="{BB962C8B-B14F-4D97-AF65-F5344CB8AC3E}">
        <p14:creationId xmlns:p14="http://schemas.microsoft.com/office/powerpoint/2010/main" val="3056025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Badge</Template>
  <TotalTime>176</TotalTime>
  <Words>950</Words>
  <Application>Microsoft Office PowerPoint</Application>
  <PresentationFormat>On-screen Show (4:3)</PresentationFormat>
  <Paragraphs>78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Gill Sans MT</vt:lpstr>
      <vt:lpstr>Impact</vt:lpstr>
      <vt:lpstr>Badge</vt:lpstr>
      <vt:lpstr>Can You Hear Me Now?</vt:lpstr>
      <vt:lpstr>Can You Hear Me Now?</vt:lpstr>
      <vt:lpstr>Can You Hear Me Now?</vt:lpstr>
      <vt:lpstr>Can You Hear Me Now?</vt:lpstr>
      <vt:lpstr>Can You Hear Me Now?</vt:lpstr>
      <vt:lpstr>Can You Hear Me Now?</vt:lpstr>
      <vt:lpstr>Can You Hear Me Now?</vt:lpstr>
      <vt:lpstr>Can You Hear Me Now?</vt:lpstr>
      <vt:lpstr>Can You Hear Me Now?</vt:lpstr>
      <vt:lpstr>Can You Hear Me Now?</vt:lpstr>
      <vt:lpstr>Can You Hear Me Now?</vt:lpstr>
      <vt:lpstr>Can You Hear Me Now?</vt:lpstr>
      <vt:lpstr>Can You Hear Me Now?</vt:lpstr>
      <vt:lpstr>Can You Hear Me Now?</vt:lpstr>
      <vt:lpstr>Can You Hear Me Now?</vt:lpstr>
      <vt:lpstr>Can You Hear Me Now?</vt:lpstr>
      <vt:lpstr>Can You Hear Me Now?</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You Hear Me Now</dc:title>
  <dc:creator>vhanflstubbp</dc:creator>
  <cp:lastModifiedBy>AFCC</cp:lastModifiedBy>
  <cp:revision>10</cp:revision>
  <cp:lastPrinted>2016-05-11T16:14:36Z</cp:lastPrinted>
  <dcterms:created xsi:type="dcterms:W3CDTF">2016-04-27T21:12:45Z</dcterms:created>
  <dcterms:modified xsi:type="dcterms:W3CDTF">2016-05-12T00:35:57Z</dcterms:modified>
</cp:coreProperties>
</file>