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sldIdLst>
    <p:sldId id="256" r:id="rId2"/>
    <p:sldId id="257" r:id="rId3"/>
    <p:sldId id="258" r:id="rId4"/>
    <p:sldId id="261" r:id="rId5"/>
    <p:sldId id="262" r:id="rId6"/>
    <p:sldId id="259" r:id="rId7"/>
    <p:sldId id="260" r:id="rId8"/>
    <p:sldId id="264"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86" autoAdjust="0"/>
  </p:normalViewPr>
  <p:slideViewPr>
    <p:cSldViewPr>
      <p:cViewPr varScale="1">
        <p:scale>
          <a:sx n="51" d="100"/>
          <a:sy n="51" d="100"/>
        </p:scale>
        <p:origin x="19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0D5E27-0B0C-4AA8-9B84-48C07037E0FF}" type="datetimeFigureOut">
              <a:rPr lang="en-US" smtClean="0"/>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20053-C564-44F6-B148-CEA2C50B9F8E}" type="slidenum">
              <a:rPr lang="en-US" smtClean="0"/>
              <a:t>‹#›</a:t>
            </a:fld>
            <a:endParaRPr lang="en-US"/>
          </a:p>
        </p:txBody>
      </p:sp>
    </p:spTree>
    <p:extLst>
      <p:ext uri="{BB962C8B-B14F-4D97-AF65-F5344CB8AC3E}">
        <p14:creationId xmlns:p14="http://schemas.microsoft.com/office/powerpoint/2010/main" val="121675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people have always tried to figure out what’s ailing them, today its common to turn to the internet for answers. Unfortunately that’s not always the best move.</a:t>
            </a:r>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1</a:t>
            </a:fld>
            <a:endParaRPr lang="en-US"/>
          </a:p>
        </p:txBody>
      </p:sp>
    </p:spTree>
    <p:extLst>
      <p:ext uri="{BB962C8B-B14F-4D97-AF65-F5344CB8AC3E}">
        <p14:creationId xmlns:p14="http://schemas.microsoft.com/office/powerpoint/2010/main" val="156857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Americans still consult</a:t>
            </a:r>
            <a:r>
              <a:rPr lang="en-US" baseline="0" dirty="0" smtClean="0"/>
              <a:t> medical professionals, family and friends but more and more they are turning to the internet for answers.</a:t>
            </a:r>
          </a:p>
          <a:p>
            <a:endParaRPr lang="en-US" baseline="0" dirty="0" smtClean="0"/>
          </a:p>
          <a:p>
            <a:r>
              <a:rPr lang="en-US" baseline="0" dirty="0" smtClean="0"/>
              <a:t>The last time you had a serious health issue, who did you turn to</a:t>
            </a:r>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2</a:t>
            </a:fld>
            <a:endParaRPr lang="en-US"/>
          </a:p>
        </p:txBody>
      </p:sp>
    </p:spTree>
    <p:extLst>
      <p:ext uri="{BB962C8B-B14F-4D97-AF65-F5344CB8AC3E}">
        <p14:creationId xmlns:p14="http://schemas.microsoft.com/office/powerpoint/2010/main" val="4269734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3</a:t>
            </a:fld>
            <a:endParaRPr lang="en-US"/>
          </a:p>
        </p:txBody>
      </p:sp>
    </p:spTree>
    <p:extLst>
      <p:ext uri="{BB962C8B-B14F-4D97-AF65-F5344CB8AC3E}">
        <p14:creationId xmlns:p14="http://schemas.microsoft.com/office/powerpoint/2010/main" val="2715019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Certain types are more prone to turn to the internet to research a condition:</a:t>
            </a:r>
          </a:p>
          <a:p>
            <a:r>
              <a:rPr lang="en-US" sz="1200" b="0" i="0" u="none" strike="noStrike" kern="1200" baseline="0" dirty="0" smtClean="0">
                <a:solidFill>
                  <a:schemeClr val="tx1"/>
                </a:solidFill>
                <a:latin typeface="+mn-lt"/>
                <a:ea typeface="+mn-ea"/>
                <a:cs typeface="+mn-cs"/>
              </a:rPr>
              <a:t>There is no statistically significant difference between those who have health insurance and those who do not when it comes to using the internet to figure out an illness. </a:t>
            </a:r>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5</a:t>
            </a:fld>
            <a:endParaRPr lang="en-US"/>
          </a:p>
        </p:txBody>
      </p:sp>
    </p:spTree>
    <p:extLst>
      <p:ext uri="{BB962C8B-B14F-4D97-AF65-F5344CB8AC3E}">
        <p14:creationId xmlns:p14="http://schemas.microsoft.com/office/powerpoint/2010/main" val="1452262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7</a:t>
            </a:fld>
            <a:endParaRPr lang="en-US"/>
          </a:p>
        </p:txBody>
      </p:sp>
    </p:spTree>
    <p:extLst>
      <p:ext uri="{BB962C8B-B14F-4D97-AF65-F5344CB8AC3E}">
        <p14:creationId xmlns:p14="http://schemas.microsoft.com/office/powerpoint/2010/main" val="525198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Only</a:t>
            </a:r>
            <a:r>
              <a:rPr lang="en-US" baseline="0" dirty="0" smtClean="0"/>
              <a:t> a trained professional can diagnose your condition properly. </a:t>
            </a:r>
            <a:r>
              <a:rPr lang="en-US" dirty="0" smtClean="0"/>
              <a:t>A simple case of indigestion or cramping can lead to an online diagnosis of anything from appendicitis to colon cancer. Of course, the opposite can also occur; a search for intestinal cramps could cause someone to write their symptoms off as IBS when it’s actually a warning sign of something more serious, like </a:t>
            </a:r>
            <a:r>
              <a:rPr lang="en-US" dirty="0" err="1" smtClean="0"/>
              <a:t>Chrohn’s</a:t>
            </a:r>
            <a:r>
              <a:rPr lang="en-US" dirty="0" smtClean="0"/>
              <a:t> disease.</a:t>
            </a:r>
            <a:endParaRPr lang="en-US" baseline="0" dirty="0" smtClean="0"/>
          </a:p>
          <a:p>
            <a:pPr marL="228600" indent="-228600">
              <a:buAutoNum type="arabicPeriod"/>
            </a:pPr>
            <a:r>
              <a:rPr lang="en-US" baseline="0" dirty="0" smtClean="0"/>
              <a:t>Folks can misdiagnose and mistreat their condition, which can have serious health consequences. </a:t>
            </a:r>
            <a:r>
              <a:rPr lang="en-US" dirty="0" smtClean="0"/>
              <a:t>Imagine treating symptoms of a heart attack with an antacid because you misdiagnosed your chest pains as indigestion. Things like this happen all the time when you take your health into your own hands. It can range from mild allergies,</a:t>
            </a:r>
            <a:r>
              <a:rPr lang="en-US" baseline="0" dirty="0" smtClean="0"/>
              <a:t> to kidney failure and subsequently to other serious health conditions.</a:t>
            </a:r>
          </a:p>
          <a:p>
            <a:pPr marL="228600" indent="-228600">
              <a:buAutoNum type="arabicPeriod"/>
            </a:pPr>
            <a:r>
              <a:rPr lang="en-US" baseline="0" dirty="0" smtClean="0"/>
              <a:t>They are convinced that what they learned online that nothing is wrong.</a:t>
            </a:r>
          </a:p>
        </p:txBody>
      </p:sp>
      <p:sp>
        <p:nvSpPr>
          <p:cNvPr id="4" name="Slide Number Placeholder 3"/>
          <p:cNvSpPr>
            <a:spLocks noGrp="1"/>
          </p:cNvSpPr>
          <p:nvPr>
            <p:ph type="sldNum" sz="quarter" idx="10"/>
          </p:nvPr>
        </p:nvSpPr>
        <p:spPr/>
        <p:txBody>
          <a:bodyPr/>
          <a:lstStyle/>
          <a:p>
            <a:fld id="{D1120053-C564-44F6-B148-CEA2C50B9F8E}" type="slidenum">
              <a:rPr lang="en-US" smtClean="0"/>
              <a:t>8</a:t>
            </a:fld>
            <a:endParaRPr lang="en-US"/>
          </a:p>
        </p:txBody>
      </p:sp>
    </p:spTree>
    <p:extLst>
      <p:ext uri="{BB962C8B-B14F-4D97-AF65-F5344CB8AC3E}">
        <p14:creationId xmlns:p14="http://schemas.microsoft.com/office/powerpoint/2010/main" val="75131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In fact, there’s no way to tell if these sites are even written by medical experts. Don’t let a professional looking site fool you; the only way to ensure that your information is coming from a registered nurse or physician is to talk directly to one.</a:t>
            </a:r>
          </a:p>
          <a:p>
            <a:r>
              <a:rPr lang="en-US" dirty="0" smtClean="0"/>
              <a:t>5. Let’s pretend that a quick search on Google diagnoses your two-day headache as the beginning stages of a brain tumor. Of course this will cause you to freak out, resulting in sleepless nights and an increased caffeine intake. Not surprisingly, your headache becomes even worse.</a:t>
            </a:r>
          </a:p>
          <a:p>
            <a:r>
              <a:rPr lang="en-US" dirty="0" smtClean="0"/>
              <a:t>6. You need to discuss your findings with your physician</a:t>
            </a:r>
            <a:r>
              <a:rPr lang="en-US" baseline="0" dirty="0" smtClean="0"/>
              <a:t> and then if you have questions you need to seek a second opinion. </a:t>
            </a:r>
            <a:r>
              <a:rPr lang="en-US" dirty="0" smtClean="0"/>
              <a:t>Your doctor should respect your opinion, but the discussion should be an active one. If you doubt the doctor's diagnosis, tell him or her that you do and say why. This is much better than silently diagnosing your own syndrome.</a:t>
            </a:r>
          </a:p>
        </p:txBody>
      </p:sp>
      <p:sp>
        <p:nvSpPr>
          <p:cNvPr id="4" name="Slide Number Placeholder 3"/>
          <p:cNvSpPr>
            <a:spLocks noGrp="1"/>
          </p:cNvSpPr>
          <p:nvPr>
            <p:ph type="sldNum" sz="quarter" idx="10"/>
          </p:nvPr>
        </p:nvSpPr>
        <p:spPr/>
        <p:txBody>
          <a:bodyPr/>
          <a:lstStyle/>
          <a:p>
            <a:fld id="{D1120053-C564-44F6-B148-CEA2C50B9F8E}" type="slidenum">
              <a:rPr lang="en-US" smtClean="0"/>
              <a:t>9</a:t>
            </a:fld>
            <a:endParaRPr lang="en-US"/>
          </a:p>
        </p:txBody>
      </p:sp>
    </p:spTree>
    <p:extLst>
      <p:ext uri="{BB962C8B-B14F-4D97-AF65-F5344CB8AC3E}">
        <p14:creationId xmlns:p14="http://schemas.microsoft.com/office/powerpoint/2010/main" val="101713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-searches that are done in the area of health care are not all bad and not all good.</a:t>
            </a:r>
          </a:p>
          <a:p>
            <a:endParaRPr lang="en-US" dirty="0" smtClean="0"/>
          </a:p>
          <a:p>
            <a:r>
              <a:rPr lang="en-US" dirty="0" smtClean="0"/>
              <a:t>-the</a:t>
            </a:r>
            <a:r>
              <a:rPr lang="en-US" baseline="0" dirty="0" smtClean="0"/>
              <a:t> web is definitely an okay place to start when you want a better understanding of a health concern</a:t>
            </a:r>
          </a:p>
          <a:p>
            <a:endParaRPr lang="en-US" baseline="0" dirty="0" smtClean="0"/>
          </a:p>
          <a:p>
            <a:r>
              <a:rPr lang="en-US" baseline="0" dirty="0" smtClean="0"/>
              <a:t>-encourage your patients to seek medical attention if they are experiencing symptoms that cause concern.</a:t>
            </a:r>
            <a:endParaRPr lang="en-US" dirty="0"/>
          </a:p>
        </p:txBody>
      </p:sp>
      <p:sp>
        <p:nvSpPr>
          <p:cNvPr id="4" name="Slide Number Placeholder 3"/>
          <p:cNvSpPr>
            <a:spLocks noGrp="1"/>
          </p:cNvSpPr>
          <p:nvPr>
            <p:ph type="sldNum" sz="quarter" idx="10"/>
          </p:nvPr>
        </p:nvSpPr>
        <p:spPr/>
        <p:txBody>
          <a:bodyPr/>
          <a:lstStyle/>
          <a:p>
            <a:fld id="{D1120053-C564-44F6-B148-CEA2C50B9F8E}" type="slidenum">
              <a:rPr lang="en-US" smtClean="0"/>
              <a:t>10</a:t>
            </a:fld>
            <a:endParaRPr lang="en-US"/>
          </a:p>
        </p:txBody>
      </p:sp>
    </p:spTree>
    <p:extLst>
      <p:ext uri="{BB962C8B-B14F-4D97-AF65-F5344CB8AC3E}">
        <p14:creationId xmlns:p14="http://schemas.microsoft.com/office/powerpoint/2010/main" val="1439757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B98A80-393E-42EC-AF19-2A8FE13FE01B}" type="datetimeFigureOut">
              <a:rPr lang="en-US" smtClean="0"/>
              <a:t>8/27/2014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27BE10-0EEE-4A2A-A88B-CE50B91A1E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27BE10-0EEE-4A2A-A88B-CE50B91A1E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27BE10-0EEE-4A2A-A88B-CE50B91A1E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27BE10-0EEE-4A2A-A88B-CE50B91A1E6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27BE10-0EEE-4A2A-A88B-CE50B91A1E6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27BE10-0EEE-4A2A-A88B-CE50B91A1E6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B27BE10-0EEE-4A2A-A88B-CE50B91A1E6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B27BE10-0EEE-4A2A-A88B-CE50B91A1E6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B98A80-393E-42EC-AF19-2A8FE13FE01B}" type="datetimeFigureOut">
              <a:rPr lang="en-US" smtClean="0"/>
              <a:t>8/27/2014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B27BE10-0EEE-4A2A-A88B-CE50B91A1E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B98A80-393E-42EC-AF19-2A8FE13FE01B}" type="datetimeFigureOut">
              <a:rPr lang="en-US" smtClean="0"/>
              <a:t>8/27/2014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27BE10-0EEE-4A2A-A88B-CE50B91A1E6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B98A80-393E-42EC-AF19-2A8FE13FE01B}" type="datetimeFigureOut">
              <a:rPr lang="en-US" smtClean="0"/>
              <a:t>8/27/2014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27BE10-0EEE-4A2A-A88B-CE50B91A1E6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B98A80-393E-42EC-AF19-2A8FE13FE01B}" type="datetimeFigureOut">
              <a:rPr lang="en-US" smtClean="0"/>
              <a:t>8/27/2014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27BE10-0EEE-4A2A-A88B-CE50B91A1E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438399"/>
          </a:xfrm>
        </p:spPr>
        <p:txBody>
          <a:bodyPr/>
          <a:lstStyle/>
          <a:p>
            <a:pPr algn="ctr"/>
            <a:r>
              <a:rPr lang="en-US" dirty="0" smtClean="0"/>
              <a:t>BEWARE OF DR. GOOGLE:</a:t>
            </a:r>
            <a:br>
              <a:rPr lang="en-US" dirty="0" smtClean="0"/>
            </a:br>
            <a:r>
              <a:rPr lang="en-US" dirty="0" smtClean="0"/>
              <a:t>DANGERS OF ONLINE</a:t>
            </a:r>
            <a:br>
              <a:rPr lang="en-US" dirty="0" smtClean="0"/>
            </a:br>
            <a:r>
              <a:rPr lang="en-US" dirty="0" smtClean="0"/>
              <a:t>SELF DIAGNOSIS!</a:t>
            </a:r>
            <a:endParaRPr lang="en-US" dirty="0"/>
          </a:p>
        </p:txBody>
      </p:sp>
      <p:sp>
        <p:nvSpPr>
          <p:cNvPr id="3" name="Subtitle 2"/>
          <p:cNvSpPr>
            <a:spLocks noGrp="1"/>
          </p:cNvSpPr>
          <p:nvPr>
            <p:ph type="subTitle" idx="1"/>
          </p:nvPr>
        </p:nvSpPr>
        <p:spPr>
          <a:xfrm>
            <a:off x="685800" y="3611607"/>
            <a:ext cx="5715000" cy="1199704"/>
          </a:xfrm>
        </p:spPr>
        <p:txBody>
          <a:bodyPr/>
          <a:lstStyle/>
          <a:p>
            <a:pPr algn="ctr"/>
            <a:r>
              <a:rPr lang="en-US" dirty="0" smtClean="0"/>
              <a:t>PRESENTED BY:</a:t>
            </a:r>
          </a:p>
          <a:p>
            <a:pPr algn="ctr"/>
            <a:r>
              <a:rPr lang="en-US" dirty="0" smtClean="0"/>
              <a:t>AFCC HEALTH MINISTRY</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2819400"/>
            <a:ext cx="3190875" cy="2390775"/>
          </a:xfrm>
          <a:prstGeom prst="rect">
            <a:avLst/>
          </a:prstGeom>
        </p:spPr>
      </p:pic>
    </p:spTree>
    <p:extLst>
      <p:ext uri="{BB962C8B-B14F-4D97-AF65-F5344CB8AC3E}">
        <p14:creationId xmlns:p14="http://schemas.microsoft.com/office/powerpoint/2010/main" val="817569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layman can fixate on the </a:t>
            </a:r>
            <a:r>
              <a:rPr lang="en-US" b="1" dirty="0" smtClean="0"/>
              <a:t>“WRONG” </a:t>
            </a:r>
            <a:r>
              <a:rPr lang="en-US" dirty="0" smtClean="0"/>
              <a:t>symptoms.</a:t>
            </a:r>
          </a:p>
          <a:p>
            <a:endParaRPr lang="en-US" dirty="0" smtClean="0"/>
          </a:p>
          <a:p>
            <a:r>
              <a:rPr lang="en-US" dirty="0" smtClean="0"/>
              <a:t>Doing so he/she may miss other more “</a:t>
            </a:r>
            <a:r>
              <a:rPr lang="en-US" b="1" dirty="0" smtClean="0"/>
              <a:t>CRUCIAL ONES”</a:t>
            </a:r>
          </a:p>
          <a:p>
            <a:endParaRPr lang="en-US" dirty="0" smtClean="0"/>
          </a:p>
          <a:p>
            <a:r>
              <a:rPr lang="en-US" dirty="0" smtClean="0"/>
              <a:t>Sometimes the symptoms that cause the </a:t>
            </a:r>
            <a:r>
              <a:rPr lang="en-US" b="1" dirty="0" smtClean="0"/>
              <a:t>“MOST DISCOMFORT”</a:t>
            </a:r>
            <a:r>
              <a:rPr lang="en-US" dirty="0" smtClean="0"/>
              <a:t> aren’t the most important for the diagnosis.</a:t>
            </a:r>
            <a:endParaRPr lang="en-US" dirty="0"/>
          </a:p>
        </p:txBody>
      </p:sp>
      <p:sp>
        <p:nvSpPr>
          <p:cNvPr id="3" name="Title 2"/>
          <p:cNvSpPr>
            <a:spLocks noGrp="1"/>
          </p:cNvSpPr>
          <p:nvPr>
            <p:ph type="title"/>
          </p:nvPr>
        </p:nvSpPr>
        <p:spPr/>
        <p:txBody>
          <a:bodyPr/>
          <a:lstStyle/>
          <a:p>
            <a:pPr algn="ctr"/>
            <a:r>
              <a:rPr lang="en-US" dirty="0" smtClean="0"/>
              <a:t>IMPORTANT TO KNOW!</a:t>
            </a:r>
            <a:endParaRPr lang="en-US" dirty="0"/>
          </a:p>
        </p:txBody>
      </p:sp>
    </p:spTree>
    <p:extLst>
      <p:ext uri="{BB962C8B-B14F-4D97-AF65-F5344CB8AC3E}">
        <p14:creationId xmlns:p14="http://schemas.microsoft.com/office/powerpoint/2010/main" val="1133902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b="1" dirty="0" smtClean="0"/>
              <a:t>IF YOU ARE NOT FEELING WELL</a:t>
            </a:r>
          </a:p>
          <a:p>
            <a:endParaRPr lang="en-US" b="1" dirty="0"/>
          </a:p>
          <a:p>
            <a:pPr marL="109728" indent="0">
              <a:buNone/>
            </a:pPr>
            <a:r>
              <a:rPr lang="en-US" b="1" dirty="0" smtClean="0"/>
              <a:t>MAKE AN APPOINTMENT WITH YOUR DOCTOR</a:t>
            </a:r>
          </a:p>
          <a:p>
            <a:pPr marL="109728" indent="0">
              <a:buNone/>
            </a:pPr>
            <a:endParaRPr lang="en-US" b="1" dirty="0"/>
          </a:p>
          <a:p>
            <a:pPr marL="109728" indent="0" algn="ctr">
              <a:buNone/>
            </a:pPr>
            <a:r>
              <a:rPr lang="en-US" b="1" dirty="0" smtClean="0"/>
              <a:t>OR</a:t>
            </a:r>
          </a:p>
          <a:p>
            <a:pPr marL="109728" indent="0">
              <a:buNone/>
            </a:pPr>
            <a:endParaRPr lang="en-US" b="1" dirty="0"/>
          </a:p>
          <a:p>
            <a:pPr marL="109728" indent="0">
              <a:buNone/>
            </a:pPr>
            <a:r>
              <a:rPr lang="en-US" b="1" dirty="0" smtClean="0"/>
              <a:t>VISIT A WALK-IN CLINIC FOR IMMEDIATE HELP.</a:t>
            </a:r>
          </a:p>
          <a:p>
            <a:pPr marL="109728" indent="0">
              <a:buNone/>
            </a:pPr>
            <a:endParaRPr lang="en-US" b="1" dirty="0"/>
          </a:p>
          <a:p>
            <a:pPr marL="109728" indent="0" algn="ctr">
              <a:buNone/>
            </a:pPr>
            <a:r>
              <a:rPr lang="en-US" b="1" dirty="0" smtClean="0"/>
              <a:t>The End.</a:t>
            </a:r>
            <a:endParaRPr lang="en-US" b="1" dirty="0"/>
          </a:p>
        </p:txBody>
      </p:sp>
      <p:sp>
        <p:nvSpPr>
          <p:cNvPr id="3" name="Title 2"/>
          <p:cNvSpPr>
            <a:spLocks noGrp="1"/>
          </p:cNvSpPr>
          <p:nvPr>
            <p:ph type="title"/>
          </p:nvPr>
        </p:nvSpPr>
        <p:spPr/>
        <p:txBody>
          <a:bodyPr/>
          <a:lstStyle/>
          <a:p>
            <a:pPr algn="ctr"/>
            <a:r>
              <a:rPr lang="en-US" dirty="0" smtClean="0"/>
              <a:t>IN CONCLUSION: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724400"/>
            <a:ext cx="2419350" cy="1885950"/>
          </a:xfrm>
          <a:prstGeom prst="rect">
            <a:avLst/>
          </a:prstGeom>
        </p:spPr>
      </p:pic>
    </p:spTree>
    <p:extLst>
      <p:ext uri="{BB962C8B-B14F-4D97-AF65-F5344CB8AC3E}">
        <p14:creationId xmlns:p14="http://schemas.microsoft.com/office/powerpoint/2010/main" val="1281337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lstStyle/>
          <a:p>
            <a:r>
              <a:rPr lang="en-US" dirty="0" smtClean="0"/>
              <a:t>Turning to the internet</a:t>
            </a:r>
            <a:endParaRPr lang="en-US" dirty="0"/>
          </a:p>
        </p:txBody>
      </p:sp>
      <p:sp>
        <p:nvSpPr>
          <p:cNvPr id="6" name="Content Placeholder 5"/>
          <p:cNvSpPr>
            <a:spLocks noGrp="1"/>
          </p:cNvSpPr>
          <p:nvPr>
            <p:ph idx="1"/>
          </p:nvPr>
        </p:nvSpPr>
        <p:spPr/>
        <p:txBody>
          <a:bodyPr>
            <a:noAutofit/>
          </a:bodyPr>
          <a:lstStyle/>
          <a:p>
            <a:pPr algn="ctr"/>
            <a:r>
              <a:rPr lang="en-US" sz="6000" dirty="0" smtClean="0"/>
              <a:t>Question:</a:t>
            </a:r>
          </a:p>
          <a:p>
            <a:pPr algn="ctr"/>
            <a:r>
              <a:rPr lang="en-US" sz="6000" dirty="0" smtClean="0"/>
              <a:t>The last time you had a serious health concern who did you turn to?</a:t>
            </a:r>
            <a:endParaRPr lang="en-US" sz="6000" dirty="0"/>
          </a:p>
        </p:txBody>
      </p:sp>
      <p:pic>
        <p:nvPicPr>
          <p:cNvPr id="1027" name="Picture 3" descr="C:\Users\VHANFLROBINC2\AppData\Local\Microsoft\Windows\Temporary Internet Files\Content.IE5\WRIYFQ3K\MC90043983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33400"/>
            <a:ext cx="11049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371600"/>
            <a:ext cx="1028700" cy="895350"/>
          </a:xfrm>
          <a:prstGeom prst="rect">
            <a:avLst/>
          </a:prstGeom>
        </p:spPr>
      </p:pic>
    </p:spTree>
    <p:extLst>
      <p:ext uri="{BB962C8B-B14F-4D97-AF65-F5344CB8AC3E}">
        <p14:creationId xmlns:p14="http://schemas.microsoft.com/office/powerpoint/2010/main" val="1222829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27149"/>
            <a:ext cx="8229600" cy="4525963"/>
          </a:xfrm>
        </p:spPr>
        <p:txBody>
          <a:bodyPr/>
          <a:lstStyle/>
          <a:p>
            <a:pPr marL="109728" indent="0">
              <a:buNone/>
            </a:pPr>
            <a:r>
              <a:rPr lang="en-US" sz="3200" b="1" i="1" dirty="0"/>
              <a:t>Dr. Google has a thriving practice </a:t>
            </a:r>
            <a:r>
              <a:rPr lang="en-US" sz="3200" b="1" i="1" dirty="0" smtClean="0"/>
              <a:t>indeed!!! </a:t>
            </a:r>
          </a:p>
          <a:p>
            <a:pPr marL="109728" indent="0">
              <a:buNone/>
            </a:pPr>
            <a:endParaRPr lang="en-US" sz="3200" b="1" i="1" dirty="0" smtClean="0"/>
          </a:p>
          <a:p>
            <a:r>
              <a:rPr lang="en-US" dirty="0" smtClean="0"/>
              <a:t>Americans </a:t>
            </a:r>
            <a:r>
              <a:rPr lang="en-US" dirty="0"/>
              <a:t>use the internet to research everything from </a:t>
            </a:r>
            <a:r>
              <a:rPr lang="en-US" dirty="0" smtClean="0"/>
              <a:t>recipes </a:t>
            </a:r>
            <a:r>
              <a:rPr lang="en-US" dirty="0"/>
              <a:t>to real estate, so why would it come as a surprise that they would frequently use it to research health concerns.</a:t>
            </a:r>
          </a:p>
          <a:p>
            <a:endParaRPr lang="en-US" dirty="0"/>
          </a:p>
        </p:txBody>
      </p:sp>
      <p:sp>
        <p:nvSpPr>
          <p:cNvPr id="3" name="Title 2"/>
          <p:cNvSpPr>
            <a:spLocks noGrp="1"/>
          </p:cNvSpPr>
          <p:nvPr>
            <p:ph type="title"/>
          </p:nvPr>
        </p:nvSpPr>
        <p:spPr/>
        <p:txBody>
          <a:bodyPr/>
          <a:lstStyle/>
          <a:p>
            <a:r>
              <a:rPr lang="en-US" dirty="0" smtClean="0"/>
              <a:t>Turning to the internet.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848225"/>
            <a:ext cx="2276475" cy="2009775"/>
          </a:xfrm>
          <a:prstGeom prst="rect">
            <a:avLst/>
          </a:prstGeom>
        </p:spPr>
      </p:pic>
    </p:spTree>
    <p:extLst>
      <p:ext uri="{BB962C8B-B14F-4D97-AF65-F5344CB8AC3E}">
        <p14:creationId xmlns:p14="http://schemas.microsoft.com/office/powerpoint/2010/main" val="14617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b="1" u="sng" dirty="0" err="1" smtClean="0"/>
              <a:t>Cyberchondria</a:t>
            </a:r>
            <a:r>
              <a:rPr lang="en-US" sz="4000" b="1" u="sng" dirty="0" smtClean="0"/>
              <a:t>: </a:t>
            </a:r>
          </a:p>
          <a:p>
            <a:pPr marL="109728" indent="0">
              <a:buNone/>
            </a:pPr>
            <a:r>
              <a:rPr lang="en-US" sz="4000" dirty="0" smtClean="0"/>
              <a:t>(*) Is a new term for people who research and diagnose their illness online.</a:t>
            </a:r>
          </a:p>
          <a:p>
            <a:pPr marL="109728" indent="0">
              <a:buNone/>
            </a:pPr>
            <a:endParaRPr lang="en-US" sz="4000" dirty="0"/>
          </a:p>
          <a:p>
            <a:pPr marL="109728" indent="0">
              <a:buNone/>
            </a:pPr>
            <a:r>
              <a:rPr lang="en-US" sz="2800" dirty="0" smtClean="0"/>
              <a:t>1 out of 3 people have used their smart phones/ tablets to look for health related information.</a:t>
            </a:r>
            <a:endParaRPr lang="en-US" sz="2800" dirty="0"/>
          </a:p>
        </p:txBody>
      </p:sp>
      <p:sp>
        <p:nvSpPr>
          <p:cNvPr id="3" name="Title 2"/>
          <p:cNvSpPr>
            <a:spLocks noGrp="1"/>
          </p:cNvSpPr>
          <p:nvPr>
            <p:ph type="title"/>
          </p:nvPr>
        </p:nvSpPr>
        <p:spPr/>
        <p:txBody>
          <a:bodyPr/>
          <a:lstStyle/>
          <a:p>
            <a:r>
              <a:rPr lang="en-US" dirty="0" smtClean="0"/>
              <a:t>Turning to the Internet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5334000"/>
            <a:ext cx="1962150" cy="1428750"/>
          </a:xfrm>
          <a:prstGeom prst="rect">
            <a:avLst/>
          </a:prstGeom>
        </p:spPr>
      </p:pic>
    </p:spTree>
    <p:extLst>
      <p:ext uri="{BB962C8B-B14F-4D97-AF65-F5344CB8AC3E}">
        <p14:creationId xmlns:p14="http://schemas.microsoft.com/office/powerpoint/2010/main" val="1773448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3200" dirty="0" smtClean="0"/>
              <a:t>Who are most likely to use the internet for diagnosing:</a:t>
            </a:r>
          </a:p>
          <a:p>
            <a:pPr marL="624078" indent="-514350">
              <a:buAutoNum type="arabicPeriod"/>
            </a:pPr>
            <a:r>
              <a:rPr lang="en-US" sz="3200" dirty="0" smtClean="0"/>
              <a:t>Women more than Men</a:t>
            </a:r>
          </a:p>
          <a:p>
            <a:pPr marL="624078" indent="-514350">
              <a:buAutoNum type="arabicPeriod"/>
            </a:pPr>
            <a:r>
              <a:rPr lang="en-US" sz="3200" dirty="0" smtClean="0"/>
              <a:t>Those in a household </a:t>
            </a:r>
            <a:r>
              <a:rPr lang="en-US" sz="3200" dirty="0" smtClean="0"/>
              <a:t>earning </a:t>
            </a:r>
            <a:r>
              <a:rPr lang="en-US" sz="3200" dirty="0" smtClean="0"/>
              <a:t>$75,000+</a:t>
            </a:r>
          </a:p>
          <a:p>
            <a:pPr marL="624078" indent="-514350">
              <a:buAutoNum type="arabicPeriod"/>
            </a:pPr>
            <a:r>
              <a:rPr lang="en-US" sz="3200" dirty="0" smtClean="0"/>
              <a:t>Younger people</a:t>
            </a:r>
          </a:p>
          <a:p>
            <a:pPr marL="624078" indent="-514350">
              <a:buAutoNum type="arabicPeriod"/>
            </a:pPr>
            <a:r>
              <a:rPr lang="en-US" sz="3200" dirty="0" smtClean="0"/>
              <a:t>White people</a:t>
            </a:r>
          </a:p>
          <a:p>
            <a:pPr marL="624078" indent="-514350">
              <a:buAutoNum type="arabicPeriod"/>
            </a:pPr>
            <a:r>
              <a:rPr lang="en-US" sz="3200" dirty="0" smtClean="0"/>
              <a:t>Those with a college or advanced degree.</a:t>
            </a:r>
            <a:endParaRPr lang="en-US" sz="3200" dirty="0"/>
          </a:p>
        </p:txBody>
      </p:sp>
      <p:sp>
        <p:nvSpPr>
          <p:cNvPr id="3" name="Title 2"/>
          <p:cNvSpPr>
            <a:spLocks noGrp="1"/>
          </p:cNvSpPr>
          <p:nvPr>
            <p:ph type="title"/>
          </p:nvPr>
        </p:nvSpPr>
        <p:spPr/>
        <p:txBody>
          <a:bodyPr/>
          <a:lstStyle/>
          <a:p>
            <a:r>
              <a:rPr lang="en-US" dirty="0" smtClean="0"/>
              <a:t>Turning to the Internet.</a:t>
            </a:r>
            <a:endParaRPr lang="en-US" dirty="0"/>
          </a:p>
        </p:txBody>
      </p:sp>
    </p:spTree>
    <p:extLst>
      <p:ext uri="{BB962C8B-B14F-4D97-AF65-F5344CB8AC3E}">
        <p14:creationId xmlns:p14="http://schemas.microsoft.com/office/powerpoint/2010/main" val="3029256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According to a survey in 2013:</a:t>
            </a:r>
            <a:endParaRPr lang="en-US" b="1" dirty="0"/>
          </a:p>
          <a:p>
            <a:endParaRPr lang="en-US" dirty="0" smtClean="0"/>
          </a:p>
          <a:p>
            <a:r>
              <a:rPr lang="en-US" b="1" dirty="0" smtClean="0"/>
              <a:t>59%  </a:t>
            </a:r>
            <a:r>
              <a:rPr lang="en-US" dirty="0" smtClean="0"/>
              <a:t>of adults say they have looked online for information in the past year.</a:t>
            </a:r>
          </a:p>
          <a:p>
            <a:pPr marL="109728" indent="0">
              <a:buNone/>
            </a:pPr>
            <a:endParaRPr lang="en-US" dirty="0"/>
          </a:p>
          <a:p>
            <a:r>
              <a:rPr lang="en-US" b="1" dirty="0" smtClean="0"/>
              <a:t>35% </a:t>
            </a:r>
            <a:r>
              <a:rPr lang="en-US" dirty="0" smtClean="0"/>
              <a:t>say they have gone online specifically to try to find what medical condition they or someone else has.</a:t>
            </a:r>
            <a:endParaRPr lang="en-US" dirty="0"/>
          </a:p>
        </p:txBody>
      </p:sp>
      <p:sp>
        <p:nvSpPr>
          <p:cNvPr id="3" name="Title 2"/>
          <p:cNvSpPr>
            <a:spLocks noGrp="1"/>
          </p:cNvSpPr>
          <p:nvPr>
            <p:ph type="title"/>
          </p:nvPr>
        </p:nvSpPr>
        <p:spPr/>
        <p:txBody>
          <a:bodyPr/>
          <a:lstStyle/>
          <a:p>
            <a:r>
              <a:rPr lang="en-US" dirty="0" smtClean="0"/>
              <a:t>Turning to the Internet</a:t>
            </a:r>
            <a:endParaRPr lang="en-US" dirty="0"/>
          </a:p>
        </p:txBody>
      </p:sp>
    </p:spTree>
    <p:extLst>
      <p:ext uri="{BB962C8B-B14F-4D97-AF65-F5344CB8AC3E}">
        <p14:creationId xmlns:p14="http://schemas.microsoft.com/office/powerpoint/2010/main" val="40945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sz="2800" b="1" dirty="0"/>
              <a:t>Most </a:t>
            </a:r>
            <a:r>
              <a:rPr lang="en-US" sz="2800" b="1" dirty="0" smtClean="0"/>
              <a:t>self-diagnosing </a:t>
            </a:r>
            <a:r>
              <a:rPr lang="en-US" sz="2800" b="1" dirty="0"/>
              <a:t>sufferers don’t completely take matters into their own </a:t>
            </a:r>
            <a:r>
              <a:rPr lang="en-US" sz="2800" b="1" dirty="0" smtClean="0"/>
              <a:t>hands:</a:t>
            </a:r>
          </a:p>
          <a:p>
            <a:pPr marL="109728" indent="0">
              <a:buNone/>
            </a:pPr>
            <a:endParaRPr lang="en-US" sz="2800" b="1" u="sng" dirty="0" smtClean="0"/>
          </a:p>
          <a:p>
            <a:r>
              <a:rPr lang="en-US" dirty="0" smtClean="0"/>
              <a:t>46% were led to seek the attention of a medical professional.</a:t>
            </a:r>
          </a:p>
          <a:p>
            <a:endParaRPr lang="en-US" dirty="0" smtClean="0"/>
          </a:p>
          <a:p>
            <a:r>
              <a:rPr lang="en-US" dirty="0"/>
              <a:t>41%- medical professional confirmed their </a:t>
            </a:r>
            <a:r>
              <a:rPr lang="en-US" dirty="0" smtClean="0"/>
              <a:t>diagnosis</a:t>
            </a:r>
          </a:p>
          <a:p>
            <a:endParaRPr lang="en-US" dirty="0" smtClean="0"/>
          </a:p>
          <a:p>
            <a:r>
              <a:rPr lang="en-US" dirty="0" smtClean="0"/>
              <a:t>38% took care of the problem at home</a:t>
            </a:r>
          </a:p>
          <a:p>
            <a:endParaRPr lang="en-US" dirty="0" smtClean="0"/>
          </a:p>
          <a:p>
            <a:r>
              <a:rPr lang="en-US" dirty="0"/>
              <a:t>11% were undecided (either seek medical attention or </a:t>
            </a:r>
            <a:r>
              <a:rPr lang="en-US" dirty="0" smtClean="0"/>
              <a:t>took </a:t>
            </a:r>
            <a:r>
              <a:rPr lang="en-US" dirty="0"/>
              <a:t>care of it at home, or both)</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Turning to the Internet</a:t>
            </a:r>
            <a:endParaRPr lang="en-US" dirty="0"/>
          </a:p>
        </p:txBody>
      </p:sp>
    </p:spTree>
    <p:extLst>
      <p:ext uri="{BB962C8B-B14F-4D97-AF65-F5344CB8AC3E}">
        <p14:creationId xmlns:p14="http://schemas.microsoft.com/office/powerpoint/2010/main" val="1134193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1. Many serious and life threatening  conditions have common symptoms.</a:t>
            </a:r>
          </a:p>
          <a:p>
            <a:pPr marL="624078" indent="-514350">
              <a:buAutoNum type="arabicPeriod"/>
            </a:pPr>
            <a:endParaRPr lang="en-US" dirty="0" smtClean="0"/>
          </a:p>
          <a:p>
            <a:pPr marL="109728" indent="0">
              <a:buNone/>
            </a:pPr>
            <a:r>
              <a:rPr lang="en-US" dirty="0" smtClean="0"/>
              <a:t>2. Self-diagnosing/self-medicating using the internet is prone to error.</a:t>
            </a:r>
          </a:p>
          <a:p>
            <a:pPr marL="109728" indent="0">
              <a:buNone/>
            </a:pPr>
            <a:endParaRPr lang="en-US" dirty="0" smtClean="0"/>
          </a:p>
          <a:p>
            <a:pPr marL="109728" indent="0">
              <a:buNone/>
            </a:pPr>
            <a:r>
              <a:rPr lang="en-US" dirty="0" smtClean="0"/>
              <a:t>3. They may never go to the doctor to get checked out.</a:t>
            </a:r>
          </a:p>
        </p:txBody>
      </p:sp>
      <p:sp>
        <p:nvSpPr>
          <p:cNvPr id="3" name="Title 2"/>
          <p:cNvSpPr>
            <a:spLocks noGrp="1"/>
          </p:cNvSpPr>
          <p:nvPr>
            <p:ph type="title"/>
          </p:nvPr>
        </p:nvSpPr>
        <p:spPr/>
        <p:txBody>
          <a:bodyPr>
            <a:normAutofit fontScale="90000"/>
          </a:bodyPr>
          <a:lstStyle/>
          <a:p>
            <a:r>
              <a:rPr lang="en-US" dirty="0" smtClean="0"/>
              <a:t>Dangers of turning to the Internet</a:t>
            </a:r>
            <a:endParaRPr lang="en-US" dirty="0"/>
          </a:p>
        </p:txBody>
      </p:sp>
    </p:spTree>
    <p:extLst>
      <p:ext uri="{BB962C8B-B14F-4D97-AF65-F5344CB8AC3E}">
        <p14:creationId xmlns:p14="http://schemas.microsoft.com/office/powerpoint/2010/main" val="4218574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4. </a:t>
            </a:r>
            <a:r>
              <a:rPr lang="en-US" dirty="0"/>
              <a:t>Some medical sites should not be trusted, there is no guarantee that the information is accurate</a:t>
            </a:r>
            <a:r>
              <a:rPr lang="en-US" dirty="0" smtClean="0"/>
              <a:t>.</a:t>
            </a:r>
          </a:p>
          <a:p>
            <a:pPr marL="109728" indent="0">
              <a:buNone/>
            </a:pPr>
            <a:endParaRPr lang="en-US" dirty="0"/>
          </a:p>
          <a:p>
            <a:pPr marL="109728" indent="0">
              <a:buNone/>
            </a:pPr>
            <a:r>
              <a:rPr lang="en-US" dirty="0" smtClean="0"/>
              <a:t>5.</a:t>
            </a:r>
            <a:r>
              <a:rPr lang="en-US" b="1" dirty="0"/>
              <a:t> </a:t>
            </a:r>
            <a:r>
              <a:rPr lang="en-US" dirty="0" smtClean="0"/>
              <a:t>Can </a:t>
            </a:r>
            <a:r>
              <a:rPr lang="en-US" dirty="0"/>
              <a:t>lead to stress, spawning more </a:t>
            </a:r>
            <a:r>
              <a:rPr lang="en-US" dirty="0" smtClean="0"/>
              <a:t>symptoms</a:t>
            </a:r>
          </a:p>
          <a:p>
            <a:pPr marL="109728" indent="0">
              <a:buNone/>
            </a:pPr>
            <a:endParaRPr lang="en-US" dirty="0"/>
          </a:p>
          <a:p>
            <a:pPr marL="109728" indent="0">
              <a:buNone/>
            </a:pPr>
            <a:r>
              <a:rPr lang="en-US" dirty="0"/>
              <a:t> </a:t>
            </a:r>
            <a:r>
              <a:rPr lang="en-US" dirty="0" smtClean="0"/>
              <a:t>6.Undermines </a:t>
            </a:r>
            <a:r>
              <a:rPr lang="en-US" dirty="0"/>
              <a:t>the role of your doctor.</a:t>
            </a:r>
          </a:p>
          <a:p>
            <a:pPr marL="109728" indent="0">
              <a:buNone/>
            </a:pPr>
            <a:endParaRPr lang="en-US" dirty="0"/>
          </a:p>
          <a:p>
            <a:pPr marL="109728" indent="0">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Dangers of turning to the Internet</a:t>
            </a:r>
            <a:endParaRPr lang="en-US" dirty="0"/>
          </a:p>
        </p:txBody>
      </p:sp>
    </p:spTree>
    <p:extLst>
      <p:ext uri="{BB962C8B-B14F-4D97-AF65-F5344CB8AC3E}">
        <p14:creationId xmlns:p14="http://schemas.microsoft.com/office/powerpoint/2010/main" val="694691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1172</TotalTime>
  <Words>936</Words>
  <Application>Microsoft Office PowerPoint</Application>
  <PresentationFormat>On-screen Show (4:3)</PresentationFormat>
  <Paragraphs>94</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Lucida Sans Unicode</vt:lpstr>
      <vt:lpstr>Verdana</vt:lpstr>
      <vt:lpstr>Wingdings 2</vt:lpstr>
      <vt:lpstr>Wingdings 3</vt:lpstr>
      <vt:lpstr>Concourse</vt:lpstr>
      <vt:lpstr>BEWARE OF DR. GOOGLE: DANGERS OF ONLINE SELF DIAGNOSIS!</vt:lpstr>
      <vt:lpstr>Turning to the internet</vt:lpstr>
      <vt:lpstr>Turning to the internet.</vt:lpstr>
      <vt:lpstr>Turning to the Internet</vt:lpstr>
      <vt:lpstr>Turning to the Internet.</vt:lpstr>
      <vt:lpstr>Turning to the Internet</vt:lpstr>
      <vt:lpstr>Turning to the Internet</vt:lpstr>
      <vt:lpstr>Dangers of turning to the Internet</vt:lpstr>
      <vt:lpstr>Dangers of turning to the Internet</vt:lpstr>
      <vt:lpstr>IMPORTANT TO KNOW!</vt:lpstr>
      <vt:lpstr>IN CONCLUSION: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OF ONLINE SELF DIAGNOSIS!</dc:title>
  <dc:creator>Robinson, Chanese</dc:creator>
  <cp:lastModifiedBy>chanese robinson</cp:lastModifiedBy>
  <cp:revision>39</cp:revision>
  <dcterms:created xsi:type="dcterms:W3CDTF">2014-05-16T15:14:58Z</dcterms:created>
  <dcterms:modified xsi:type="dcterms:W3CDTF">2014-08-27T14:23:12Z</dcterms:modified>
</cp:coreProperties>
</file>