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8" r:id="rId3"/>
    <p:sldId id="257" r:id="rId4"/>
    <p:sldId id="259" r:id="rId5"/>
    <p:sldId id="260" r:id="rId6"/>
    <p:sldId id="262" r:id="rId7"/>
    <p:sldId id="258" r:id="rId8"/>
    <p:sldId id="265" r:id="rId9"/>
    <p:sldId id="266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5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5949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89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3678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34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18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2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6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2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5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8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53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4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3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eronaddiction.org/" TargetMode="External"/><Relationship Id="rId2" Type="http://schemas.openxmlformats.org/officeDocument/2006/relationships/hyperlink" Target="https://www.drugabuse.gov/videos/animated-infographic-monitoring-future-2017-survey-resul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E513F-2D36-449C-90C9-E8D1FA1AE7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Dealing with Addiction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7E5A46-87A8-400C-8F71-0FC62716E6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17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F6F3-1966-4111-8C0D-C1E13A3A0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37" y="152400"/>
            <a:ext cx="7121236" cy="825873"/>
          </a:xfrm>
        </p:spPr>
        <p:txBody>
          <a:bodyPr>
            <a:normAutofit fontScale="90000"/>
          </a:bodyPr>
          <a:lstStyle/>
          <a:p>
            <a:r>
              <a:rPr lang="en-US" sz="2800" cap="all" dirty="0"/>
              <a:t>WARNING SIGNS OF TEEN SUBSTANCE USE </a:t>
            </a:r>
            <a:br>
              <a:rPr lang="en-US" sz="2800" cap="all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A238B-FFAF-45C7-AEE8-6D9E3D23E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8" y="872836"/>
            <a:ext cx="8548254" cy="5527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Alcohol, smoke or other chemical odors on your child’s or their friends’ breath or clothing</a:t>
            </a:r>
          </a:p>
          <a:p>
            <a:r>
              <a:rPr lang="en-US" sz="2000" dirty="0"/>
              <a:t>Obvious intoxication, dizziness or bizarre behavior</a:t>
            </a:r>
          </a:p>
          <a:p>
            <a:r>
              <a:rPr lang="en-US" sz="2000" dirty="0"/>
              <a:t>Changes in dress and grooming</a:t>
            </a:r>
          </a:p>
          <a:p>
            <a:r>
              <a:rPr lang="en-US" sz="2000" dirty="0"/>
              <a:t>Changes in choice of friends</a:t>
            </a:r>
          </a:p>
          <a:p>
            <a:r>
              <a:rPr lang="en-US" sz="2000" dirty="0"/>
              <a:t>Frequent arguments, sudden mood changes and unexplained violent actions</a:t>
            </a:r>
          </a:p>
          <a:p>
            <a:r>
              <a:rPr lang="en-US" sz="2000" dirty="0"/>
              <a:t>Changes in eating and sleeping patterns</a:t>
            </a:r>
          </a:p>
          <a:p>
            <a:r>
              <a:rPr lang="en-US" sz="2000" dirty="0"/>
              <a:t>Sudden weight gain or loss</a:t>
            </a:r>
          </a:p>
          <a:p>
            <a:r>
              <a:rPr lang="en-US" sz="2000" dirty="0"/>
              <a:t>Loss of interest in usual activities or hobbies</a:t>
            </a:r>
          </a:p>
          <a:p>
            <a:r>
              <a:rPr lang="en-US" sz="2000" dirty="0"/>
              <a:t>School problems such as declining or failing grades, poor attendance and recent discipline problems</a:t>
            </a:r>
          </a:p>
          <a:p>
            <a:r>
              <a:rPr lang="en-US" sz="2000" dirty="0"/>
              <a:t>Trauma or frequent injuries</a:t>
            </a:r>
          </a:p>
          <a:p>
            <a:r>
              <a:rPr lang="en-US" sz="2000" dirty="0"/>
              <a:t>Runaway and delinquent behavior</a:t>
            </a:r>
          </a:p>
          <a:p>
            <a:r>
              <a:rPr lang="en-US" sz="2000" dirty="0"/>
              <a:t>Depressed mood or talk about depression or suicide; suicide attempts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919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C51A2-0B92-42DF-9D8F-6A167D854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156237"/>
            <a:ext cx="6347713" cy="1320800"/>
          </a:xfrm>
        </p:spPr>
        <p:txBody>
          <a:bodyPr/>
          <a:lstStyle/>
          <a:p>
            <a:r>
              <a:rPr lang="en-US" dirty="0"/>
              <a:t>Family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220EB-3AB8-4D51-B5EC-B7CDC00AD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288474"/>
            <a:ext cx="6804914" cy="4752890"/>
          </a:xfrm>
        </p:spPr>
        <p:txBody>
          <a:bodyPr>
            <a:normAutofit/>
          </a:bodyPr>
          <a:lstStyle/>
          <a:p>
            <a:r>
              <a:rPr lang="en-US" sz="3200" dirty="0"/>
              <a:t>  4</a:t>
            </a:r>
            <a:r>
              <a:rPr lang="en-US" sz="3200" baseline="30000" dirty="0"/>
              <a:t>th</a:t>
            </a:r>
            <a:r>
              <a:rPr lang="en-US" sz="3200" dirty="0"/>
              <a:t> Monday of September</a:t>
            </a:r>
          </a:p>
          <a:p>
            <a:r>
              <a:rPr lang="en-US" sz="3200" dirty="0"/>
              <a:t>Share a Meal</a:t>
            </a:r>
          </a:p>
          <a:p>
            <a:r>
              <a:rPr lang="en-US" sz="3200" dirty="0"/>
              <a:t>Hugs and Kisses</a:t>
            </a:r>
          </a:p>
          <a:p>
            <a:r>
              <a:rPr lang="en-US" sz="3200" dirty="0"/>
              <a:t>Play a Game</a:t>
            </a:r>
          </a:p>
          <a:p>
            <a:r>
              <a:rPr lang="en-US" sz="3200" dirty="0"/>
              <a:t>Ask about their day</a:t>
            </a:r>
          </a:p>
          <a:p>
            <a:r>
              <a:rPr lang="en-US" sz="3200" dirty="0"/>
              <a:t>Work Out together</a:t>
            </a:r>
          </a:p>
          <a:p>
            <a:r>
              <a:rPr lang="en-US" sz="3200" dirty="0"/>
              <a:t>Enjoy a family activity</a:t>
            </a:r>
          </a:p>
        </p:txBody>
      </p:sp>
    </p:spTree>
    <p:extLst>
      <p:ext uri="{BB962C8B-B14F-4D97-AF65-F5344CB8AC3E}">
        <p14:creationId xmlns:p14="http://schemas.microsoft.com/office/powerpoint/2010/main" val="3723401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D0C4A-6508-4B9C-9F33-F1BAC0FAA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55" y="124692"/>
            <a:ext cx="7321204" cy="872836"/>
          </a:xfrm>
        </p:spPr>
        <p:txBody>
          <a:bodyPr>
            <a:normAutofit fontScale="90000"/>
          </a:bodyPr>
          <a:lstStyle/>
          <a:p>
            <a:r>
              <a:rPr lang="en-US" cap="all" dirty="0"/>
              <a:t>ADDICTION SYMPTOMS CHECKLIST </a:t>
            </a:r>
            <a:br>
              <a:rPr lang="en-US" cap="all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3BAE2-6288-4DCF-88BD-0BC023CD6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55" y="789709"/>
            <a:ext cx="8808709" cy="544483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Often taking more of the substance for a longer period than intended</a:t>
            </a:r>
          </a:p>
          <a:p>
            <a:r>
              <a:rPr lang="en-US" dirty="0"/>
              <a:t>Ongoing desire or unsuccessful efforts to reduce use</a:t>
            </a:r>
          </a:p>
          <a:p>
            <a:r>
              <a:rPr lang="en-US" dirty="0"/>
              <a:t>Great deal of time spent to obtain, use or recover from substance</a:t>
            </a:r>
          </a:p>
          <a:p>
            <a:r>
              <a:rPr lang="en-US" dirty="0"/>
              <a:t>Craving the substance</a:t>
            </a:r>
          </a:p>
          <a:p>
            <a:r>
              <a:rPr lang="en-US" dirty="0"/>
              <a:t>Failing to fulfill obligations at work, home or school as a result of continued use</a:t>
            </a:r>
          </a:p>
          <a:p>
            <a:r>
              <a:rPr lang="en-US" dirty="0"/>
              <a:t>Continued use despite ongoing social or relationship problems caused or worsened by use</a:t>
            </a:r>
          </a:p>
          <a:p>
            <a:r>
              <a:rPr lang="en-US" dirty="0"/>
              <a:t>Giving up or reducing social, occupational or recreational activities because of use</a:t>
            </a:r>
          </a:p>
          <a:p>
            <a:r>
              <a:rPr lang="en-US" dirty="0"/>
              <a:t>Repeated use in physically dangerous situations (like drinking or using other drugs while driving, or smoking in bed)</a:t>
            </a:r>
          </a:p>
          <a:p>
            <a:r>
              <a:rPr lang="en-US" dirty="0"/>
              <a:t>Continued use despite ongoing physical or mental health problems caused or worsened by use</a:t>
            </a:r>
          </a:p>
          <a:p>
            <a:r>
              <a:rPr lang="en-US" dirty="0"/>
              <a:t>Developing tolerance (feeling less effect from the substance with continued use)</a:t>
            </a:r>
          </a:p>
          <a:p>
            <a:r>
              <a:rPr lang="en-US" dirty="0"/>
              <a:t>Experiencing withdrawal symptoms after reducing use (symptoms vary by substance). Withdrawal does not happen with all substances; examples include inhalants and hallucinogens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9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218C1-9FB1-4598-ACDA-7B13996F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648" y="289213"/>
            <a:ext cx="6447501" cy="766119"/>
          </a:xfrm>
        </p:spPr>
        <p:txBody>
          <a:bodyPr>
            <a:normAutofit fontScale="90000"/>
          </a:bodyPr>
          <a:lstStyle/>
          <a:p>
            <a:r>
              <a:rPr lang="en-US" dirty="0"/>
              <a:t>Rules You Shouldn’t Break</a:t>
            </a:r>
            <a:br>
              <a:rPr lang="en-US" dirty="0"/>
            </a:br>
            <a:r>
              <a:rPr lang="en-US" sz="1200" dirty="0"/>
              <a:t>													The Recovery Village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87E4E-F103-4ACA-993E-732366C02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5" y="1607127"/>
            <a:ext cx="8160328" cy="4961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Remember that your loved one is changing.</a:t>
            </a:r>
          </a:p>
          <a:p>
            <a:pPr lvl="1"/>
            <a:r>
              <a:rPr lang="en-US" sz="2000" dirty="0"/>
              <a:t>Brain chemistry changes, </a:t>
            </a:r>
          </a:p>
          <a:p>
            <a:pPr lvl="1"/>
            <a:r>
              <a:rPr lang="en-US" sz="2000" dirty="0"/>
              <a:t>Behavior changes.</a:t>
            </a:r>
          </a:p>
          <a:p>
            <a:pPr marL="342900" lvl="1" indent="0">
              <a:buNone/>
            </a:pPr>
            <a:r>
              <a:rPr lang="en-US" sz="2000" dirty="0"/>
              <a:t>	Changes in judgment, morality, ethics, manipulation, lying. </a:t>
            </a:r>
          </a:p>
          <a:p>
            <a:pPr marL="3429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 Change how you interact with them. 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As a man thinketh so is he.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Regard them as having a mental illness;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Establish new boundaries, language.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Consequences-not a source of guilt or shame or a means of punishment.</a:t>
            </a:r>
          </a:p>
        </p:txBody>
      </p:sp>
    </p:spTree>
    <p:extLst>
      <p:ext uri="{BB962C8B-B14F-4D97-AF65-F5344CB8AC3E}">
        <p14:creationId xmlns:p14="http://schemas.microsoft.com/office/powerpoint/2010/main" val="4081257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58D62-F1EE-461C-98E0-A3B2AC357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68411-9FD9-4016-99A2-8D1E7DE90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6" y="1260764"/>
            <a:ext cx="7897090" cy="49876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dirty="0"/>
              <a:t>Watch your expectations. 	</a:t>
            </a:r>
          </a:p>
          <a:p>
            <a:pPr marL="0" indent="0">
              <a:buNone/>
            </a:pPr>
            <a:r>
              <a:rPr lang="en-US" sz="8000" dirty="0"/>
              <a:t>Don’t set your self up for disappointment re: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8000" dirty="0"/>
              <a:t>	speed of recovery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8000" dirty="0"/>
              <a:t>	consistent behavior</a:t>
            </a:r>
          </a:p>
          <a:p>
            <a:pPr marL="0" indent="0">
              <a:buNone/>
            </a:pPr>
            <a:r>
              <a:rPr lang="en-US" sz="8000" dirty="0"/>
              <a:t>Keep the conversation going.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8000" dirty="0"/>
              <a:t>Ask open-ended questions.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8000" dirty="0"/>
              <a:t>Weigh the facts. Make specific inquiries.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8000" dirty="0"/>
              <a:t>Maintain a dialogue-don’t lecture. </a:t>
            </a:r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dirty="0"/>
              <a:t>Don’t just listen to words but look for actions.</a:t>
            </a:r>
          </a:p>
          <a:p>
            <a:pPr marL="0" indent="0">
              <a:buNone/>
            </a:pPr>
            <a:r>
              <a:rPr lang="en-US" sz="8000" dirty="0"/>
              <a:t>	Allow them to have their full say but look for patterns of behavior (addictive vs redemptive),  new habits</a:t>
            </a:r>
          </a:p>
          <a:p>
            <a:pPr marL="0" indent="0">
              <a:buNone/>
            </a:pPr>
            <a:r>
              <a:rPr lang="en-US" sz="8000" dirty="0"/>
              <a:t>	Do their actions confirm or contradict what they are saying?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>
              <a:buAutoNum type="arabicPeriod" startAt="4"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FD1C331-364B-4808-AD6A-8D1C1AB251E6}"/>
              </a:ext>
            </a:extLst>
          </p:cNvPr>
          <p:cNvSpPr txBox="1">
            <a:spLocks/>
          </p:cNvSpPr>
          <p:nvPr/>
        </p:nvSpPr>
        <p:spPr>
          <a:xfrm>
            <a:off x="341746" y="272666"/>
            <a:ext cx="6447501" cy="766119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700" dirty="0"/>
              <a:t>Rules You Shouldn’t Break</a:t>
            </a:r>
            <a:br>
              <a:rPr lang="en-US" sz="2700" dirty="0"/>
            </a:br>
            <a:r>
              <a:rPr lang="en-US" sz="1200" dirty="0"/>
              <a:t>													The Recovery Village</a:t>
            </a:r>
            <a:r>
              <a:rPr lang="en-US" sz="2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5974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0B798-A409-4DCA-9F68-FE5C1D116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672" y="156237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Rules You Shouldn’t Break</a:t>
            </a:r>
            <a:br>
              <a:rPr lang="en-US" dirty="0"/>
            </a:br>
            <a:r>
              <a:rPr lang="en-US" dirty="0"/>
              <a:t>														</a:t>
            </a:r>
            <a:r>
              <a:rPr lang="en-US" sz="1350" dirty="0"/>
              <a:t>The Recovery Village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A9118-DDE0-47AE-9943-3BC65EAFD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72" y="1662545"/>
            <a:ext cx="7592292" cy="4419599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 Don’t fear confrontation and/or agree when they’re in denial. </a:t>
            </a:r>
          </a:p>
          <a:p>
            <a:r>
              <a:rPr lang="en-US" sz="3200" dirty="0"/>
              <a:t>	Lovingly confront with adequate support. </a:t>
            </a:r>
          </a:p>
          <a:p>
            <a:r>
              <a:rPr lang="en-US" sz="3200" dirty="0"/>
              <a:t>	Avoidance is not helpful. </a:t>
            </a:r>
          </a:p>
          <a:p>
            <a:r>
              <a:rPr lang="en-US" sz="3200" dirty="0"/>
              <a:t>	Agree to disagree.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01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A9118-DDE0-47AE-9943-3BC65EAFD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5" y="443345"/>
            <a:ext cx="7994072" cy="597131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700" dirty="0"/>
              <a:t>Recognize your role. </a:t>
            </a:r>
          </a:p>
          <a:p>
            <a:pPr marL="0" indent="0">
              <a:buNone/>
            </a:pPr>
            <a:r>
              <a:rPr lang="en-US" sz="3700" dirty="0"/>
              <a:t>	Only God can change the heart of a man. You cannot. </a:t>
            </a:r>
          </a:p>
          <a:p>
            <a:pPr marL="0" indent="0">
              <a:buNone/>
            </a:pPr>
            <a:r>
              <a:rPr lang="en-US" sz="3700" dirty="0"/>
              <a:t>	Educate yourself and others.</a:t>
            </a:r>
          </a:p>
          <a:p>
            <a:pPr marL="0" indent="0">
              <a:buNone/>
            </a:pPr>
            <a:r>
              <a:rPr lang="en-US" sz="3700" dirty="0"/>
              <a:t>	You can love and support  by: </a:t>
            </a:r>
          </a:p>
          <a:p>
            <a:pPr lvl="2"/>
            <a:r>
              <a:rPr lang="en-US" sz="3700" dirty="0"/>
              <a:t>	creating healthy boundaries </a:t>
            </a:r>
          </a:p>
          <a:p>
            <a:pPr lvl="2"/>
            <a:r>
              <a:rPr lang="en-US" sz="3700" dirty="0"/>
              <a:t>	not altering natural consequences. </a:t>
            </a:r>
          </a:p>
          <a:p>
            <a:pPr lvl="2"/>
            <a:r>
              <a:rPr lang="en-US" sz="3700" dirty="0"/>
              <a:t>    interceding/praying AND releasing</a:t>
            </a:r>
          </a:p>
          <a:p>
            <a:pPr marL="0" indent="0">
              <a:buNone/>
            </a:pPr>
            <a:r>
              <a:rPr lang="en-US" sz="3700" dirty="0"/>
              <a:t>Take care of yourself. </a:t>
            </a:r>
          </a:p>
          <a:p>
            <a:pPr lvl="2"/>
            <a:r>
              <a:rPr lang="en-US" sz="3700" dirty="0"/>
              <a:t>You cannot take care of others if you are burnt out or stressed yourself.</a:t>
            </a:r>
          </a:p>
          <a:p>
            <a:pPr lvl="2"/>
            <a:r>
              <a:rPr lang="en-US" sz="3700" dirty="0"/>
              <a:t>Regular exercise</a:t>
            </a:r>
          </a:p>
          <a:p>
            <a:pPr lvl="2"/>
            <a:r>
              <a:rPr lang="en-US" sz="3700" dirty="0"/>
              <a:t>Adhere to a formal sleep/wake schedule.  </a:t>
            </a:r>
          </a:p>
          <a:p>
            <a:pPr lvl="2"/>
            <a:r>
              <a:rPr lang="en-US" sz="3700" dirty="0"/>
              <a:t>Find support groups for families of addicts, Family and/or private Therapy if indicated</a:t>
            </a:r>
          </a:p>
          <a:p>
            <a:pPr lvl="2"/>
            <a:r>
              <a:rPr lang="en-US" sz="3700" dirty="0"/>
              <a:t>Stay in touch with personal joy. </a:t>
            </a:r>
          </a:p>
          <a:p>
            <a:pPr lvl="3"/>
            <a:r>
              <a:rPr lang="en-US" sz="3700" dirty="0"/>
              <a:t>Playing musical instrument, nature, photography, volunteering, playing with children; gardening, cooking, crafting. 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17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50A89-78E1-4B31-8687-D740C2885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Resources						</a:t>
            </a:r>
            <a:r>
              <a:rPr lang="en-US" sz="1050" dirty="0"/>
              <a:t>							 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8754B-9EEC-4AA5-8814-E52D925C0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Drugabuse.gov</a:t>
            </a:r>
          </a:p>
          <a:p>
            <a:r>
              <a:rPr lang="en-US" dirty="0"/>
              <a:t>Samhsa.gov</a:t>
            </a:r>
          </a:p>
          <a:p>
            <a:r>
              <a:rPr lang="en-US" dirty="0"/>
              <a:t> </a:t>
            </a:r>
            <a:r>
              <a:rPr lang="en-US" dirty="0">
                <a:hlinkClick r:id="rId2"/>
              </a:rPr>
              <a:t>https://www.drugabuse.gov/videos/animated-infographic-monitoring-future-2017-survey-results</a:t>
            </a:r>
            <a:endParaRPr lang="en-US" dirty="0"/>
          </a:p>
          <a:p>
            <a:r>
              <a:rPr lang="en-US" dirty="0">
                <a:hlinkClick r:id="rId3"/>
              </a:rPr>
              <a:t>www.centeronaddiction.org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06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44383-E7A7-4A43-8A88-C07EC7A6F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91" y="277091"/>
            <a:ext cx="6832621" cy="1653309"/>
          </a:xfrm>
        </p:spPr>
        <p:txBody>
          <a:bodyPr>
            <a:noAutofit/>
          </a:bodyPr>
          <a:lstStyle/>
          <a:p>
            <a:r>
              <a:rPr lang="en-US" sz="2100" cap="all" dirty="0"/>
              <a:t>THE EARLIER AN INDIVIDUAL STARTS SMOKING, DRINKING OR USING OTHER DRUGS, THE GREATER THE LIKELIHOOD OF DEVELOPING ADDICTION:</a:t>
            </a:r>
            <a:br>
              <a:rPr lang="en-US" sz="2100" cap="all" dirty="0"/>
            </a:br>
            <a:endParaRPr lang="en-US" sz="2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57686-FC68-4704-91D9-CC63C963C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81" y="1773382"/>
            <a:ext cx="7912755" cy="4294909"/>
          </a:xfrm>
        </p:spPr>
        <p:txBody>
          <a:bodyPr/>
          <a:lstStyle/>
          <a:p>
            <a:r>
              <a:rPr lang="en-US" sz="2400" dirty="0"/>
              <a:t>9 out of 10 people who abuse or are addicted to nicotine, alcohol or other drugs began using these substances before they were 18  </a:t>
            </a:r>
          </a:p>
          <a:p>
            <a:r>
              <a:rPr lang="en-US" sz="2400" dirty="0"/>
              <a:t>People who began using addictive substances before age 15 are nearly 7 times likelier to develop a substance problem than those who delay first use until age 21 or older</a:t>
            </a:r>
          </a:p>
          <a:p>
            <a:r>
              <a:rPr lang="en-US" sz="2400" dirty="0"/>
              <a:t>Every year that substance use is delayed during the period of adolescent brain development, the risk of addiction and substance abuse decreases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06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A6AF1-DABC-4822-B1BC-53D507AC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4" y="148928"/>
            <a:ext cx="6347713" cy="1014854"/>
          </a:xfrm>
        </p:spPr>
        <p:txBody>
          <a:bodyPr/>
          <a:lstStyle/>
          <a:p>
            <a:r>
              <a:rPr lang="en-US" dirty="0"/>
              <a:t>Harmful Effects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F68D2-E1BF-466E-B91A-DC041331E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5" y="1163782"/>
            <a:ext cx="7315200" cy="4627418"/>
          </a:xfrm>
        </p:spPr>
        <p:txBody>
          <a:bodyPr>
            <a:normAutofit/>
          </a:bodyPr>
          <a:lstStyle/>
          <a:p>
            <a:r>
              <a:rPr lang="en-US" sz="2400" dirty="0"/>
              <a:t>interferes with brain development,</a:t>
            </a:r>
          </a:p>
          <a:p>
            <a:r>
              <a:rPr lang="en-US" sz="2400" dirty="0"/>
              <a:t> reduces academic performance and increases the risk of accidents, homicides, suicides and serious health conditions, including addiction.</a:t>
            </a:r>
          </a:p>
          <a:p>
            <a:r>
              <a:rPr lang="en-US" sz="2400" dirty="0"/>
              <a:t> Teens and young adults are more inclined than adults to take risks, including smoking, drinking or using other drugs.</a:t>
            </a:r>
          </a:p>
          <a:p>
            <a:r>
              <a:rPr lang="en-US" sz="2400" dirty="0"/>
              <a:t> Use of any addictive substance while the brain is still developing increases the chances of future use of that and other addictive substances.  </a:t>
            </a:r>
          </a:p>
        </p:txBody>
      </p:sp>
    </p:spTree>
    <p:extLst>
      <p:ext uri="{BB962C8B-B14F-4D97-AF65-F5344CB8AC3E}">
        <p14:creationId xmlns:p14="http://schemas.microsoft.com/office/powerpoint/2010/main" val="1426017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</TotalTime>
  <Words>289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Dealing with Addiction</vt:lpstr>
      <vt:lpstr>ADDICTION SYMPTOMS CHECKLIST    </vt:lpstr>
      <vt:lpstr>Rules You Shouldn’t Break              The Recovery Village </vt:lpstr>
      <vt:lpstr> </vt:lpstr>
      <vt:lpstr>Rules You Shouldn’t Break               The Recovery Village</vt:lpstr>
      <vt:lpstr>PowerPoint Presentation</vt:lpstr>
      <vt:lpstr>   Resources                </vt:lpstr>
      <vt:lpstr>THE EARLIER AN INDIVIDUAL STARTS SMOKING, DRINKING OR USING OTHER DRUGS, THE GREATER THE LIKELIHOOD OF DEVELOPING ADDICTION: </vt:lpstr>
      <vt:lpstr>Harmful Effects </vt:lpstr>
      <vt:lpstr>WARNING SIGNS OF TEEN SUBSTANCE USE  </vt:lpstr>
      <vt:lpstr>Family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Addiction</dc:title>
  <dc:creator>Scott-Okafor, Hellena</dc:creator>
  <cp:lastModifiedBy>Abiding Faith</cp:lastModifiedBy>
  <cp:revision>11</cp:revision>
  <dcterms:created xsi:type="dcterms:W3CDTF">2018-10-29T18:19:35Z</dcterms:created>
  <dcterms:modified xsi:type="dcterms:W3CDTF">2018-11-01T00:30:22Z</dcterms:modified>
</cp:coreProperties>
</file>