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8" d="100"/>
          <a:sy n="48" d="100"/>
        </p:scale>
        <p:origin x="1350" y="54"/>
      </p:cViewPr>
      <p:guideLst>
        <p:guide orient="horz" pos="3072"/>
        <p:guide pos="409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1143000" y="685800"/>
            <a:ext cx="4572000" cy="3429000"/>
          </a:xfrm>
          <a:prstGeom prst="rect">
            <a:avLst/>
          </a:prstGeom>
        </p:spPr>
        <p:txBody>
          <a:bodyPr/>
          <a:lstStyle/>
          <a:p>
            <a:endParaRPr/>
          </a:p>
        </p:txBody>
      </p:sp>
      <p:sp>
        <p:nvSpPr>
          <p:cNvPr id="161" name="Shape 16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7905700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Shape 14"/>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Shape 15"/>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Shape 16"/>
          <p:cNvSpPr>
            <a:spLocks noGrp="1"/>
          </p:cNvSpPr>
          <p:nvPr>
            <p:ph type="title"/>
          </p:nvPr>
        </p:nvSpPr>
        <p:spPr>
          <a:xfrm>
            <a:off x="355600" y="5905500"/>
            <a:ext cx="12293600" cy="2108200"/>
          </a:xfrm>
          <a:prstGeom prst="rect">
            <a:avLst/>
          </a:prstGeom>
        </p:spPr>
        <p:txBody>
          <a:bodyPr anchor="b"/>
          <a:lstStyle/>
          <a:p>
            <a:r>
              <a:t>Title Text</a:t>
            </a:r>
          </a:p>
        </p:txBody>
      </p:sp>
      <p:sp>
        <p:nvSpPr>
          <p:cNvPr id="17" name="Shape 17"/>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hape 18"/>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Shape 108"/>
          <p:cNvSpPr>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hape 109"/>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1" name="Shape 131"/>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32" name="Shape 132"/>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33" name="Shape 133"/>
          <p:cNvSpPr>
            <a:spLocks noGrp="1"/>
          </p:cNvSpPr>
          <p:nvPr>
            <p:ph type="sldNum" sz="quarter" idx="2"/>
          </p:nvPr>
        </p:nvSpPr>
        <p:spPr>
          <a:xfrm>
            <a:off x="12166701" y="8763000"/>
            <a:ext cx="342901" cy="368300"/>
          </a:xfrm>
          <a:prstGeom prst="rect">
            <a:avLst/>
          </a:prstGeom>
        </p:spPr>
        <p:txBody>
          <a:bodyPr/>
          <a:lstStyle>
            <a:lvl1pPr>
              <a:defRPr sz="18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0" name="Shape 140"/>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1" name="Shape 141"/>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2" name="Shape 142"/>
          <p:cNvSpPr>
            <a:spLocks noGrp="1"/>
          </p:cNvSpPr>
          <p:nvPr>
            <p:ph type="pic" sz="quarter" idx="13"/>
          </p:nvPr>
        </p:nvSpPr>
        <p:spPr>
          <a:xfrm>
            <a:off x="6654800" y="977900"/>
            <a:ext cx="5727700" cy="3606800"/>
          </a:xfrm>
          <a:prstGeom prst="rect">
            <a:avLst/>
          </a:prstGeom>
          <a:ln w="9525">
            <a:round/>
          </a:ln>
        </p:spPr>
        <p:txBody>
          <a:bodyPr lIns="91439" tIns="45719" rIns="91439" bIns="45719" anchor="t">
            <a:noAutofit/>
          </a:bodyPr>
          <a:lstStyle/>
          <a:p>
            <a:endParaRPr/>
          </a:p>
        </p:txBody>
      </p:sp>
      <p:sp>
        <p:nvSpPr>
          <p:cNvPr id="143" name="Shape 143"/>
          <p:cNvSpPr>
            <a:spLocks noGrp="1"/>
          </p:cNvSpPr>
          <p:nvPr>
            <p:ph type="pic" sz="quarter" idx="14"/>
          </p:nvPr>
        </p:nvSpPr>
        <p:spPr>
          <a:xfrm>
            <a:off x="6654800" y="5003800"/>
            <a:ext cx="5727700" cy="3644900"/>
          </a:xfrm>
          <a:prstGeom prst="rect">
            <a:avLst/>
          </a:prstGeom>
          <a:ln w="9525">
            <a:round/>
          </a:ln>
        </p:spPr>
        <p:txBody>
          <a:bodyPr lIns="91439" tIns="45719" rIns="91439" bIns="45719" anchor="t">
            <a:noAutofit/>
          </a:bodyPr>
          <a:lstStyle/>
          <a:p>
            <a:endParaRPr/>
          </a:p>
        </p:txBody>
      </p:sp>
      <p:sp>
        <p:nvSpPr>
          <p:cNvPr id="144" name="Shape 144"/>
          <p:cNvSpPr>
            <a:spLocks noGrp="1"/>
          </p:cNvSpPr>
          <p:nvPr>
            <p:ph type="pic" sz="half" idx="15"/>
          </p:nvPr>
        </p:nvSpPr>
        <p:spPr>
          <a:xfrm>
            <a:off x="620619" y="975499"/>
            <a:ext cx="5575301" cy="7670801"/>
          </a:xfrm>
          <a:prstGeom prst="rect">
            <a:avLst/>
          </a:prstGeom>
          <a:ln w="9525">
            <a:round/>
          </a:ln>
        </p:spPr>
        <p:txBody>
          <a:bodyPr lIns="91439" tIns="45719" rIns="91439" bIns="45719" anchor="t">
            <a:noAutofit/>
          </a:bodyPr>
          <a:lstStyle/>
          <a:p>
            <a:endParaRPr/>
          </a:p>
        </p:txBody>
      </p:sp>
      <p:sp>
        <p:nvSpPr>
          <p:cNvPr id="145" name="Shape 145"/>
          <p:cNvSpPr>
            <a:spLocks noGrp="1"/>
          </p:cNvSpPr>
          <p:nvPr>
            <p:ph type="sldNum" sz="quarter" idx="2"/>
          </p:nvPr>
        </p:nvSpPr>
        <p:spPr>
          <a:xfrm>
            <a:off x="12166701" y="8763000"/>
            <a:ext cx="342901" cy="368300"/>
          </a:xfrm>
          <a:prstGeom prst="rect">
            <a:avLst/>
          </a:prstGeom>
        </p:spPr>
        <p:txBody>
          <a:bodyPr/>
          <a:lstStyle>
            <a:lvl1pPr>
              <a:defRPr sz="18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1016000" y="546100"/>
            <a:ext cx="10972800" cy="1854200"/>
          </a:xfrm>
          <a:prstGeom prst="rect">
            <a:avLst/>
          </a:prstGeom>
        </p:spPr>
        <p:txBody>
          <a:bodyPr/>
          <a:lstStyle>
            <a:lvl1pPr algn="ctr">
              <a:defRPr sz="7800" spc="0">
                <a:solidFill>
                  <a:srgbClr val="6F6A5A"/>
                </a:solidFill>
                <a:latin typeface="Copperplate"/>
                <a:ea typeface="Copperplate"/>
                <a:cs typeface="Copperplate"/>
                <a:sym typeface="Copperplate"/>
              </a:defRPr>
            </a:lvl1pPr>
          </a:lstStyle>
          <a:p>
            <a:r>
              <a:t>Title Text</a:t>
            </a:r>
          </a:p>
        </p:txBody>
      </p:sp>
      <p:sp>
        <p:nvSpPr>
          <p:cNvPr id="153" name="Shape 153"/>
          <p:cNvSpPr>
            <a:spLocks noGrp="1"/>
          </p:cNvSpPr>
          <p:nvPr>
            <p:ph type="body" idx="1"/>
          </p:nvPr>
        </p:nvSpPr>
        <p:spPr>
          <a:xfrm>
            <a:off x="1016000" y="2768600"/>
            <a:ext cx="10972800" cy="5715000"/>
          </a:xfrm>
          <a:prstGeom prst="rect">
            <a:avLst/>
          </a:prstGeom>
        </p:spPr>
        <p:txBody>
          <a:bodyPr/>
          <a:lstStyle>
            <a:lvl1pPr marL="419100" indent="-419100">
              <a:spcBef>
                <a:spcPts val="3000"/>
              </a:spcBef>
              <a:buClr>
                <a:srgbClr val="A29A85"/>
              </a:buClr>
              <a:buSzPct val="100000"/>
              <a:buChar char="•"/>
              <a:defRPr sz="4000">
                <a:solidFill>
                  <a:srgbClr val="6F6A5A"/>
                </a:solidFill>
                <a:latin typeface="Baskerville"/>
                <a:ea typeface="Baskerville"/>
                <a:cs typeface="Baskerville"/>
                <a:sym typeface="Baskerville"/>
              </a:defRPr>
            </a:lvl1pPr>
            <a:lvl2pPr marL="838200" indent="-419100">
              <a:spcBef>
                <a:spcPts val="3000"/>
              </a:spcBef>
              <a:buClr>
                <a:srgbClr val="A29A85"/>
              </a:buClr>
              <a:buSzPct val="100000"/>
              <a:buChar char="•"/>
              <a:defRPr sz="4000">
                <a:solidFill>
                  <a:srgbClr val="6F6A5A"/>
                </a:solidFill>
                <a:latin typeface="Baskerville"/>
                <a:ea typeface="Baskerville"/>
                <a:cs typeface="Baskerville"/>
                <a:sym typeface="Baskerville"/>
              </a:defRPr>
            </a:lvl2pPr>
            <a:lvl3pPr marL="1181100" indent="-419100">
              <a:spcBef>
                <a:spcPts val="3000"/>
              </a:spcBef>
              <a:buClr>
                <a:srgbClr val="A29A85"/>
              </a:buClr>
              <a:buSzPct val="100000"/>
              <a:buChar char="•"/>
              <a:defRPr sz="4000">
                <a:solidFill>
                  <a:srgbClr val="6F6A5A"/>
                </a:solidFill>
                <a:latin typeface="Baskerville"/>
                <a:ea typeface="Baskerville"/>
                <a:cs typeface="Baskerville"/>
                <a:sym typeface="Baskerville"/>
              </a:defRPr>
            </a:lvl3pPr>
            <a:lvl4pPr marL="1562100" indent="-419100">
              <a:spcBef>
                <a:spcPts val="3000"/>
              </a:spcBef>
              <a:buClr>
                <a:srgbClr val="A29A85"/>
              </a:buClr>
              <a:buSzPct val="100000"/>
              <a:buChar char="•"/>
              <a:defRPr sz="4000">
                <a:solidFill>
                  <a:srgbClr val="6F6A5A"/>
                </a:solidFill>
                <a:latin typeface="Baskerville"/>
                <a:ea typeface="Baskerville"/>
                <a:cs typeface="Baskerville"/>
                <a:sym typeface="Baskerville"/>
              </a:defRPr>
            </a:lvl4pPr>
            <a:lvl5pPr marL="1943100" indent="-419100">
              <a:spcBef>
                <a:spcPts val="3000"/>
              </a:spcBef>
              <a:buClr>
                <a:srgbClr val="A29A85"/>
              </a:buClr>
              <a:buSzPct val="100000"/>
              <a:buChar char="•"/>
              <a:defRPr sz="4000">
                <a:solidFill>
                  <a:srgbClr val="6F6A5A"/>
                </a:solidFill>
                <a:latin typeface="Baskerville"/>
                <a:ea typeface="Baskerville"/>
                <a:cs typeface="Baskerville"/>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6324599" y="9004300"/>
            <a:ext cx="342901" cy="368300"/>
          </a:xfrm>
          <a:prstGeom prst="rect">
            <a:avLst/>
          </a:prstGeom>
        </p:spPr>
        <p:txBody>
          <a:bodyPr/>
          <a:lstStyle>
            <a:lvl1pPr>
              <a:defRPr sz="1800">
                <a:solidFill>
                  <a:srgbClr val="6F6A5A"/>
                </a:solidFill>
                <a:latin typeface="Cochin"/>
                <a:ea typeface="Cochin"/>
                <a:cs typeface="Cochin"/>
                <a:sym typeface="Coc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Shape 25"/>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Shape 26"/>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Shape 27"/>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Shape 28"/>
          <p:cNvSpPr>
            <a:spLocks noGrp="1"/>
          </p:cNvSpPr>
          <p:nvPr>
            <p:ph type="pic" idx="14"/>
          </p:nvPr>
        </p:nvSpPr>
        <p:spPr>
          <a:xfrm>
            <a:off x="368300" y="444500"/>
            <a:ext cx="12268200" cy="6324600"/>
          </a:xfrm>
          <a:prstGeom prst="rect">
            <a:avLst/>
          </a:prstGeom>
        </p:spPr>
        <p:txBody>
          <a:bodyPr lIns="91439" tIns="45719" rIns="91439" bIns="45719" anchor="t">
            <a:noAutofit/>
          </a:bodyPr>
          <a:lstStyle/>
          <a:p>
            <a:endParaRPr/>
          </a:p>
        </p:txBody>
      </p:sp>
      <p:sp>
        <p:nvSpPr>
          <p:cNvPr id="29" name="Shape 29"/>
          <p:cNvSpPr>
            <a:spLocks noGrp="1"/>
          </p:cNvSpPr>
          <p:nvPr>
            <p:ph type="title"/>
          </p:nvPr>
        </p:nvSpPr>
        <p:spPr>
          <a:xfrm>
            <a:off x="355600" y="6908800"/>
            <a:ext cx="12293600" cy="1104900"/>
          </a:xfrm>
          <a:prstGeom prst="rect">
            <a:avLst/>
          </a:prstGeom>
        </p:spPr>
        <p:txBody>
          <a:bodyPr anchor="b"/>
          <a:lstStyle/>
          <a:p>
            <a:r>
              <a:t>Title Text</a:t>
            </a:r>
          </a:p>
        </p:txBody>
      </p:sp>
      <p:sp>
        <p:nvSpPr>
          <p:cNvPr id="30" name="Shape 30"/>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Shape 38"/>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Shape 39"/>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Shape 40"/>
          <p:cNvSpPr>
            <a:spLocks noGrp="1"/>
          </p:cNvSpPr>
          <p:nvPr>
            <p:ph type="title"/>
          </p:nvPr>
        </p:nvSpPr>
        <p:spPr>
          <a:xfrm>
            <a:off x="355600" y="2628900"/>
            <a:ext cx="12293600" cy="2108200"/>
          </a:xfrm>
          <a:prstGeom prst="rect">
            <a:avLst/>
          </a:prstGeom>
        </p:spPr>
        <p:txBody>
          <a:bodyPr anchor="b"/>
          <a:lstStyle/>
          <a:p>
            <a:r>
              <a:t>Title Text</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Shape 48"/>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Shape 49"/>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Shape 50"/>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51" name="Shape 51"/>
          <p:cNvSpPr>
            <a:spLocks noGrp="1"/>
          </p:cNvSpPr>
          <p:nvPr>
            <p:ph type="title"/>
          </p:nvPr>
        </p:nvSpPr>
        <p:spPr>
          <a:xfrm>
            <a:off x="355600" y="1930400"/>
            <a:ext cx="5816600" cy="3238500"/>
          </a:xfrm>
          <a:prstGeom prst="rect">
            <a:avLst/>
          </a:prstGeom>
        </p:spPr>
        <p:txBody>
          <a:bodyPr anchor="b"/>
          <a:lstStyle/>
          <a:p>
            <a:r>
              <a:t>Title Text</a:t>
            </a:r>
          </a:p>
        </p:txBody>
      </p:sp>
      <p:sp>
        <p:nvSpPr>
          <p:cNvPr id="52" name="Shape 52"/>
          <p:cNvSpPr>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r>
              <a:t>Title Text</a:t>
            </a:r>
          </a:p>
        </p:txBody>
      </p:sp>
      <p:sp>
        <p:nvSpPr>
          <p:cNvPr id="69" name="Shape 69"/>
          <p:cNvSpPr>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Shape 77"/>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Shape 78"/>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Shape 79"/>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0" name="Shape 80"/>
          <p:cNvSpPr>
            <a:spLocks noGrp="1"/>
          </p:cNvSpPr>
          <p:nvPr>
            <p:ph type="title"/>
          </p:nvPr>
        </p:nvSpPr>
        <p:spPr>
          <a:xfrm>
            <a:off x="355600" y="444500"/>
            <a:ext cx="5816600" cy="2044700"/>
          </a:xfrm>
          <a:prstGeom prst="rect">
            <a:avLst/>
          </a:prstGeom>
        </p:spPr>
        <p:txBody>
          <a:bodyPr/>
          <a:lstStyle/>
          <a:p>
            <a:r>
              <a:t>Title Text</a:t>
            </a:r>
          </a:p>
        </p:txBody>
      </p:sp>
      <p:sp>
        <p:nvSpPr>
          <p:cNvPr id="81" name="Shape 81"/>
          <p:cNvSpPr>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Shape 89"/>
          <p:cNvSpPr>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Shape 97"/>
          <p:cNvSpPr>
            <a:spLocks noGrp="1"/>
          </p:cNvSpPr>
          <p:nvPr>
            <p:ph type="pic" sz="half" idx="13"/>
          </p:nvPr>
        </p:nvSpPr>
        <p:spPr>
          <a:xfrm>
            <a:off x="6502400" y="4813300"/>
            <a:ext cx="6121400" cy="4356100"/>
          </a:xfrm>
          <a:prstGeom prst="rect">
            <a:avLst/>
          </a:prstGeom>
        </p:spPr>
        <p:txBody>
          <a:bodyPr lIns="91439" tIns="45719" rIns="91439" bIns="45719" anchor="t">
            <a:noAutofit/>
          </a:bodyPr>
          <a:lstStyle/>
          <a:p>
            <a:endParaRPr/>
          </a:p>
        </p:txBody>
      </p:sp>
      <p:sp>
        <p:nvSpPr>
          <p:cNvPr id="98" name="Shape 98"/>
          <p:cNvSpPr>
            <a:spLocks noGrp="1"/>
          </p:cNvSpPr>
          <p:nvPr>
            <p:ph type="pic" sz="half" idx="14"/>
          </p:nvPr>
        </p:nvSpPr>
        <p:spPr>
          <a:xfrm>
            <a:off x="6502400" y="444500"/>
            <a:ext cx="6121400" cy="4368800"/>
          </a:xfrm>
          <a:prstGeom prst="rect">
            <a:avLst/>
          </a:prstGeom>
        </p:spPr>
        <p:txBody>
          <a:bodyPr lIns="91439" tIns="45719" rIns="91439" bIns="45719" anchor="t">
            <a:noAutofit/>
          </a:bodyPr>
          <a:lstStyle/>
          <a:p>
            <a:endParaRPr/>
          </a:p>
        </p:txBody>
      </p:sp>
      <p:sp>
        <p:nvSpPr>
          <p:cNvPr id="99" name="Shape 99"/>
          <p:cNvSpPr>
            <a:spLocks noGrp="1"/>
          </p:cNvSpPr>
          <p:nvPr>
            <p:ph type="pic" idx="15"/>
          </p:nvPr>
        </p:nvSpPr>
        <p:spPr>
          <a:xfrm>
            <a:off x="368300" y="444500"/>
            <a:ext cx="6121400" cy="8724900"/>
          </a:xfrm>
          <a:prstGeom prst="rect">
            <a:avLst/>
          </a:prstGeom>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Shape 3"/>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Shape 4"/>
          <p:cNvSpPr>
            <a:spLocks noGrp="1"/>
          </p:cNvSpPr>
          <p:nvPr>
            <p:ph type="title"/>
          </p:nvPr>
        </p:nvSpPr>
        <p:spPr>
          <a:xfrm>
            <a:off x="355600" y="444500"/>
            <a:ext cx="12293600" cy="2044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5" name="Shape 5"/>
          <p:cNvSpPr>
            <a:spLocks noGrp="1"/>
          </p:cNvSpPr>
          <p:nvPr>
            <p:ph type="body" idx="1"/>
          </p:nvPr>
        </p:nvSpPr>
        <p:spPr>
          <a:xfrm>
            <a:off x="355600" y="2984500"/>
            <a:ext cx="12293600" cy="6324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source=images&amp;cd=&amp;cad=rja&amp;uact=8&amp;ved=0ahUKEwil0c3l-fPKAhWHmx4KHZkUAwgQjRwIBw&amp;url=http://whqr.org/post/coastline-complicated-psychology-behind-intimate-partner-violence&amp;psig=AFQjCNGsFCDLPgO0M0GEdRz4yjuE5gmcIw&amp;ust=1455425728122310"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google.com/url?sa=i&amp;rct=j&amp;q=&amp;esrc=s&amp;source=images&amp;cd=&amp;cad=rja&amp;uact=8&amp;ved=0ahUKEwid9uLx-PPKAhVC0h4KHTulBTAQjRwIBw&amp;url=http://www.soldout4me.com/21&amp;psig=AFQjCNHWVDFyzAxndVV2mV8S-ZDU1jzy9w&amp;ust=1455425087009842"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body" idx="13"/>
          </p:nvPr>
        </p:nvSpPr>
        <p:spPr>
          <a:prstGeom prst="rect">
            <a:avLst/>
          </a:prstGeom>
        </p:spPr>
        <p:txBody>
          <a:bodyPr/>
          <a:lstStyle/>
          <a:p>
            <a:r>
              <a:t>9-28-16</a:t>
            </a:r>
          </a:p>
        </p:txBody>
      </p:sp>
      <p:sp>
        <p:nvSpPr>
          <p:cNvPr id="164" name="Shape 164"/>
          <p:cNvSpPr>
            <a:spLocks noGrp="1"/>
          </p:cNvSpPr>
          <p:nvPr>
            <p:ph type="ctrTitle"/>
          </p:nvPr>
        </p:nvSpPr>
        <p:spPr>
          <a:xfrm>
            <a:off x="355600" y="3637722"/>
            <a:ext cx="12293600" cy="4375979"/>
          </a:xfrm>
          <a:prstGeom prst="rect">
            <a:avLst/>
          </a:prstGeom>
        </p:spPr>
        <p:txBody>
          <a:bodyPr>
            <a:normAutofit/>
          </a:bodyPr>
          <a:lstStyle/>
          <a:p>
            <a:r>
              <a:rPr lang="en-US" sz="8000" dirty="0" smtClean="0"/>
              <a:t>Tracey </a:t>
            </a:r>
            <a:r>
              <a:rPr lang="en-US" sz="8000" dirty="0" err="1" smtClean="0"/>
              <a:t>Hickmon</a:t>
            </a:r>
            <a:r>
              <a:rPr lang="en-US" sz="8000" dirty="0" smtClean="0"/>
              <a:t/>
            </a:r>
            <a:br>
              <a:rPr lang="en-US" sz="8000" dirty="0" smtClean="0"/>
            </a:br>
            <a:r>
              <a:rPr lang="en-US" sz="8000" dirty="0" smtClean="0"/>
              <a:t>Rebuilding Coordinator</a:t>
            </a:r>
            <a:r>
              <a:rPr lang="en-US" dirty="0" smtClean="0"/>
              <a:t/>
            </a:r>
            <a:br>
              <a:rPr lang="en-US" dirty="0" smtClean="0"/>
            </a:br>
            <a:r>
              <a:rPr dirty="0" smtClean="0"/>
              <a:t>Healthy </a:t>
            </a:r>
            <a:r>
              <a:rPr dirty="0"/>
              <a:t>Christians</a:t>
            </a:r>
          </a:p>
        </p:txBody>
      </p:sp>
      <p:sp>
        <p:nvSpPr>
          <p:cNvPr id="165" name="Shape 165"/>
          <p:cNvSpPr>
            <a:spLocks noGrp="1"/>
          </p:cNvSpPr>
          <p:nvPr>
            <p:ph type="subTitle" sz="quarter" idx="1"/>
          </p:nvPr>
        </p:nvSpPr>
        <p:spPr>
          <a:prstGeom prst="rect">
            <a:avLst/>
          </a:prstGeom>
        </p:spPr>
        <p:txBody>
          <a:bodyPr/>
          <a:lstStyle/>
          <a:p>
            <a:r>
              <a:t>Abiding Faith Christian Church</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body" idx="1"/>
          </p:nvPr>
        </p:nvSpPr>
        <p:spPr>
          <a:prstGeom prst="rect">
            <a:avLst/>
          </a:prstGeom>
        </p:spPr>
        <p:txBody>
          <a:bodyPr/>
          <a:lstStyle/>
          <a:p>
            <a:pPr marL="0" indent="0" algn="ctr">
              <a:buClrTx/>
              <a:buSzTx/>
              <a:buFontTx/>
              <a:buNone/>
              <a:defRPr sz="10500"/>
            </a:pPr>
            <a:r>
              <a:t>Believe It</a:t>
            </a:r>
          </a:p>
          <a:p>
            <a:pPr marL="0" indent="0">
              <a:buClrTx/>
              <a:buSzTx/>
              <a:buFontTx/>
              <a:buNone/>
              <a:defRPr sz="2400"/>
            </a:pPr>
            <a:r>
              <a:t>Capuzzi, D. &amp; Gross, D.R. (2014). </a:t>
            </a:r>
            <a:r>
              <a:rPr i="1"/>
              <a:t>Youth at Risk: A Prevention resource for Counselors, Teachers, and Parents (6th Ed.). </a:t>
            </a:r>
            <a:r>
              <a:t> P. 24. Alexandria, VA: American </a:t>
            </a:r>
            <a:r>
              <a:rPr i="1"/>
              <a:t>Counseling Association </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prstGeom prst="rect">
            <a:avLst/>
          </a:prstGeom>
        </p:spPr>
        <p:txBody>
          <a:bodyPr/>
          <a:lstStyle/>
          <a:p>
            <a:pPr lvl="1"/>
            <a:r>
              <a:t>Ephesians 6:12</a:t>
            </a:r>
          </a:p>
        </p:txBody>
      </p:sp>
      <p:sp>
        <p:nvSpPr>
          <p:cNvPr id="200" name="Shape 200"/>
          <p:cNvSpPr>
            <a:spLocks noGrp="1"/>
          </p:cNvSpPr>
          <p:nvPr>
            <p:ph type="body" idx="1"/>
          </p:nvPr>
        </p:nvSpPr>
        <p:spPr>
          <a:prstGeom prst="rect">
            <a:avLst/>
          </a:prstGeom>
        </p:spPr>
        <p:txBody>
          <a:bodyPr/>
          <a:lstStyle/>
          <a:p>
            <a:r>
              <a:rPr dirty="0"/>
              <a:t>We are engaged in a mammoth spiritual struggle, one that puts us "against the rulers, </a:t>
            </a:r>
            <a:r>
              <a:rPr dirty="0" smtClean="0"/>
              <a:t>agains</a:t>
            </a:r>
            <a:r>
              <a:rPr lang="en-US" dirty="0" smtClean="0"/>
              <a:t>t</a:t>
            </a:r>
            <a:r>
              <a:rPr dirty="0" smtClean="0"/>
              <a:t> </a:t>
            </a:r>
            <a:r>
              <a:rPr dirty="0"/>
              <a:t>the authorities, against the power of this dark world and </a:t>
            </a:r>
            <a:r>
              <a:rPr dirty="0" smtClean="0"/>
              <a:t>agains</a:t>
            </a:r>
            <a:r>
              <a:rPr lang="en-US" dirty="0" smtClean="0"/>
              <a:t>t</a:t>
            </a:r>
            <a:r>
              <a:rPr dirty="0" smtClean="0"/>
              <a:t> </a:t>
            </a:r>
            <a:r>
              <a:rPr dirty="0"/>
              <a:t>the spiritual forces of evil in the heavenly realms.</a:t>
            </a:r>
          </a:p>
          <a:p>
            <a:r>
              <a:rPr dirty="0"/>
              <a:t>Satan's Strategy:  keep us weak, alone, and in pain, so we would lack the focus and energy to search for God.</a:t>
            </a:r>
          </a:p>
          <a:p>
            <a:pPr marL="0" indent="0">
              <a:buClrTx/>
              <a:buSzTx/>
              <a:buFontTx/>
              <a:buNone/>
              <a:defRPr sz="2600"/>
            </a:pPr>
            <a:r>
              <a:rPr dirty="0"/>
              <a:t>McKinney, G.D. (2005). </a:t>
            </a:r>
            <a:r>
              <a:rPr i="1" dirty="0"/>
              <a:t>The New </a:t>
            </a:r>
            <a:r>
              <a:rPr i="1" dirty="0" err="1"/>
              <a:t>Slavemasters</a:t>
            </a:r>
            <a:r>
              <a:rPr dirty="0"/>
              <a:t>, pp. 15-16, Colorado Springs, CO: Cook Communications Ministries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p>
            <a:pPr defTabSz="560831">
              <a:defRPr sz="6144" spc="-122"/>
            </a:pPr>
            <a:r>
              <a:t>Satan's Goal... Keep us </a:t>
            </a:r>
            <a:r>
              <a:rPr>
                <a:solidFill>
                  <a:schemeClr val="accent3">
                    <a:satOff val="35166"/>
                    <a:lumOff val="-19898"/>
                  </a:schemeClr>
                </a:solidFill>
              </a:rPr>
              <a:t>ALONE</a:t>
            </a:r>
            <a:r>
              <a:t>, </a:t>
            </a:r>
            <a:r>
              <a:rPr>
                <a:solidFill>
                  <a:schemeClr val="accent6">
                    <a:satOff val="8228"/>
                    <a:lumOff val="-14402"/>
                  </a:schemeClr>
                </a:solidFill>
              </a:rPr>
              <a:t>WEAK</a:t>
            </a:r>
            <a:r>
              <a:t> AND </a:t>
            </a:r>
            <a:r>
              <a:rPr>
                <a:solidFill>
                  <a:schemeClr val="accent5">
                    <a:satOff val="8112"/>
                    <a:lumOff val="-14630"/>
                  </a:schemeClr>
                </a:solidFill>
              </a:rPr>
              <a:t>IN PAIN</a:t>
            </a:r>
          </a:p>
        </p:txBody>
      </p:sp>
      <p:sp>
        <p:nvSpPr>
          <p:cNvPr id="203" name="Shape 203"/>
          <p:cNvSpPr>
            <a:spLocks noGrp="1"/>
          </p:cNvSpPr>
          <p:nvPr>
            <p:ph type="body" idx="1"/>
          </p:nvPr>
        </p:nvSpPr>
        <p:spPr>
          <a:prstGeom prst="rect">
            <a:avLst/>
          </a:prstGeom>
        </p:spPr>
        <p:txBody>
          <a:bodyPr/>
          <a:lstStyle/>
          <a:p>
            <a:pPr marL="411480" indent="-411480" defTabSz="473201">
              <a:spcBef>
                <a:spcPts val="3400"/>
              </a:spcBef>
              <a:defRPr sz="3078"/>
            </a:pPr>
            <a:r>
              <a:t>John 10:10-</a:t>
            </a:r>
          </a:p>
          <a:p>
            <a:pPr marL="822960" lvl="1" indent="-411480" defTabSz="473201">
              <a:spcBef>
                <a:spcPts val="3400"/>
              </a:spcBef>
              <a:defRPr sz="3078"/>
            </a:pPr>
            <a:r>
              <a:t>... The comes except but for the steal kill and to destroy.</a:t>
            </a:r>
          </a:p>
          <a:p>
            <a:pPr marL="411480" indent="-411480" defTabSz="473201">
              <a:spcBef>
                <a:spcPts val="3400"/>
              </a:spcBef>
              <a:defRPr sz="3078"/>
            </a:pPr>
            <a:r>
              <a:t>Ephesians 6:4-</a:t>
            </a:r>
          </a:p>
          <a:p>
            <a:pPr marL="822960" lvl="1" indent="-411480" defTabSz="473201">
              <a:spcBef>
                <a:spcPts val="3400"/>
              </a:spcBef>
              <a:defRPr sz="3078"/>
            </a:pPr>
            <a:r>
              <a:t>Fathers, do not provoke your children to anger, but bring them up in the discipline and instruction of the Lord.</a:t>
            </a:r>
          </a:p>
          <a:p>
            <a:pPr marL="822960" lvl="1" indent="-411480" defTabSz="473201">
              <a:spcBef>
                <a:spcPts val="3400"/>
              </a:spcBef>
              <a:defRPr sz="3078"/>
            </a:pPr>
            <a:r>
              <a:t>Satan would like to see those tender moments of training and instruction change into angry, violent, polarizing confrontations.</a:t>
            </a:r>
          </a:p>
          <a:p>
            <a:pPr marL="0" indent="0" defTabSz="473201">
              <a:spcBef>
                <a:spcPts val="3400"/>
              </a:spcBef>
              <a:buClrTx/>
              <a:buSzTx/>
              <a:buFontTx/>
              <a:buNone/>
              <a:defRPr sz="1944"/>
            </a:pPr>
            <a:r>
              <a:t>McKinney, G.D. (2005). </a:t>
            </a:r>
            <a:r>
              <a:rPr i="1"/>
              <a:t>The New Slavemasters</a:t>
            </a:r>
            <a:r>
              <a:t>, pp. 16, Colorado Springs, CO: Cook Communications Ministries</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xfrm>
            <a:off x="355600" y="476376"/>
            <a:ext cx="12293600" cy="2044701"/>
          </a:xfrm>
          <a:prstGeom prst="rect">
            <a:avLst/>
          </a:prstGeom>
        </p:spPr>
        <p:txBody>
          <a:bodyPr/>
          <a:lstStyle/>
          <a:p>
            <a:r>
              <a:t>The New Slavemasters</a:t>
            </a:r>
          </a:p>
        </p:txBody>
      </p:sp>
      <p:sp>
        <p:nvSpPr>
          <p:cNvPr id="206" name="Shape 206"/>
          <p:cNvSpPr>
            <a:spLocks noGrp="1"/>
          </p:cNvSpPr>
          <p:nvPr>
            <p:ph type="body" sz="half" idx="1"/>
          </p:nvPr>
        </p:nvSpPr>
        <p:spPr>
          <a:xfrm>
            <a:off x="477025" y="2686050"/>
            <a:ext cx="5588555" cy="5580871"/>
          </a:xfrm>
          <a:prstGeom prst="rect">
            <a:avLst/>
          </a:prstGeom>
          <a:ln w="9525">
            <a:round/>
          </a:ln>
        </p:spPr>
        <p:txBody>
          <a:bodyPr/>
          <a:lstStyle/>
          <a:p>
            <a:r>
              <a:t>Drugs</a:t>
            </a:r>
          </a:p>
          <a:p>
            <a:r>
              <a:t>Materialism</a:t>
            </a:r>
          </a:p>
          <a:p>
            <a:r>
              <a:t>Mindless pursuit of pleasure</a:t>
            </a:r>
          </a:p>
          <a:p>
            <a:r>
              <a:t>Racism</a:t>
            </a:r>
          </a:p>
        </p:txBody>
      </p:sp>
      <p:grpSp>
        <p:nvGrpSpPr>
          <p:cNvPr id="209" name="Group 209"/>
          <p:cNvGrpSpPr/>
          <p:nvPr/>
        </p:nvGrpSpPr>
        <p:grpSpPr>
          <a:xfrm>
            <a:off x="6738753" y="2660650"/>
            <a:ext cx="5780697" cy="5631670"/>
            <a:chOff x="0" y="0"/>
            <a:chExt cx="5780696" cy="5631669"/>
          </a:xfrm>
        </p:grpSpPr>
        <p:sp>
          <p:nvSpPr>
            <p:cNvPr id="208" name="Shape 208"/>
            <p:cNvSpPr/>
            <p:nvPr/>
          </p:nvSpPr>
          <p:spPr>
            <a:xfrm>
              <a:off x="25400" y="25400"/>
              <a:ext cx="5729897" cy="5580871"/>
            </a:xfrm>
            <a:prstGeom prst="rect">
              <a:avLst/>
            </a:prstGeom>
            <a:noFill/>
            <a:ln>
              <a:noFill/>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marL="454526" indent="-454526" algn="l">
                <a:spcBef>
                  <a:spcPts val="4200"/>
                </a:spcBef>
                <a:buClr>
                  <a:srgbClr val="5C86B9"/>
                </a:buClr>
                <a:buSzPct val="70000"/>
                <a:buFont typeface="Zapf Dingbats"/>
                <a:buChar char="✤"/>
                <a:defRPr sz="3400">
                  <a:solidFill>
                    <a:srgbClr val="000000"/>
                  </a:solidFill>
                </a:defRPr>
              </a:pPr>
              <a:r>
                <a:t>Teen pregnancy</a:t>
              </a:r>
            </a:p>
            <a:p>
              <a:pPr marL="454526" indent="-454526" algn="l">
                <a:spcBef>
                  <a:spcPts val="4200"/>
                </a:spcBef>
                <a:buClr>
                  <a:srgbClr val="5C86B9"/>
                </a:buClr>
                <a:buSzPct val="70000"/>
                <a:buFont typeface="Zapf Dingbats"/>
                <a:buChar char="✤"/>
                <a:defRPr sz="3400">
                  <a:solidFill>
                    <a:srgbClr val="000000"/>
                  </a:solidFill>
                </a:defRPr>
              </a:pPr>
              <a:r>
                <a:t>Domestic violence</a:t>
              </a:r>
            </a:p>
            <a:p>
              <a:pPr marL="454526" indent="-454526" algn="l">
                <a:spcBef>
                  <a:spcPts val="4200"/>
                </a:spcBef>
                <a:buClr>
                  <a:srgbClr val="5C86B9"/>
                </a:buClr>
                <a:buSzPct val="70000"/>
                <a:buFont typeface="Zapf Dingbats"/>
                <a:buChar char="✤"/>
                <a:defRPr sz="3400">
                  <a:solidFill>
                    <a:srgbClr val="000000"/>
                  </a:solidFill>
                </a:defRPr>
              </a:pPr>
              <a:r>
                <a:t>Adult &amp; child pornography</a:t>
              </a:r>
            </a:p>
            <a:p>
              <a:pPr marL="454526" indent="-454526" algn="l">
                <a:spcBef>
                  <a:spcPts val="4200"/>
                </a:spcBef>
                <a:buClr>
                  <a:srgbClr val="5C86B9"/>
                </a:buClr>
                <a:buSzPct val="70000"/>
                <a:buFont typeface="Zapf Dingbats"/>
                <a:buChar char="✤"/>
                <a:defRPr sz="3400">
                  <a:solidFill>
                    <a:srgbClr val="000000"/>
                  </a:solidFill>
                </a:defRPr>
              </a:pPr>
              <a:r>
                <a:t>Overpowering</a:t>
              </a:r>
            </a:p>
            <a:p>
              <a:pPr marL="454526" indent="-454526" algn="l">
                <a:spcBef>
                  <a:spcPts val="4200"/>
                </a:spcBef>
                <a:buClr>
                  <a:srgbClr val="5C86B9"/>
                </a:buClr>
                <a:buSzPct val="70000"/>
                <a:buFont typeface="Zapf Dingbats"/>
                <a:buChar char="✤"/>
                <a:defRPr sz="3400">
                  <a:solidFill>
                    <a:srgbClr val="000000"/>
                  </a:solidFill>
                </a:defRPr>
              </a:pPr>
              <a:r>
                <a:t>Step-directing rage</a:t>
              </a:r>
            </a:p>
          </p:txBody>
        </p:sp>
        <p:pic>
          <p:nvPicPr>
            <p:cNvPr id="207" name="Picture 206"/>
            <p:cNvPicPr>
              <a:picLocks/>
            </p:cNvPicPr>
            <p:nvPr/>
          </p:nvPicPr>
          <p:blipFill>
            <a:blip r:embed="rId2">
              <a:extLst/>
            </a:blip>
            <a:stretch>
              <a:fillRect/>
            </a:stretch>
          </p:blipFill>
          <p:spPr>
            <a:xfrm>
              <a:off x="-1" y="0"/>
              <a:ext cx="5780698" cy="5631670"/>
            </a:xfrm>
            <a:prstGeom prst="rect">
              <a:avLst/>
            </a:prstGeom>
            <a:effectLst/>
          </p:spPr>
        </p:pic>
      </p:grpSp>
      <p:sp>
        <p:nvSpPr>
          <p:cNvPr id="210" name="Shape 210"/>
          <p:cNvSpPr/>
          <p:nvPr/>
        </p:nvSpPr>
        <p:spPr>
          <a:xfrm>
            <a:off x="479728" y="8895614"/>
            <a:ext cx="11783154" cy="4025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1900" spc="-38">
                <a:solidFill>
                  <a:schemeClr val="accent1">
                    <a:hueOff val="54750"/>
                    <a:satOff val="-1697"/>
                    <a:lumOff val="-18038"/>
                  </a:schemeClr>
                </a:solidFill>
                <a:latin typeface="+mn-lt"/>
                <a:ea typeface="+mn-ea"/>
                <a:cs typeface="+mn-cs"/>
                <a:sym typeface="Didot"/>
              </a:defRPr>
            </a:pPr>
            <a:r>
              <a:t>McKinney, G.D. (2005). </a:t>
            </a:r>
            <a:r>
              <a:rPr i="1"/>
              <a:t>The New Slavemasters</a:t>
            </a:r>
            <a:r>
              <a:t>, pp. 16, Colorado Springs, CO: Cook Communications Ministries</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1016000" y="346677"/>
            <a:ext cx="10972801" cy="1286614"/>
          </a:xfrm>
          <a:prstGeom prst="rect">
            <a:avLst/>
          </a:prstGeom>
        </p:spPr>
        <p:txBody>
          <a:bodyPr>
            <a:normAutofit fontScale="90000"/>
          </a:bodyPr>
          <a:lstStyle/>
          <a:p>
            <a:r>
              <a:t>Statistics</a:t>
            </a:r>
          </a:p>
        </p:txBody>
      </p:sp>
      <p:sp>
        <p:nvSpPr>
          <p:cNvPr id="213" name="Shape 213"/>
          <p:cNvSpPr>
            <a:spLocks noGrp="1"/>
          </p:cNvSpPr>
          <p:nvPr>
            <p:ph type="body" idx="1"/>
          </p:nvPr>
        </p:nvSpPr>
        <p:spPr>
          <a:xfrm>
            <a:off x="517443" y="1771487"/>
            <a:ext cx="12153996" cy="7471454"/>
          </a:xfrm>
          <a:prstGeom prst="rect">
            <a:avLst/>
          </a:prstGeom>
        </p:spPr>
        <p:txBody>
          <a:bodyPr>
            <a:normAutofit lnSpcReduction="10000"/>
          </a:bodyPr>
          <a:lstStyle/>
          <a:p>
            <a:pPr marL="322706" indent="-322706" defTabSz="449833">
              <a:spcBef>
                <a:spcPts val="2300"/>
              </a:spcBef>
              <a:defRPr sz="3080"/>
            </a:pPr>
            <a:r>
              <a:t>In 2013 GPD reported...</a:t>
            </a:r>
          </a:p>
          <a:p>
            <a:pPr marL="322706" indent="-322706" defTabSz="449833">
              <a:spcBef>
                <a:spcPts val="2300"/>
              </a:spcBef>
              <a:defRPr sz="3080"/>
            </a:pPr>
            <a:r>
              <a:t>338 AAF, 238 WF, 150 AAM &amp; 85 WM who were victims of domestic violence out of a total of 800 reported documented incidences.  Therefore, 61% of DV victims are AAF.</a:t>
            </a:r>
          </a:p>
          <a:p>
            <a:pPr marL="322706" indent="-322706" defTabSz="449833">
              <a:spcBef>
                <a:spcPts val="2300"/>
              </a:spcBef>
              <a:defRPr sz="3080"/>
            </a:pPr>
            <a:r>
              <a:t>In 2014 GPD reported...</a:t>
            </a:r>
          </a:p>
          <a:p>
            <a:pPr marL="322706" indent="-322706" defTabSz="449833">
              <a:spcBef>
                <a:spcPts val="2300"/>
              </a:spcBef>
              <a:defRPr sz="3080"/>
            </a:pPr>
            <a:r>
              <a:t>408 AAF, 233 WF, 147 AAM, 95 WM who were victims of domestic violence out of 889 reported documented incidences.  Therefore 62% of DV victims are AAF.</a:t>
            </a:r>
          </a:p>
          <a:p>
            <a:pPr marL="322706" indent="-322706" defTabSz="449833">
              <a:spcBef>
                <a:spcPts val="2300"/>
              </a:spcBef>
              <a:defRPr sz="3080"/>
            </a:pPr>
            <a:r>
              <a:t>National Average of AA victims is 4/10 or 40% in 2010 National Intimate Partner &amp;  Sexual Violence Survey by the Center for Disease Control.</a:t>
            </a:r>
          </a:p>
          <a:p>
            <a:pPr marL="322706" indent="-322706" defTabSz="449833">
              <a:spcBef>
                <a:spcPts val="2300"/>
              </a:spcBef>
              <a:defRPr sz="3080"/>
            </a:pPr>
            <a:r>
              <a:t>AA F in Gainesville are slightly above national average by 2% in 2013 and 6% in 2014.</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r>
              <a:t>In Gainesville</a:t>
            </a:r>
          </a:p>
        </p:txBody>
      </p:sp>
      <p:sp>
        <p:nvSpPr>
          <p:cNvPr id="216" name="Shape 216"/>
          <p:cNvSpPr>
            <a:spLocks noGrp="1"/>
          </p:cNvSpPr>
          <p:nvPr>
            <p:ph type="body" idx="1"/>
          </p:nvPr>
        </p:nvSpPr>
        <p:spPr>
          <a:xfrm>
            <a:off x="355600" y="3160643"/>
            <a:ext cx="12293600" cy="2587488"/>
          </a:xfrm>
          <a:prstGeom prst="rect">
            <a:avLst/>
          </a:prstGeom>
        </p:spPr>
        <p:txBody>
          <a:bodyPr/>
          <a:lstStyle/>
          <a:p>
            <a:pPr marL="481263" indent="-481263">
              <a:defRPr sz="3600">
                <a:solidFill>
                  <a:srgbClr val="747474"/>
                </a:solidFill>
                <a:latin typeface="Helvetica Neue Light"/>
                <a:ea typeface="Helvetica Neue Light"/>
                <a:cs typeface="Helvetica Neue Light"/>
                <a:sym typeface="Helvetica Neue Light"/>
              </a:defRPr>
            </a:pPr>
            <a:r>
              <a:rPr dirty="0"/>
              <a:t>23% population Gainesville - Black/AA</a:t>
            </a:r>
          </a:p>
          <a:p>
            <a:pPr marL="481263" indent="-481263">
              <a:defRPr sz="3600">
                <a:solidFill>
                  <a:srgbClr val="747474"/>
                </a:solidFill>
                <a:latin typeface="Helvetica Neue Light"/>
                <a:ea typeface="Helvetica Neue Light"/>
                <a:cs typeface="Helvetica Neue Light"/>
                <a:sym typeface="Helvetica Neue Light"/>
              </a:defRPr>
            </a:pPr>
            <a:r>
              <a:rPr dirty="0"/>
              <a:t>63% of IPV victims</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lvl1pPr>
              <a:defRPr b="1"/>
            </a:lvl1pPr>
          </a:lstStyle>
          <a:p>
            <a:r>
              <a:t>Believe It or Not?</a:t>
            </a:r>
          </a:p>
        </p:txBody>
      </p:sp>
      <p:sp>
        <p:nvSpPr>
          <p:cNvPr id="219" name="Shape 219"/>
          <p:cNvSpPr>
            <a:spLocks noGrp="1"/>
          </p:cNvSpPr>
          <p:nvPr>
            <p:ph type="body" idx="1"/>
          </p:nvPr>
        </p:nvSpPr>
        <p:spPr>
          <a:prstGeom prst="rect">
            <a:avLst/>
          </a:prstGeom>
        </p:spPr>
        <p:txBody>
          <a:bodyPr/>
          <a:lstStyle>
            <a:lvl1pPr marL="0" indent="0" algn="ctr">
              <a:buClrTx/>
              <a:buSzTx/>
              <a:buFontTx/>
              <a:buNone/>
              <a:defRPr sz="5100"/>
            </a:lvl1pPr>
          </a:lstStyle>
          <a:p>
            <a:r>
              <a:t>Nearly 50 people per minute are physically abused by an intimate partner in the United States.</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idx="1"/>
          </p:nvPr>
        </p:nvSpPr>
        <p:spPr>
          <a:prstGeom prst="rect">
            <a:avLst/>
          </a:prstGeom>
        </p:spPr>
        <p:txBody>
          <a:bodyPr/>
          <a:lstStyle/>
          <a:p>
            <a:pPr marL="0" indent="0" algn="ctr">
              <a:buClrTx/>
              <a:buSzTx/>
              <a:buFontTx/>
              <a:buNone/>
              <a:defRPr sz="12000" b="1"/>
            </a:pPr>
            <a:r>
              <a:t>NOT</a:t>
            </a:r>
          </a:p>
          <a:p>
            <a:pPr marL="0" indent="0" algn="ctr">
              <a:buClrTx/>
              <a:buSzTx/>
              <a:buFontTx/>
              <a:buNone/>
              <a:defRPr b="1"/>
            </a:pPr>
            <a:r>
              <a:t>20 people</a:t>
            </a:r>
          </a:p>
          <a:p>
            <a:endParaRPr/>
          </a:p>
          <a:p>
            <a:pPr marL="0" indent="0">
              <a:buClrTx/>
              <a:buSzTx/>
              <a:buFontTx/>
              <a:buNone/>
              <a:defRPr sz="2100"/>
            </a:pPr>
            <a:r>
              <a:t>National Coalition Against Domestic Violence</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prstGeom prst="rect">
            <a:avLst/>
          </a:prstGeom>
        </p:spPr>
        <p:txBody>
          <a:bodyPr/>
          <a:lstStyle/>
          <a:p>
            <a:pPr defTabSz="537463">
              <a:defRPr sz="9016" b="1" spc="-180"/>
            </a:pPr>
            <a:r>
              <a:t>Domestic Violence</a:t>
            </a:r>
          </a:p>
          <a:p>
            <a:pPr defTabSz="841247">
              <a:lnSpc>
                <a:spcPct val="80000"/>
              </a:lnSpc>
              <a:spcBef>
                <a:spcPts val="200"/>
              </a:spcBef>
              <a:defRPr sz="2944" b="1" spc="0">
                <a:solidFill>
                  <a:srgbClr val="000000"/>
                </a:solidFill>
                <a:latin typeface="Georgia"/>
                <a:ea typeface="Georgia"/>
                <a:cs typeface="Georgia"/>
                <a:sym typeface="Georgia"/>
              </a:defRPr>
            </a:pPr>
            <a:r>
              <a:t>Florida Statute 741.23</a:t>
            </a:r>
          </a:p>
        </p:txBody>
      </p:sp>
      <p:sp>
        <p:nvSpPr>
          <p:cNvPr id="224" name="Shape 224"/>
          <p:cNvSpPr>
            <a:spLocks noGrp="1"/>
          </p:cNvSpPr>
          <p:nvPr>
            <p:ph type="body" idx="1"/>
          </p:nvPr>
        </p:nvSpPr>
        <p:spPr>
          <a:xfrm>
            <a:off x="355600" y="2743327"/>
            <a:ext cx="12293600" cy="6565773"/>
          </a:xfrm>
          <a:prstGeom prst="rect">
            <a:avLst/>
          </a:prstGeom>
        </p:spPr>
        <p:txBody>
          <a:bodyPr>
            <a:normAutofit lnSpcReduction="10000"/>
          </a:bodyPr>
          <a:lstStyle/>
          <a:p>
            <a:pPr marL="441157" indent="-441157" defTabSz="914400">
              <a:lnSpc>
                <a:spcPct val="80000"/>
              </a:lnSpc>
              <a:spcBef>
                <a:spcPts val="300"/>
              </a:spcBef>
              <a:defRPr sz="3300">
                <a:latin typeface="Georgia"/>
                <a:ea typeface="Georgia"/>
                <a:cs typeface="Georgia"/>
                <a:sym typeface="Georgia"/>
              </a:defRPr>
            </a:pPr>
            <a:r>
              <a:t>(2) "Domestic violence" means any assault, aggravated assault, battery, aggravated battery, sexual assault, sexual battery, stalking, aggravated stalking, kidnapping, false imprisonment, or any criminal offense resulting in physical injury or death of one family or household member by another family or household member. </a:t>
            </a:r>
          </a:p>
          <a:p>
            <a:pPr marL="256031" indent="-146304" defTabSz="914400">
              <a:lnSpc>
                <a:spcPct val="80000"/>
              </a:lnSpc>
              <a:spcBef>
                <a:spcPts val="300"/>
              </a:spcBef>
              <a:buClr>
                <a:srgbClr val="A04DA3"/>
              </a:buClr>
              <a:buSzTx/>
              <a:buFont typeface="Georgia"/>
              <a:buNone/>
              <a:defRPr sz="3300">
                <a:latin typeface="Georgia"/>
                <a:ea typeface="Georgia"/>
                <a:cs typeface="Georgia"/>
                <a:sym typeface="Georgia"/>
              </a:defRPr>
            </a:pPr>
            <a:endParaRPr/>
          </a:p>
          <a:p>
            <a:pPr marL="441157" indent="-441157" defTabSz="914400">
              <a:lnSpc>
                <a:spcPct val="80000"/>
              </a:lnSpc>
              <a:spcBef>
                <a:spcPts val="300"/>
              </a:spcBef>
              <a:defRPr sz="3300">
                <a:latin typeface="Georgia"/>
                <a:ea typeface="Georgia"/>
                <a:cs typeface="Georgia"/>
                <a:sym typeface="Georgia"/>
              </a:defRPr>
            </a:pPr>
            <a:r>
              <a:t>(3) "Family or household member" means spouses, former spouses, persons related by blood or marriage, persons who are presently residing together as if a family or who have resided together in the past as if a family, and persons who are parents of a child in common regardless of whether they have been married. With the exception of persons who have a child in common, the family or household members must be currently residing or have in the past resided together in the same single dwelling unit. </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lstStyle/>
          <a:p>
            <a:r>
              <a:t>Power and Control</a:t>
            </a:r>
          </a:p>
        </p:txBody>
      </p:sp>
      <p:sp>
        <p:nvSpPr>
          <p:cNvPr id="227" name="Shape 227"/>
          <p:cNvSpPr>
            <a:spLocks noGrp="1"/>
          </p:cNvSpPr>
          <p:nvPr>
            <p:ph type="body" idx="1"/>
          </p:nvPr>
        </p:nvSpPr>
        <p:spPr>
          <a:prstGeom prst="rect">
            <a:avLst/>
          </a:prstGeom>
        </p:spPr>
        <p:txBody>
          <a:bodyPr/>
          <a:lstStyle/>
          <a:p>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lstStyle/>
          <a:p>
            <a:r>
              <a:t>Objectives</a:t>
            </a:r>
          </a:p>
        </p:txBody>
      </p:sp>
      <p:sp>
        <p:nvSpPr>
          <p:cNvPr id="168" name="Shape 168"/>
          <p:cNvSpPr>
            <a:spLocks noGrp="1"/>
          </p:cNvSpPr>
          <p:nvPr>
            <p:ph type="body" idx="1"/>
          </p:nvPr>
        </p:nvSpPr>
        <p:spPr>
          <a:xfrm>
            <a:off x="355600" y="2663687"/>
            <a:ext cx="12293600" cy="6324600"/>
          </a:xfrm>
          <a:prstGeom prst="rect">
            <a:avLst/>
          </a:prstGeom>
        </p:spPr>
        <p:txBody>
          <a:bodyPr/>
          <a:lstStyle/>
          <a:p>
            <a:pPr marL="487679" indent="-487679" defTabSz="560831">
              <a:spcBef>
                <a:spcPts val="4000"/>
              </a:spcBef>
              <a:defRPr sz="3648"/>
            </a:pPr>
            <a:r>
              <a:rPr dirty="0" smtClean="0"/>
              <a:t>Mood </a:t>
            </a:r>
            <a:r>
              <a:rPr dirty="0"/>
              <a:t>check</a:t>
            </a:r>
          </a:p>
          <a:p>
            <a:pPr marL="487679" indent="-487679" defTabSz="560831">
              <a:spcBef>
                <a:spcPts val="4000"/>
              </a:spcBef>
              <a:defRPr sz="3648"/>
            </a:pPr>
            <a:r>
              <a:rPr dirty="0"/>
              <a:t>Increase awareness of DV</a:t>
            </a:r>
          </a:p>
          <a:p>
            <a:pPr marL="487679" indent="-487679" defTabSz="560831">
              <a:spcBef>
                <a:spcPts val="4000"/>
              </a:spcBef>
              <a:defRPr sz="3648"/>
            </a:pPr>
            <a:r>
              <a:rPr dirty="0"/>
              <a:t>Think about proactive and reactive responses to DV</a:t>
            </a:r>
          </a:p>
          <a:p>
            <a:pPr marL="1463039" lvl="2" indent="-487679" defTabSz="560831">
              <a:spcBef>
                <a:spcPts val="4000"/>
              </a:spcBef>
              <a:defRPr sz="3648"/>
            </a:pPr>
            <a:r>
              <a:rPr dirty="0"/>
              <a:t>Individual </a:t>
            </a:r>
          </a:p>
          <a:p>
            <a:pPr marL="1463039" lvl="2" indent="-487679" defTabSz="560831">
              <a:spcBef>
                <a:spcPts val="4000"/>
              </a:spcBef>
              <a:defRPr sz="3648"/>
            </a:pPr>
            <a:r>
              <a:rPr dirty="0"/>
              <a:t>Church</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13.png"/>
          <p:cNvPicPr>
            <a:picLocks noChangeAspect="1"/>
          </p:cNvPicPr>
          <p:nvPr/>
        </p:nvPicPr>
        <p:blipFill>
          <a:blip r:embed="rId2">
            <a:extLst/>
          </a:blip>
          <a:stretch>
            <a:fillRect/>
          </a:stretch>
        </p:blipFill>
        <p:spPr>
          <a:xfrm>
            <a:off x="4123307" y="552803"/>
            <a:ext cx="8616241" cy="8616241"/>
          </a:xfrm>
          <a:prstGeom prst="rect">
            <a:avLst/>
          </a:prstGeom>
          <a:ln w="12700">
            <a:miter lim="400000"/>
          </a:ln>
        </p:spPr>
      </p:pic>
      <p:sp>
        <p:nvSpPr>
          <p:cNvPr id="230" name="Shape 230"/>
          <p:cNvSpPr/>
          <p:nvPr/>
        </p:nvSpPr>
        <p:spPr>
          <a:xfrm>
            <a:off x="501061" y="1192795"/>
            <a:ext cx="2978652" cy="7368010"/>
          </a:xfrm>
          <a:prstGeom prst="rect">
            <a:avLst/>
          </a:prstGeom>
          <a:solidFill>
            <a:srgbClr val="88CB55"/>
          </a:solidFill>
          <a:ln w="152400">
            <a:solidFill>
              <a:srgbClr val="F59926"/>
            </a:solidFill>
            <a:custDash>
              <a:ds d="600000" sp="600000"/>
            </a:custDash>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3600">
                <a:solidFill>
                  <a:srgbClr val="FFFFFF"/>
                </a:solidFill>
                <a:latin typeface="Gill Sans"/>
                <a:ea typeface="Gill Sans"/>
                <a:cs typeface="Gill Sans"/>
                <a:sym typeface="Gill Sans"/>
              </a:defRPr>
            </a:pPr>
            <a:r>
              <a:t> </a:t>
            </a:r>
            <a:r>
              <a:rPr b="1"/>
              <a:t>"Intimate partner violence" describes physical, sexual, or psychological harm by a current or former partner or spouse. </a:t>
            </a:r>
          </a:p>
          <a:p>
            <a:pPr>
              <a:defRPr sz="2900">
                <a:solidFill>
                  <a:srgbClr val="FFFFFF"/>
                </a:solidFill>
                <a:latin typeface="Gill Sans"/>
                <a:ea typeface="Gill Sans"/>
                <a:cs typeface="Gill Sans"/>
                <a:sym typeface="Gill Sans"/>
              </a:defRPr>
            </a:pPr>
            <a:r>
              <a:t>~ CDC &amp; Prevention</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14.jpeg" descr="http://mediad.publicbroadcasting.net/p/whqr/files/201411/Cycle_of_Abuse_0.jpeg">
            <a:hlinkClick r:id="rId2"/>
          </p:cNvPr>
          <p:cNvPicPr>
            <a:picLocks noChangeAspect="1"/>
          </p:cNvPicPr>
          <p:nvPr/>
        </p:nvPicPr>
        <p:blipFill>
          <a:blip r:embed="rId3">
            <a:extLst/>
          </a:blip>
          <a:stretch>
            <a:fillRect/>
          </a:stretch>
        </p:blipFill>
        <p:spPr>
          <a:xfrm>
            <a:off x="946762" y="555669"/>
            <a:ext cx="11379730" cy="85425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lstStyle>
            <a:lvl1pPr algn="ctr" defTabSz="426466">
              <a:lnSpc>
                <a:spcPct val="90000"/>
              </a:lnSpc>
              <a:defRPr sz="4672" b="1" cap="all" spc="0">
                <a:solidFill>
                  <a:srgbClr val="606060"/>
                </a:solidFill>
                <a:latin typeface="Gill Sans"/>
                <a:ea typeface="Gill Sans"/>
                <a:cs typeface="Gill Sans"/>
                <a:sym typeface="Gill Sans"/>
              </a:defRPr>
            </a:lvl1pPr>
          </a:lstStyle>
          <a:p>
            <a:r>
              <a:t>3 reasons why males commit violence against women and girls</a:t>
            </a:r>
          </a:p>
        </p:txBody>
      </p:sp>
      <p:sp>
        <p:nvSpPr>
          <p:cNvPr id="235" name="Shape 235"/>
          <p:cNvSpPr>
            <a:spLocks noGrp="1"/>
          </p:cNvSpPr>
          <p:nvPr>
            <p:ph type="body" idx="1"/>
          </p:nvPr>
        </p:nvSpPr>
        <p:spPr>
          <a:prstGeom prst="rect">
            <a:avLst/>
          </a:prstGeom>
        </p:spPr>
        <p:txBody>
          <a:bodyPr>
            <a:normAutofit fontScale="92500"/>
          </a:bodyPr>
          <a:lstStyle/>
          <a:p>
            <a:pPr marL="431800" indent="-431800" defTabSz="554990">
              <a:spcBef>
                <a:spcPts val="3900"/>
              </a:spcBef>
              <a:defRPr sz="3230">
                <a:solidFill>
                  <a:srgbClr val="606060"/>
                </a:solidFill>
                <a:latin typeface="Gill Sans"/>
                <a:ea typeface="Gill Sans"/>
                <a:cs typeface="Gill Sans"/>
                <a:sym typeface="Gill Sans"/>
              </a:defRPr>
            </a:pPr>
            <a:r>
              <a:rPr b="1"/>
              <a:t>It works!</a:t>
            </a:r>
            <a:r>
              <a:t>  An abuser's actions have a purpose:  stopping whatever behavior threatens his "authority."  An abuser chooses to use violence to get a woman to do something or to get a woman to stop doing something.</a:t>
            </a:r>
          </a:p>
          <a:p>
            <a:pPr marL="431800" indent="-431800" defTabSz="554990">
              <a:spcBef>
                <a:spcPts val="3900"/>
              </a:spcBef>
              <a:defRPr sz="3230">
                <a:solidFill>
                  <a:srgbClr val="606060"/>
                </a:solidFill>
                <a:latin typeface="Gill Sans"/>
                <a:ea typeface="Gill Sans"/>
                <a:cs typeface="Gill Sans"/>
                <a:sym typeface="Gill Sans"/>
              </a:defRPr>
            </a:pPr>
            <a:r>
              <a:rPr b="1"/>
              <a:t>They can!</a:t>
            </a:r>
            <a:r>
              <a:t>  Most men know that they can overpower ...  a woman with few consequences.  For millennia, male abuse of women has been validated by sexist norms.</a:t>
            </a:r>
          </a:p>
          <a:p>
            <a:pPr marL="431800" indent="-431800" defTabSz="554990">
              <a:spcBef>
                <a:spcPts val="3900"/>
              </a:spcBef>
              <a:defRPr sz="3230">
                <a:solidFill>
                  <a:srgbClr val="606060"/>
                </a:solidFill>
                <a:latin typeface="Gill Sans"/>
                <a:ea typeface="Gill Sans"/>
                <a:cs typeface="Gill Sans"/>
                <a:sym typeface="Gill Sans"/>
              </a:defRPr>
            </a:pPr>
            <a:r>
              <a:rPr b="1"/>
              <a:t>They learn to!</a:t>
            </a:r>
            <a:r>
              <a:t> Men have been taught that aggression is a natural part of being a man.  Culture teaches that men are superior to women and that superiority gives them the right to I use aggression to dominate and control women.   ~ Men Stopping Violence</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17.png" descr="http://www.soldout4me.com/media/1/EqualityWheel.png">
            <a:hlinkClick r:id="rId2"/>
          </p:cNvPr>
          <p:cNvPicPr>
            <a:picLocks noChangeAspect="1"/>
          </p:cNvPicPr>
          <p:nvPr/>
        </p:nvPicPr>
        <p:blipFill>
          <a:blip r:embed="rId3">
            <a:extLst/>
          </a:blip>
          <a:stretch>
            <a:fillRect/>
          </a:stretch>
        </p:blipFill>
        <p:spPr>
          <a:xfrm>
            <a:off x="874390" y="559994"/>
            <a:ext cx="10980630" cy="860186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a:lstStyle>
            <a:lvl1pPr>
              <a:defRPr b="1"/>
            </a:lvl1pPr>
          </a:lstStyle>
          <a:p>
            <a:r>
              <a:t>Believe It or Not?</a:t>
            </a:r>
          </a:p>
        </p:txBody>
      </p:sp>
      <p:sp>
        <p:nvSpPr>
          <p:cNvPr id="240" name="Shape 240"/>
          <p:cNvSpPr>
            <a:spLocks noGrp="1"/>
          </p:cNvSpPr>
          <p:nvPr>
            <p:ph type="body" idx="1"/>
          </p:nvPr>
        </p:nvSpPr>
        <p:spPr>
          <a:prstGeom prst="rect">
            <a:avLst/>
          </a:prstGeom>
        </p:spPr>
        <p:txBody>
          <a:bodyPr/>
          <a:lstStyle>
            <a:lvl1pPr marL="0" indent="0" algn="ctr" defTabSz="914400">
              <a:spcBef>
                <a:spcPts val="300"/>
              </a:spcBef>
              <a:buClrTx/>
              <a:buSzTx/>
              <a:buFontTx/>
              <a:buNone/>
              <a:defRPr sz="5400" b="1">
                <a:solidFill>
                  <a:srgbClr val="153197"/>
                </a:solidFill>
                <a:uFill>
                  <a:solidFill>
                    <a:srgbClr val="FFFFFF"/>
                  </a:solidFill>
                </a:uFill>
                <a:latin typeface="Georgia"/>
                <a:ea typeface="Georgia"/>
                <a:cs typeface="Georgia"/>
                <a:sym typeface="Georgia"/>
              </a:defRPr>
            </a:lvl1pPr>
          </a:lstStyle>
          <a:p>
            <a:pPr>
              <a:defRPr b="0">
                <a:uFillTx/>
                <a:latin typeface="Helvetica Light"/>
                <a:ea typeface="Helvetica Light"/>
                <a:cs typeface="Helvetica Light"/>
                <a:sym typeface="Helvetica Light"/>
              </a:defRPr>
            </a:pPr>
            <a:r>
              <a:rPr b="1">
                <a:uFill>
                  <a:solidFill>
                    <a:srgbClr val="FFFFFF"/>
                  </a:solidFill>
                </a:uFill>
                <a:latin typeface="Georgia"/>
                <a:ea typeface="Georgia"/>
                <a:cs typeface="Georgia"/>
                <a:sym typeface="Georgia"/>
              </a:rPr>
              <a:t>40 – 54% of women KILLED in the US are KILLED by their HUSBAND, BOYFRIEND OR EX.</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body" idx="1"/>
          </p:nvPr>
        </p:nvSpPr>
        <p:spPr>
          <a:prstGeom prst="rect">
            <a:avLst/>
          </a:prstGeom>
        </p:spPr>
        <p:txBody>
          <a:bodyPr/>
          <a:lstStyle/>
          <a:p>
            <a:pPr marL="0" indent="0" algn="ctr">
              <a:buClrTx/>
              <a:buSzTx/>
              <a:buFontTx/>
              <a:buNone/>
              <a:defRPr sz="10100" b="1"/>
            </a:pPr>
            <a:r>
              <a:t>Believe It!</a:t>
            </a:r>
          </a:p>
          <a:p>
            <a:pPr marL="365758" indent="-256030" defTabSz="914400">
              <a:spcBef>
                <a:spcPts val="300"/>
              </a:spcBef>
              <a:buClr>
                <a:srgbClr val="969696"/>
              </a:buClr>
              <a:buSzPct val="100000"/>
              <a:buFont typeface="Georgia"/>
              <a:buChar char="•"/>
              <a:defRPr sz="1800" b="1">
                <a:latin typeface="Helvetica"/>
                <a:ea typeface="Helvetica"/>
                <a:cs typeface="Helvetica"/>
                <a:sym typeface="Helvetica"/>
              </a:defRPr>
            </a:pPr>
            <a:endParaRPr>
              <a:solidFill>
                <a:srgbClr val="3E6169"/>
              </a:solidFill>
              <a:uFill>
                <a:solidFill>
                  <a:srgbClr val="FFFFFF"/>
                </a:solidFill>
              </a:uFill>
              <a:latin typeface="Georgia"/>
              <a:ea typeface="Georgia"/>
              <a:cs typeface="Georgia"/>
              <a:sym typeface="Georgia"/>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solidFill>
                <a:srgbClr val="3E6169"/>
              </a:solidFill>
              <a:uFill>
                <a:solidFill>
                  <a:srgbClr val="FFFFFF"/>
                </a:solidFill>
              </a:uFill>
              <a:latin typeface="Georgia"/>
              <a:ea typeface="Georgia"/>
              <a:cs typeface="Georgia"/>
              <a:sym typeface="Georgia"/>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solidFill>
                <a:srgbClr val="3E6169"/>
              </a:solidFill>
              <a:uFill>
                <a:solidFill>
                  <a:srgbClr val="FFFFFF"/>
                </a:solidFill>
              </a:uFill>
              <a:latin typeface="Georgia"/>
              <a:ea typeface="Georgia"/>
              <a:cs typeface="Georgia"/>
              <a:sym typeface="Georgia"/>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solidFill>
                <a:srgbClr val="3E6169"/>
              </a:solidFill>
              <a:uFill>
                <a:solidFill>
                  <a:srgbClr val="FFFFFF"/>
                </a:solidFill>
              </a:uFill>
              <a:latin typeface="Georgia"/>
              <a:ea typeface="Georgia"/>
              <a:cs typeface="Georgia"/>
              <a:sym typeface="Georgia"/>
            </a:endParaRP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Jacquelyn Campbell  PhD RN FAAN</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Johns Hopkins University School of Nursing</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Multi City Intimate Partner Femicide Study</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p>
            <a:r>
              <a:t>Trauma</a:t>
            </a:r>
          </a:p>
        </p:txBody>
      </p:sp>
      <p:sp>
        <p:nvSpPr>
          <p:cNvPr id="245" name="Shape 245"/>
          <p:cNvSpPr>
            <a:spLocks noGrp="1"/>
          </p:cNvSpPr>
          <p:nvPr>
            <p:ph type="body" idx="1"/>
          </p:nvPr>
        </p:nvSpPr>
        <p:spPr>
          <a:prstGeom prst="rect">
            <a:avLst/>
          </a:prstGeom>
        </p:spPr>
        <p:txBody>
          <a:bodyPr/>
          <a:lstStyle/>
          <a:p>
            <a:pPr marL="436880" indent="-436880" defTabSz="502412">
              <a:spcBef>
                <a:spcPts val="3600"/>
              </a:spcBef>
              <a:defRPr sz="3268"/>
            </a:pPr>
            <a:r>
              <a:t>An injury [physical, emotional, psychological and/or spiritual] caused by an outside, usually violent, force, event or experience.</a:t>
            </a:r>
          </a:p>
          <a:p>
            <a:pPr marL="436880" indent="-436880" defTabSz="502412">
              <a:spcBef>
                <a:spcPts val="3600"/>
              </a:spcBef>
              <a:defRPr sz="3268"/>
            </a:pPr>
            <a:r>
              <a:t>Upsets equilibrium and sense of well-being.</a:t>
            </a:r>
          </a:p>
          <a:p>
            <a:pPr marL="436880" indent="-436880" defTabSz="502412">
              <a:spcBef>
                <a:spcPts val="3600"/>
              </a:spcBef>
              <a:defRPr sz="3268"/>
            </a:pPr>
            <a:r>
              <a:t>Distorts attitudes and beliefs.</a:t>
            </a:r>
          </a:p>
          <a:p>
            <a:pPr marL="436880" indent="-436880" defTabSz="502412">
              <a:spcBef>
                <a:spcPts val="3600"/>
              </a:spcBef>
              <a:defRPr sz="3268"/>
            </a:pPr>
            <a:r>
              <a:t>Distortions result in dysfunctional behaviours which can produce unwanted consequences.</a:t>
            </a:r>
          </a:p>
          <a:p>
            <a:pPr marL="436880" indent="-436880" defTabSz="502412">
              <a:spcBef>
                <a:spcPts val="3600"/>
              </a:spcBef>
              <a:defRPr sz="3268"/>
            </a:pPr>
            <a:r>
              <a:t>Think about repeated traumas... </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xfrm>
            <a:off x="355600" y="444500"/>
            <a:ext cx="4279532" cy="2044700"/>
          </a:xfrm>
          <a:prstGeom prst="rect">
            <a:avLst/>
          </a:prstGeom>
        </p:spPr>
        <p:txBody>
          <a:bodyPr/>
          <a:lstStyle>
            <a:lvl1pPr>
              <a:defRPr b="1"/>
            </a:lvl1pPr>
          </a:lstStyle>
          <a:p>
            <a:r>
              <a:t>Children</a:t>
            </a:r>
          </a:p>
        </p:txBody>
      </p:sp>
      <p:sp>
        <p:nvSpPr>
          <p:cNvPr id="248" name="Shape 248"/>
          <p:cNvSpPr>
            <a:spLocks noGrp="1"/>
          </p:cNvSpPr>
          <p:nvPr>
            <p:ph type="body" idx="1"/>
          </p:nvPr>
        </p:nvSpPr>
        <p:spPr>
          <a:prstGeom prst="rect">
            <a:avLst/>
          </a:prstGeom>
        </p:spPr>
        <p:txBody>
          <a:bodyPr/>
          <a:lstStyle/>
          <a:p>
            <a:pPr marL="462280" indent="-462280" defTabSz="531622">
              <a:spcBef>
                <a:spcPts val="3800"/>
              </a:spcBef>
              <a:defRPr sz="3458"/>
            </a:pPr>
            <a:r>
              <a:t>Studies suggest 10 million annually witness some form of domestic violence. </a:t>
            </a:r>
          </a:p>
          <a:p>
            <a:pPr marL="462280" indent="-462280" defTabSz="531622">
              <a:spcBef>
                <a:spcPts val="3800"/>
              </a:spcBef>
              <a:defRPr sz="3458"/>
            </a:pPr>
            <a:r>
              <a:t>Training the next generation (victims/perpetrators)</a:t>
            </a:r>
          </a:p>
          <a:p>
            <a:pPr marL="462280" indent="-462280" defTabSz="531622">
              <a:spcBef>
                <a:spcPts val="3800"/>
              </a:spcBef>
              <a:defRPr sz="3458"/>
            </a:pPr>
            <a:r>
              <a:t>Display a higher number of somatic, psychological and behavioural problems than children who have not witnessed intimate parent violence.</a:t>
            </a:r>
          </a:p>
          <a:p>
            <a:pPr marL="0" indent="0" defTabSz="531622">
              <a:spcBef>
                <a:spcPts val="3800"/>
              </a:spcBef>
              <a:buClrTx/>
              <a:buSzTx/>
              <a:buFontTx/>
              <a:buNone/>
              <a:defRPr sz="1547"/>
            </a:pPr>
            <a:r>
              <a:t>Capuzzi, D. &amp; Gross, D.R. (2014). </a:t>
            </a:r>
            <a:r>
              <a:rPr i="1"/>
              <a:t>Youth at Risk: A Prevention resource for Counselors, Teachers, and Parents (6th Ed.). </a:t>
            </a:r>
            <a:r>
              <a:t> P. 24. Alexandria, VA: American </a:t>
            </a:r>
            <a:r>
              <a:rPr i="1"/>
              <a:t>Counseling Association</a:t>
            </a:r>
          </a:p>
          <a:p>
            <a:pPr marL="0" indent="0" defTabSz="531622">
              <a:spcBef>
                <a:spcPts val="3800"/>
              </a:spcBef>
              <a:buClrTx/>
              <a:buSzTx/>
              <a:buFontTx/>
              <a:buNone/>
              <a:defRPr sz="1547"/>
            </a:pPr>
            <a:r>
              <a:t>Lawson D.M. (2013). </a:t>
            </a:r>
            <a:r>
              <a:rPr i="1"/>
              <a:t>Family Violence: Explanations and Evidence-Based Clinical Practice, </a:t>
            </a:r>
            <a:r>
              <a:t>53. Alexandria, VA: American Counseling Association</a:t>
            </a:r>
          </a:p>
        </p:txBody>
      </p:sp>
      <p:pic>
        <p:nvPicPr>
          <p:cNvPr id="249" name="pasted-image.jpeg"/>
          <p:cNvPicPr>
            <a:picLocks noChangeAspect="1"/>
          </p:cNvPicPr>
          <p:nvPr/>
        </p:nvPicPr>
        <p:blipFill>
          <a:blip r:embed="rId2">
            <a:extLst/>
          </a:blip>
          <a:stretch>
            <a:fillRect/>
          </a:stretch>
        </p:blipFill>
        <p:spPr>
          <a:xfrm>
            <a:off x="8483093" y="192889"/>
            <a:ext cx="4472636" cy="297291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p>
            <a:r>
              <a:t>Teens</a:t>
            </a:r>
          </a:p>
        </p:txBody>
      </p:sp>
      <p:sp>
        <p:nvSpPr>
          <p:cNvPr id="252" name="Shape 252"/>
          <p:cNvSpPr>
            <a:spLocks noGrp="1"/>
          </p:cNvSpPr>
          <p:nvPr>
            <p:ph type="body" sz="half" idx="1"/>
          </p:nvPr>
        </p:nvSpPr>
        <p:spPr>
          <a:xfrm>
            <a:off x="355600" y="2840307"/>
            <a:ext cx="5342003" cy="6468793"/>
          </a:xfrm>
          <a:prstGeom prst="rect">
            <a:avLst/>
          </a:prstGeom>
        </p:spPr>
        <p:txBody>
          <a:bodyPr/>
          <a:lstStyle/>
          <a:p>
            <a:pPr marL="487679" indent="-487679" defTabSz="560831">
              <a:spcBef>
                <a:spcPts val="4000"/>
              </a:spcBef>
              <a:defRPr sz="3648"/>
            </a:pPr>
            <a:r>
              <a:t>Nearly one in five teenage girls who have been in a relationship said a boyfriend threatened violence or self-harm if presented with breakup.</a:t>
            </a:r>
          </a:p>
          <a:p>
            <a:pPr marL="0" indent="0" defTabSz="560831">
              <a:spcBef>
                <a:spcPts val="4000"/>
              </a:spcBef>
              <a:buClrTx/>
              <a:buSzTx/>
              <a:buFontTx/>
              <a:buNone/>
              <a:defRPr sz="1632"/>
            </a:pPr>
            <a:r>
              <a:t>Capuzzi, D. &amp; Gross, D.R. (2014). </a:t>
            </a:r>
            <a:r>
              <a:rPr i="1"/>
              <a:t>Youth at Risk: A Prevention resource for Counselors, Teachers, and Parents (6th Ed.). </a:t>
            </a:r>
            <a:r>
              <a:t> P. 24. Alexandria, VA: American </a:t>
            </a:r>
            <a:r>
              <a:rPr i="1"/>
              <a:t>Counseling Association</a:t>
            </a:r>
          </a:p>
        </p:txBody>
      </p:sp>
      <p:pic>
        <p:nvPicPr>
          <p:cNvPr id="253" name="pasted-image.jpeg"/>
          <p:cNvPicPr>
            <a:picLocks noChangeAspect="1"/>
          </p:cNvPicPr>
          <p:nvPr/>
        </p:nvPicPr>
        <p:blipFill>
          <a:blip r:embed="rId2">
            <a:extLst/>
          </a:blip>
          <a:stretch>
            <a:fillRect/>
          </a:stretch>
        </p:blipFill>
        <p:spPr>
          <a:xfrm>
            <a:off x="5982491" y="544401"/>
            <a:ext cx="6695526" cy="866479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xfrm>
            <a:off x="355600" y="438150"/>
            <a:ext cx="12293600" cy="2044700"/>
          </a:xfrm>
          <a:prstGeom prst="rect">
            <a:avLst/>
          </a:prstGeom>
        </p:spPr>
        <p:txBody>
          <a:bodyPr/>
          <a:lstStyle>
            <a:lvl1pPr>
              <a:defRPr b="1"/>
            </a:lvl1pPr>
          </a:lstStyle>
          <a:p>
            <a:r>
              <a:t>Parenting</a:t>
            </a:r>
          </a:p>
        </p:txBody>
      </p:sp>
      <p:sp>
        <p:nvSpPr>
          <p:cNvPr id="256" name="Shape 256"/>
          <p:cNvSpPr>
            <a:spLocks noGrp="1"/>
          </p:cNvSpPr>
          <p:nvPr>
            <p:ph type="body" idx="1"/>
          </p:nvPr>
        </p:nvSpPr>
        <p:spPr>
          <a:prstGeom prst="rect">
            <a:avLst/>
          </a:prstGeom>
        </p:spPr>
        <p:txBody>
          <a:bodyPr/>
          <a:lstStyle/>
          <a:p>
            <a:r>
              <a:t>Teens</a:t>
            </a:r>
          </a:p>
          <a:p>
            <a:r>
              <a:t>Adolescent domestic violence charges</a:t>
            </a:r>
          </a:p>
          <a:p>
            <a:r>
              <a:t>Child abuse</a:t>
            </a:r>
          </a:p>
          <a:p>
            <a:pPr lvl="1"/>
            <a:r>
              <a:t>Don't take it personal</a:t>
            </a:r>
          </a:p>
          <a:p>
            <a:pPr lvl="1"/>
            <a:r>
              <a:t>Little adult assumption</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A3173611-41C6-45CF-8F3A-4201742497DA-L0-001.jpeg"/>
          <p:cNvPicPr>
            <a:picLocks noChangeAspect="1"/>
          </p:cNvPicPr>
          <p:nvPr/>
        </p:nvPicPr>
        <p:blipFill>
          <a:blip r:embed="rId2">
            <a:extLst/>
          </a:blip>
          <a:stretch>
            <a:fillRect/>
          </a:stretch>
        </p:blipFill>
        <p:spPr>
          <a:xfrm>
            <a:off x="30680" y="45061"/>
            <a:ext cx="7198538" cy="5398904"/>
          </a:xfrm>
          <a:prstGeom prst="rect">
            <a:avLst/>
          </a:prstGeom>
          <a:ln w="12700">
            <a:miter lim="400000"/>
          </a:ln>
        </p:spPr>
      </p:pic>
      <p:pic>
        <p:nvPicPr>
          <p:cNvPr id="171" name="192EB222-8041-4650-B054-9A4A4B9CDA29-L0-001.jpeg"/>
          <p:cNvPicPr>
            <a:picLocks noChangeAspect="1"/>
          </p:cNvPicPr>
          <p:nvPr/>
        </p:nvPicPr>
        <p:blipFill>
          <a:blip r:embed="rId3">
            <a:extLst/>
          </a:blip>
          <a:stretch>
            <a:fillRect/>
          </a:stretch>
        </p:blipFill>
        <p:spPr>
          <a:xfrm>
            <a:off x="5799818" y="4334519"/>
            <a:ext cx="7175532" cy="5381650"/>
          </a:xfrm>
          <a:prstGeom prst="rect">
            <a:avLst/>
          </a:prstGeom>
          <a:ln w="12700">
            <a:miter lim="400000"/>
          </a:ln>
        </p:spPr>
      </p:pic>
      <p:sp>
        <p:nvSpPr>
          <p:cNvPr id="172" name="Shape 172"/>
          <p:cNvSpPr/>
          <p:nvPr/>
        </p:nvSpPr>
        <p:spPr>
          <a:xfrm>
            <a:off x="380254" y="6072844"/>
            <a:ext cx="4843485" cy="2775156"/>
          </a:xfrm>
          <a:prstGeom prst="rect">
            <a:avLst/>
          </a:prstGeom>
          <a:blipFill>
            <a:blip r:embed="rId4"/>
          </a:blipFill>
          <a:ln w="12700">
            <a:miter lim="400000"/>
          </a:ln>
          <a:effectLst>
            <a:outerShdw blurRad="50800" dist="25400" dir="5400000" rotWithShape="0">
              <a:srgbClr val="000000">
                <a:alpha val="6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b="1">
                <a:solidFill>
                  <a:srgbClr val="FFFFFF"/>
                </a:solidFill>
                <a:effectLst>
                  <a:outerShdw blurRad="25400" dist="12700" dir="5400000" rotWithShape="0">
                    <a:srgbClr val="000000">
                      <a:alpha val="50000"/>
                    </a:srgbClr>
                  </a:outerShdw>
                </a:effectLst>
                <a:latin typeface="Gill Sans"/>
                <a:ea typeface="Gill Sans"/>
                <a:cs typeface="Gill Sans"/>
                <a:sym typeface="Gill Sans"/>
              </a:defRPr>
            </a:lvl1pPr>
          </a:lstStyle>
          <a:p>
            <a:r>
              <a:t>Empowered to Live the Life YOU Choose Rebuilding Program </a:t>
            </a:r>
          </a:p>
        </p:txBody>
      </p:sp>
      <p:sp>
        <p:nvSpPr>
          <p:cNvPr id="173" name="Shape 173"/>
          <p:cNvSpPr/>
          <p:nvPr/>
        </p:nvSpPr>
        <p:spPr>
          <a:xfrm>
            <a:off x="7512277" y="942755"/>
            <a:ext cx="5180013" cy="2951957"/>
          </a:xfrm>
          <a:custGeom>
            <a:avLst/>
            <a:gdLst/>
            <a:ahLst/>
            <a:cxnLst>
              <a:cxn ang="0">
                <a:pos x="wd2" y="hd2"/>
              </a:cxn>
              <a:cxn ang="5400000">
                <a:pos x="wd2" y="hd2"/>
              </a:cxn>
              <a:cxn ang="10800000">
                <a:pos x="wd2" y="hd2"/>
              </a:cxn>
              <a:cxn ang="16200000">
                <a:pos x="wd2" y="hd2"/>
              </a:cxn>
            </a:cxnLst>
            <a:rect l="0" t="0" r="r" b="b"/>
            <a:pathLst>
              <a:path w="21600" h="21600" extrusionOk="0">
                <a:moveTo>
                  <a:pt x="3737" y="0"/>
                </a:moveTo>
                <a:cubicBezTo>
                  <a:pt x="3510" y="0"/>
                  <a:pt x="3326" y="323"/>
                  <a:pt x="3326" y="720"/>
                </a:cubicBezTo>
                <a:lnTo>
                  <a:pt x="3326" y="9203"/>
                </a:lnTo>
                <a:lnTo>
                  <a:pt x="0" y="11360"/>
                </a:lnTo>
                <a:lnTo>
                  <a:pt x="3326" y="13521"/>
                </a:lnTo>
                <a:lnTo>
                  <a:pt x="3326" y="20883"/>
                </a:lnTo>
                <a:cubicBezTo>
                  <a:pt x="3326" y="21280"/>
                  <a:pt x="3510" y="21600"/>
                  <a:pt x="3737" y="21600"/>
                </a:cubicBezTo>
                <a:lnTo>
                  <a:pt x="21190" y="21600"/>
                </a:lnTo>
                <a:cubicBezTo>
                  <a:pt x="21416" y="21600"/>
                  <a:pt x="21600" y="21280"/>
                  <a:pt x="21600" y="20883"/>
                </a:cubicBezTo>
                <a:lnTo>
                  <a:pt x="21600" y="720"/>
                </a:lnTo>
                <a:cubicBezTo>
                  <a:pt x="21600" y="323"/>
                  <a:pt x="21416" y="0"/>
                  <a:pt x="21190" y="0"/>
                </a:cubicBezTo>
                <a:lnTo>
                  <a:pt x="3737" y="0"/>
                </a:lnTo>
                <a:close/>
              </a:path>
            </a:pathLst>
          </a:custGeom>
          <a:gradFill>
            <a:gsLst>
              <a:gs pos="0">
                <a:srgbClr val="80A7A7"/>
              </a:gs>
              <a:gs pos="100000">
                <a:srgbClr val="588388"/>
              </a:gs>
            </a:gsLst>
            <a:lin ang="5400000"/>
          </a:gra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3500" b="1">
                <a:solidFill>
                  <a:srgbClr val="FFFFFF"/>
                </a:solidFill>
                <a:effectLst>
                  <a:outerShdw blurRad="25400" dist="12700" dir="5400000" rotWithShape="0">
                    <a:srgbClr val="000000">
                      <a:alpha val="50000"/>
                    </a:srgbClr>
                  </a:outerShdw>
                </a:effectLst>
                <a:latin typeface="Gill Sans"/>
                <a:ea typeface="Gill Sans"/>
                <a:cs typeface="Gill Sans"/>
                <a:sym typeface="Gill Sans"/>
              </a:defRPr>
            </a:lvl1pPr>
          </a:lstStyle>
          <a:p>
            <a:pPr algn="r"/>
            <a:r>
              <a:rPr sz="4000" dirty="0"/>
              <a:t>"Are YOU living the life you choose?"</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asted-image.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prstGeom prst="rect">
            <a:avLst/>
          </a:prstGeom>
        </p:spPr>
        <p:txBody>
          <a:bodyPr/>
          <a:lstStyle>
            <a:lvl1pPr>
              <a:defRPr b="1"/>
            </a:lvl1pPr>
          </a:lstStyle>
          <a:p>
            <a:r>
              <a:t>Single Mothers</a:t>
            </a:r>
          </a:p>
        </p:txBody>
      </p:sp>
      <p:sp>
        <p:nvSpPr>
          <p:cNvPr id="261" name="Shape 261"/>
          <p:cNvSpPr>
            <a:spLocks noGrp="1"/>
          </p:cNvSpPr>
          <p:nvPr>
            <p:ph type="body" idx="1"/>
          </p:nvPr>
        </p:nvSpPr>
        <p:spPr>
          <a:xfrm>
            <a:off x="355600" y="3048000"/>
            <a:ext cx="12293600" cy="6324600"/>
          </a:xfrm>
          <a:prstGeom prst="rect">
            <a:avLst/>
          </a:prstGeom>
        </p:spPr>
        <p:txBody>
          <a:bodyPr/>
          <a:lstStyle/>
          <a:p>
            <a:pPr marL="477519" indent="-477519" defTabSz="549148">
              <a:spcBef>
                <a:spcPts val="3900"/>
              </a:spcBef>
              <a:defRPr sz="3572"/>
            </a:pPr>
            <a:r>
              <a:t>Plight ... extraordinarily stressed, facing insurmountable problems associated with single parenting ... poverty, lack of extended family support, lack of affordable childcare available during work hours, and homelessness.</a:t>
            </a:r>
          </a:p>
          <a:p>
            <a:pPr marL="477519" indent="-477519" defTabSz="549148">
              <a:spcBef>
                <a:spcPts val="3900"/>
              </a:spcBef>
              <a:defRPr sz="3572"/>
            </a:pPr>
            <a:r>
              <a:t>63% have been violently abuse by an intimate male partner</a:t>
            </a:r>
          </a:p>
          <a:p>
            <a:pPr marL="955039" lvl="1" indent="-477519" defTabSz="549148">
              <a:spcBef>
                <a:spcPts val="3900"/>
              </a:spcBef>
              <a:defRPr sz="3572"/>
            </a:pPr>
            <a:endParaRPr/>
          </a:p>
          <a:p>
            <a:pPr marL="0" indent="0" defTabSz="549148">
              <a:spcBef>
                <a:spcPts val="3900"/>
              </a:spcBef>
              <a:buClrTx/>
              <a:buSzTx/>
              <a:buFontTx/>
              <a:buNone/>
              <a:defRPr sz="1598"/>
            </a:pPr>
            <a:r>
              <a:t>Capuzzi, D. &amp; Gross, D.R. (2014). </a:t>
            </a:r>
            <a:r>
              <a:rPr i="1"/>
              <a:t>Youth at Risk: A Prevention resource for Counselors, Teachers, and Parents (6th Ed.). </a:t>
            </a:r>
            <a:r>
              <a:t> P. 412.  Alexandria, VA: American </a:t>
            </a:r>
            <a:r>
              <a:rPr i="1"/>
              <a:t>Counseling Association</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t>Believe It or Not?</a:t>
            </a:r>
          </a:p>
        </p:txBody>
      </p:sp>
      <p:sp>
        <p:nvSpPr>
          <p:cNvPr id="264" name="Shape 264"/>
          <p:cNvSpPr>
            <a:spLocks noGrp="1"/>
          </p:cNvSpPr>
          <p:nvPr>
            <p:ph type="body" idx="1"/>
          </p:nvPr>
        </p:nvSpPr>
        <p:spPr>
          <a:prstGeom prst="rect">
            <a:avLst/>
          </a:prstGeom>
        </p:spPr>
        <p:txBody>
          <a:bodyPr/>
          <a:lstStyle/>
          <a:p>
            <a:pPr marL="0" indent="0" algn="ctr" defTabSz="914400">
              <a:spcBef>
                <a:spcPts val="300"/>
              </a:spcBef>
              <a:buClrTx/>
              <a:buSzTx/>
              <a:buFontTx/>
              <a:buNone/>
              <a:defRPr sz="4900">
                <a:solidFill>
                  <a:srgbClr val="630F2C"/>
                </a:solidFill>
                <a:latin typeface="Helvetica Light"/>
                <a:ea typeface="Helvetica Light"/>
                <a:cs typeface="Helvetica Light"/>
                <a:sym typeface="Helvetica Light"/>
              </a:defRPr>
            </a:pPr>
            <a:r>
              <a:rPr b="1">
                <a:uFill>
                  <a:solidFill>
                    <a:srgbClr val="FFFFFF"/>
                  </a:solidFill>
                </a:uFill>
                <a:latin typeface="Georgia"/>
                <a:ea typeface="Georgia"/>
                <a:cs typeface="Georgia"/>
                <a:sym typeface="Georgia"/>
              </a:rPr>
              <a:t>5 – 8% of MEN are KILLED by their WIFE, GIRLFRIEND OR EX.</a:t>
            </a:r>
            <a:endParaRPr sz="1800">
              <a:solidFill>
                <a:srgbClr val="000000"/>
              </a:solidFill>
            </a:endParaRPr>
          </a:p>
          <a:p>
            <a:pPr marL="365758" indent="-256030" defTabSz="914400">
              <a:spcBef>
                <a:spcPts val="300"/>
              </a:spcBef>
              <a:buClr>
                <a:srgbClr val="969696"/>
              </a:buClr>
              <a:buSzPct val="100000"/>
              <a:buFont typeface="Georgia"/>
              <a:buChar char="•"/>
              <a:defRPr sz="1800">
                <a:latin typeface="Helvetica Light"/>
                <a:ea typeface="Helvetica Light"/>
                <a:cs typeface="Helvetica Light"/>
                <a:sym typeface="Helvetica Light"/>
              </a:defRPr>
            </a:pPr>
            <a:endParaRPr>
              <a:solidFill>
                <a:srgbClr val="3E6169"/>
              </a:solidFill>
              <a:uFill>
                <a:solidFill>
                  <a:srgbClr val="FFFFFF"/>
                </a:solidFill>
              </a:uFill>
              <a:latin typeface="Georgia"/>
              <a:ea typeface="Georgia"/>
              <a:cs typeface="Georgia"/>
              <a:sym typeface="Georgia"/>
            </a:endParaRP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Jacquelyn Campbell  PhD RN FAAN</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Johns Hopkins University School of Nursing</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Multi City Intimate Partner Femicide Study</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body" idx="1"/>
          </p:nvPr>
        </p:nvSpPr>
        <p:spPr>
          <a:prstGeom prst="rect">
            <a:avLst/>
          </a:prstGeom>
        </p:spPr>
        <p:txBody>
          <a:bodyPr/>
          <a:lstStyle/>
          <a:p>
            <a:pPr marL="0" indent="0" algn="ctr">
              <a:buClrTx/>
              <a:buSzTx/>
              <a:buFontTx/>
              <a:buNone/>
              <a:defRPr sz="8300"/>
            </a:pPr>
            <a:r>
              <a:t>Believe It!</a:t>
            </a:r>
          </a:p>
          <a:p>
            <a:pPr marL="146303" indent="-36574" defTabSz="914400">
              <a:spcBef>
                <a:spcPts val="300"/>
              </a:spcBef>
              <a:buClrTx/>
              <a:buSzTx/>
              <a:buFontTx/>
              <a:buNone/>
              <a:defRPr sz="1800">
                <a:latin typeface="Helvetica Light"/>
                <a:ea typeface="Helvetica Light"/>
                <a:cs typeface="Helvetica Light"/>
                <a:sym typeface="Helvetica Light"/>
              </a:defRPr>
            </a:pPr>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p>
          <a:p>
            <a:pPr marL="146303" indent="-36574" defTabSz="914400">
              <a:spcBef>
                <a:spcPts val="300"/>
              </a:spcBef>
              <a:buClrTx/>
              <a:buSzTx/>
              <a:buFontTx/>
              <a:buNone/>
              <a:defRPr sz="1800">
                <a:latin typeface="Helvetica Light"/>
                <a:ea typeface="Helvetica Light"/>
                <a:cs typeface="Helvetica Light"/>
                <a:sym typeface="Helvetica Light"/>
              </a:defRPr>
            </a:pPr>
            <a:endParaRP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Jacquelyn Campbell  PhD RN FAAN</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Johns Hopkins University School of Nursing</a:t>
            </a:r>
          </a:p>
          <a:p>
            <a:pPr marL="146303" indent="-36574" defTabSz="914400">
              <a:spcBef>
                <a:spcPts val="300"/>
              </a:spcBef>
              <a:buClrTx/>
              <a:buSzTx/>
              <a:buFontTx/>
              <a:buNone/>
              <a:defRPr sz="1800">
                <a:latin typeface="Helvetica Light"/>
                <a:ea typeface="Helvetica Light"/>
                <a:cs typeface="Helvetica Light"/>
                <a:sym typeface="Helvetica Light"/>
              </a:defRPr>
            </a:pPr>
            <a:r>
              <a:rPr sz="1300">
                <a:solidFill>
                  <a:srgbClr val="3E6169"/>
                </a:solidFill>
                <a:uFill>
                  <a:solidFill>
                    <a:srgbClr val="FFFFFF"/>
                  </a:solidFill>
                </a:uFill>
                <a:latin typeface="Georgia"/>
                <a:ea typeface="Georgia"/>
                <a:cs typeface="Georgia"/>
                <a:sym typeface="Georgia"/>
              </a:rPr>
              <a:t>Multi City Intimate Partner Femicide Study</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355600" y="438150"/>
            <a:ext cx="12293601" cy="2044701"/>
          </a:xfrm>
          <a:prstGeom prst="rect">
            <a:avLst/>
          </a:prstGeom>
        </p:spPr>
        <p:txBody>
          <a:bodyPr/>
          <a:lstStyle/>
          <a:p>
            <a:r>
              <a:t>Men as Victims</a:t>
            </a:r>
          </a:p>
        </p:txBody>
      </p:sp>
      <p:sp>
        <p:nvSpPr>
          <p:cNvPr id="269" name="Shape 269"/>
          <p:cNvSpPr>
            <a:spLocks noGrp="1"/>
          </p:cNvSpPr>
          <p:nvPr>
            <p:ph type="body" sz="half" idx="1"/>
          </p:nvPr>
        </p:nvSpPr>
        <p:spPr>
          <a:xfrm>
            <a:off x="355600" y="2984499"/>
            <a:ext cx="5721457" cy="6324601"/>
          </a:xfrm>
          <a:prstGeom prst="rect">
            <a:avLst/>
          </a:prstGeom>
        </p:spPr>
        <p:txBody>
          <a:bodyPr/>
          <a:lstStyle/>
          <a:p>
            <a:pPr marL="441959" indent="-441959" defTabSz="508254">
              <a:spcBef>
                <a:spcPts val="3600"/>
              </a:spcBef>
              <a:defRPr sz="3306"/>
            </a:pPr>
            <a:r>
              <a:t>Tend to underreport</a:t>
            </a:r>
          </a:p>
          <a:p>
            <a:pPr marL="441959" indent="-441959" defTabSz="508254">
              <a:spcBef>
                <a:spcPts val="3600"/>
              </a:spcBef>
              <a:defRPr sz="3306"/>
            </a:pPr>
            <a:r>
              <a:t>Women's Motivations</a:t>
            </a:r>
          </a:p>
          <a:p>
            <a:pPr marL="883919" lvl="1" indent="-441959" defTabSz="508254">
              <a:spcBef>
                <a:spcPts val="3600"/>
              </a:spcBef>
              <a:defRPr sz="3306"/>
            </a:pPr>
            <a:r>
              <a:t>Self Defense</a:t>
            </a:r>
          </a:p>
          <a:p>
            <a:pPr marL="883919" lvl="1" indent="-441959" defTabSz="508254">
              <a:spcBef>
                <a:spcPts val="3600"/>
              </a:spcBef>
              <a:defRPr sz="3306"/>
            </a:pPr>
            <a:r>
              <a:t>Coercion</a:t>
            </a:r>
          </a:p>
          <a:p>
            <a:pPr marL="883919" lvl="1" indent="-441959" defTabSz="508254">
              <a:spcBef>
                <a:spcPts val="3600"/>
              </a:spcBef>
              <a:defRPr sz="3306"/>
            </a:pPr>
            <a:r>
              <a:t>Anger</a:t>
            </a:r>
          </a:p>
          <a:p>
            <a:pPr marL="883919" lvl="1" indent="-441959" defTabSz="508254">
              <a:spcBef>
                <a:spcPts val="3600"/>
              </a:spcBef>
              <a:defRPr sz="3306"/>
            </a:pPr>
            <a:r>
              <a:t>Attempts to punish partner for misbehavior </a:t>
            </a:r>
          </a:p>
        </p:txBody>
      </p:sp>
      <p:grpSp>
        <p:nvGrpSpPr>
          <p:cNvPr id="272" name="Group 272"/>
          <p:cNvGrpSpPr/>
          <p:nvPr/>
        </p:nvGrpSpPr>
        <p:grpSpPr>
          <a:xfrm>
            <a:off x="6670450" y="2897141"/>
            <a:ext cx="5454368" cy="6296755"/>
            <a:chOff x="0" y="0"/>
            <a:chExt cx="5454366" cy="6296754"/>
          </a:xfrm>
        </p:grpSpPr>
        <p:sp>
          <p:nvSpPr>
            <p:cNvPr id="271" name="Shape 271"/>
            <p:cNvSpPr/>
            <p:nvPr/>
          </p:nvSpPr>
          <p:spPr>
            <a:xfrm>
              <a:off x="25400" y="25400"/>
              <a:ext cx="5403567" cy="6245955"/>
            </a:xfrm>
            <a:prstGeom prst="rect">
              <a:avLst/>
            </a:prstGeom>
            <a:noFill/>
            <a:ln>
              <a:noFill/>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marL="909052" lvl="1" indent="-401052" algn="l">
                <a:buClr>
                  <a:srgbClr val="5C86B9"/>
                </a:buClr>
                <a:buSzPct val="70000"/>
                <a:buFont typeface="Zapf Dingbats"/>
                <a:buChar char="✤"/>
                <a:defRPr>
                  <a:solidFill>
                    <a:srgbClr val="000000"/>
                  </a:solidFill>
                </a:defRPr>
              </a:pPr>
              <a:r>
                <a:t>Demand for attention</a:t>
              </a:r>
            </a:p>
            <a:p>
              <a:pPr marL="909052" lvl="1" indent="-401052" algn="l">
                <a:buClr>
                  <a:srgbClr val="5C86B9"/>
                </a:buClr>
                <a:buSzPct val="70000"/>
                <a:buFont typeface="Zapf Dingbats"/>
                <a:buChar char="✤"/>
                <a:defRPr>
                  <a:solidFill>
                    <a:srgbClr val="000000"/>
                  </a:solidFill>
                </a:defRPr>
              </a:pPr>
              <a:r>
                <a:t>Retaliation/Punishment especially for infidelity</a:t>
              </a:r>
            </a:p>
            <a:p>
              <a:pPr marL="401052" indent="-401052" algn="l">
                <a:buClr>
                  <a:srgbClr val="5C86B9"/>
                </a:buClr>
                <a:buSzPct val="70000"/>
                <a:buFont typeface="Zapf Dingbats"/>
                <a:buChar char="✤"/>
                <a:defRPr>
                  <a:solidFill>
                    <a:srgbClr val="000000"/>
                  </a:solidFill>
                </a:defRPr>
              </a:pPr>
              <a:r>
                <a:t>Women are 2 to 5 times more likely to be injured than men.</a:t>
              </a:r>
            </a:p>
          </p:txBody>
        </p:sp>
        <p:pic>
          <p:nvPicPr>
            <p:cNvPr id="270" name="Picture 269"/>
            <p:cNvPicPr>
              <a:picLocks/>
            </p:cNvPicPr>
            <p:nvPr/>
          </p:nvPicPr>
          <p:blipFill>
            <a:blip r:embed="rId2">
              <a:extLst/>
            </a:blip>
            <a:stretch>
              <a:fillRect/>
            </a:stretch>
          </p:blipFill>
          <p:spPr>
            <a:xfrm>
              <a:off x="-1" y="0"/>
              <a:ext cx="5454368" cy="6296755"/>
            </a:xfrm>
            <a:prstGeom prst="rect">
              <a:avLst/>
            </a:prstGeom>
            <a:effectLst/>
          </p:spPr>
        </p:pic>
      </p:gr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310065" y="110580"/>
            <a:ext cx="6108501" cy="1300971"/>
          </a:xfrm>
          <a:prstGeom prst="rect">
            <a:avLst/>
          </a:prstGeom>
        </p:spPr>
        <p:txBody>
          <a:bodyPr/>
          <a:lstStyle>
            <a:lvl1pPr>
              <a:defRPr b="1"/>
            </a:lvl1pPr>
          </a:lstStyle>
          <a:p>
            <a:r>
              <a:t>The Church</a:t>
            </a:r>
          </a:p>
        </p:txBody>
      </p:sp>
      <p:pic>
        <p:nvPicPr>
          <p:cNvPr id="275" name="pasted-image.png"/>
          <p:cNvPicPr>
            <a:picLocks noChangeAspect="1"/>
          </p:cNvPicPr>
          <p:nvPr/>
        </p:nvPicPr>
        <p:blipFill>
          <a:blip r:embed="rId2">
            <a:extLst/>
          </a:blip>
          <a:srcRect t="1693" r="1693"/>
          <a:stretch>
            <a:fillRect/>
          </a:stretch>
        </p:blipFill>
        <p:spPr>
          <a:xfrm>
            <a:off x="2100493" y="1515421"/>
            <a:ext cx="10262066" cy="80885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a:lstStyle>
            <a:lvl1pPr>
              <a:defRPr b="1"/>
            </a:lvl1pPr>
          </a:lstStyle>
          <a:p>
            <a:r>
              <a:t>The Church</a:t>
            </a:r>
          </a:p>
        </p:txBody>
      </p:sp>
      <p:sp>
        <p:nvSpPr>
          <p:cNvPr id="278" name="Shape 278"/>
          <p:cNvSpPr>
            <a:spLocks noGrp="1"/>
          </p:cNvSpPr>
          <p:nvPr>
            <p:ph type="body" sz="half" idx="1"/>
          </p:nvPr>
        </p:nvSpPr>
        <p:spPr>
          <a:xfrm>
            <a:off x="355600" y="2984499"/>
            <a:ext cx="6047787" cy="6324601"/>
          </a:xfrm>
          <a:prstGeom prst="rect">
            <a:avLst/>
          </a:prstGeom>
        </p:spPr>
        <p:txBody>
          <a:bodyPr/>
          <a:lstStyle/>
          <a:p>
            <a:pPr marL="502919" indent="-502919" defTabSz="578358">
              <a:spcBef>
                <a:spcPts val="4100"/>
              </a:spcBef>
              <a:defRPr sz="3762"/>
            </a:pPr>
            <a:r>
              <a:t>Recognize dangerousness</a:t>
            </a:r>
          </a:p>
          <a:p>
            <a:pPr marL="502919" indent="-502919" defTabSz="578358">
              <a:spcBef>
                <a:spcPts val="4100"/>
              </a:spcBef>
              <a:defRPr sz="3762"/>
            </a:pPr>
            <a:r>
              <a:t>Healing</a:t>
            </a:r>
          </a:p>
          <a:p>
            <a:pPr marL="502919" indent="-502919" defTabSz="578358">
              <a:spcBef>
                <a:spcPts val="4100"/>
              </a:spcBef>
              <a:defRPr sz="3762"/>
            </a:pPr>
            <a:r>
              <a:t>Response to disclosure in your church</a:t>
            </a:r>
          </a:p>
          <a:p>
            <a:pPr marL="502919" indent="-502919" defTabSz="578358">
              <a:spcBef>
                <a:spcPts val="4100"/>
              </a:spcBef>
              <a:defRPr sz="3762"/>
            </a:pPr>
            <a:r>
              <a:t>Couples counseling</a:t>
            </a:r>
          </a:p>
          <a:p>
            <a:pPr marL="502919" indent="-502919" defTabSz="578358">
              <a:spcBef>
                <a:spcPts val="4100"/>
              </a:spcBef>
              <a:defRPr sz="3762"/>
            </a:pPr>
            <a:r>
              <a:t>Insurance and Liability</a:t>
            </a:r>
          </a:p>
        </p:txBody>
      </p:sp>
      <p:grpSp>
        <p:nvGrpSpPr>
          <p:cNvPr id="281" name="Group 281"/>
          <p:cNvGrpSpPr/>
          <p:nvPr/>
        </p:nvGrpSpPr>
        <p:grpSpPr>
          <a:xfrm>
            <a:off x="7171330" y="3018566"/>
            <a:ext cx="5181160" cy="6433359"/>
            <a:chOff x="0" y="0"/>
            <a:chExt cx="5181158" cy="6433357"/>
          </a:xfrm>
        </p:grpSpPr>
        <p:sp>
          <p:nvSpPr>
            <p:cNvPr id="280" name="Shape 280"/>
            <p:cNvSpPr/>
            <p:nvPr/>
          </p:nvSpPr>
          <p:spPr>
            <a:xfrm>
              <a:off x="25400" y="25400"/>
              <a:ext cx="5130359" cy="6382558"/>
            </a:xfrm>
            <a:prstGeom prst="rect">
              <a:avLst/>
            </a:prstGeom>
            <a:noFill/>
            <a:ln>
              <a:noFill/>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b="1">
                  <a:solidFill>
                    <a:srgbClr val="202020"/>
                  </a:solidFill>
                </a:defRPr>
              </a:pPr>
              <a:r>
                <a:t>What can the church do?</a:t>
              </a:r>
            </a:p>
            <a:p>
              <a:pPr marL="401052" indent="-401052" algn="l">
                <a:buClr>
                  <a:srgbClr val="5C86B9"/>
                </a:buClr>
                <a:buSzPct val="70000"/>
                <a:buFont typeface="Zapf Dingbats"/>
                <a:buChar char="✤"/>
                <a:defRPr>
                  <a:solidFill>
                    <a:srgbClr val="202020"/>
                  </a:solidFill>
                </a:defRPr>
              </a:pPr>
              <a:r>
                <a:t>Create a safe haven</a:t>
              </a:r>
            </a:p>
            <a:p>
              <a:pPr marL="401052" indent="-401052" algn="l">
                <a:buClr>
                  <a:srgbClr val="5C86B9"/>
                </a:buClr>
                <a:buSzPct val="70000"/>
                <a:buFont typeface="Zapf Dingbats"/>
                <a:buChar char="✤"/>
                <a:defRPr>
                  <a:solidFill>
                    <a:srgbClr val="202020"/>
                  </a:solidFill>
                </a:defRPr>
              </a:pPr>
              <a:r>
                <a:t>Develop protocols to help DV victims</a:t>
              </a:r>
            </a:p>
            <a:p>
              <a:pPr marL="401052" indent="-401052" algn="l">
                <a:buClr>
                  <a:srgbClr val="5C86B9"/>
                </a:buClr>
                <a:buSzPct val="70000"/>
                <a:buFont typeface="Zapf Dingbats"/>
                <a:buChar char="✤"/>
                <a:defRPr>
                  <a:solidFill>
                    <a:srgbClr val="202020"/>
                  </a:solidFill>
                </a:defRPr>
              </a:pPr>
              <a:r>
                <a:t>Support children</a:t>
              </a:r>
            </a:p>
            <a:p>
              <a:pPr marL="401052" indent="-401052" algn="l">
                <a:buClr>
                  <a:srgbClr val="5C86B9"/>
                </a:buClr>
                <a:buSzPct val="70000"/>
                <a:buFont typeface="Zapf Dingbats"/>
                <a:buChar char="✤"/>
                <a:defRPr>
                  <a:solidFill>
                    <a:srgbClr val="202020"/>
                  </a:solidFill>
                </a:defRPr>
              </a:pPr>
              <a:r>
                <a:t>Use your prophetic voice</a:t>
              </a:r>
            </a:p>
            <a:p>
              <a:pPr marL="401052" indent="-401052" algn="l">
                <a:buClr>
                  <a:srgbClr val="5C86B9"/>
                </a:buClr>
                <a:buSzPct val="70000"/>
                <a:buFont typeface="Zapf Dingbats"/>
                <a:buChar char="✤"/>
                <a:defRPr>
                  <a:solidFill>
                    <a:srgbClr val="202020"/>
                  </a:solidFill>
                </a:defRPr>
              </a:pPr>
              <a:r>
                <a:t>Work as a team</a:t>
              </a:r>
            </a:p>
            <a:p>
              <a:pPr marL="401052" indent="-401052" algn="l">
                <a:buClr>
                  <a:srgbClr val="5C86B9"/>
                </a:buClr>
                <a:buSzPct val="70000"/>
                <a:buFont typeface="Zapf Dingbats"/>
                <a:buChar char="✤"/>
                <a:defRPr>
                  <a:solidFill>
                    <a:srgbClr val="202020"/>
                  </a:solidFill>
                </a:defRPr>
              </a:pPr>
              <a:r>
                <a:t>Educate your community</a:t>
              </a:r>
            </a:p>
            <a:p>
              <a:pPr marL="401052" indent="-401052" algn="l">
                <a:buClr>
                  <a:srgbClr val="5C86B9"/>
                </a:buClr>
                <a:buSzPct val="70000"/>
                <a:buFont typeface="Zapf Dingbats"/>
                <a:buChar char="✤"/>
                <a:defRPr>
                  <a:solidFill>
                    <a:srgbClr val="202020"/>
                  </a:solidFill>
                </a:defRPr>
              </a:pPr>
              <a:r>
                <a:t>Teach through life cycle events</a:t>
              </a:r>
            </a:p>
            <a:p>
              <a:pPr marL="401052" indent="-401052" algn="l">
                <a:buClr>
                  <a:srgbClr val="5C86B9"/>
                </a:buClr>
                <a:buSzPct val="70000"/>
                <a:buFont typeface="Zapf Dingbats"/>
                <a:buChar char="✤"/>
                <a:defRPr>
                  <a:solidFill>
                    <a:srgbClr val="202020"/>
                  </a:solidFill>
                </a:defRPr>
              </a:pPr>
              <a:r>
                <a:t>Get training</a:t>
              </a:r>
            </a:p>
          </p:txBody>
        </p:sp>
        <p:pic>
          <p:nvPicPr>
            <p:cNvPr id="279" name="Picture 278"/>
            <p:cNvPicPr>
              <a:picLocks/>
            </p:cNvPicPr>
            <p:nvPr/>
          </p:nvPicPr>
          <p:blipFill>
            <a:blip r:embed="rId2">
              <a:extLst/>
            </a:blip>
            <a:stretch>
              <a:fillRect/>
            </a:stretch>
          </p:blipFill>
          <p:spPr>
            <a:xfrm>
              <a:off x="0" y="0"/>
              <a:ext cx="5181160" cy="6433358"/>
            </a:xfrm>
            <a:prstGeom prst="rect">
              <a:avLst/>
            </a:prstGeom>
            <a:effectLst/>
          </p:spPr>
        </p:pic>
      </p:gr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lstStyle/>
          <a:p>
            <a:r>
              <a:t>Consider this...</a:t>
            </a:r>
          </a:p>
        </p:txBody>
      </p:sp>
      <p:sp>
        <p:nvSpPr>
          <p:cNvPr id="284" name="Shape 284"/>
          <p:cNvSpPr>
            <a:spLocks noGrp="1"/>
          </p:cNvSpPr>
          <p:nvPr>
            <p:ph type="body" idx="1"/>
          </p:nvPr>
        </p:nvSpPr>
        <p:spPr>
          <a:prstGeom prst="rect">
            <a:avLst/>
          </a:prstGeom>
        </p:spPr>
        <p:txBody>
          <a:bodyPr/>
          <a:lstStyle/>
          <a:p>
            <a:pPr marL="360679" indent="-360679" defTabSz="414781">
              <a:spcBef>
                <a:spcPts val="2900"/>
              </a:spcBef>
              <a:defRPr sz="2698"/>
            </a:pPr>
            <a:r>
              <a:t>October is Domestic Violence Awareness Month</a:t>
            </a:r>
          </a:p>
          <a:p>
            <a:pPr marL="721359" lvl="1" indent="-360679" defTabSz="414781">
              <a:spcBef>
                <a:spcPts val="2900"/>
              </a:spcBef>
              <a:defRPr sz="2698"/>
            </a:pPr>
            <a:r>
              <a:t>Preach-In</a:t>
            </a:r>
          </a:p>
          <a:p>
            <a:pPr marL="721359" lvl="1" indent="-360679" defTabSz="414781">
              <a:spcBef>
                <a:spcPts val="2900"/>
              </a:spcBef>
              <a:defRPr sz="2698"/>
            </a:pPr>
            <a:r>
              <a:t>MOB Rally tentative... GPD ... October 29</a:t>
            </a:r>
          </a:p>
          <a:p>
            <a:pPr marL="360679" indent="-360679" defTabSz="414781">
              <a:spcBef>
                <a:spcPts val="2900"/>
              </a:spcBef>
              <a:defRPr sz="2698"/>
            </a:pPr>
            <a:r>
              <a:t>Domestic Violence Culturally Sensitive and Faithbased Seminar</a:t>
            </a:r>
          </a:p>
          <a:p>
            <a:pPr marL="721359" lvl="1" indent="-360679" defTabSz="414781">
              <a:spcBef>
                <a:spcPts val="2900"/>
              </a:spcBef>
              <a:defRPr sz="2698"/>
            </a:pPr>
            <a:r>
              <a:t>Save the date...January 12-13, 2017</a:t>
            </a:r>
          </a:p>
          <a:p>
            <a:pPr marL="360679" indent="-360679" defTabSz="414781">
              <a:spcBef>
                <a:spcPts val="2900"/>
              </a:spcBef>
              <a:defRPr sz="2698"/>
            </a:pPr>
            <a:r>
              <a:t>Green Dot Trainings (minimum of 20 participants)</a:t>
            </a:r>
          </a:p>
          <a:p>
            <a:pPr marL="1082039" lvl="2" indent="-360679" defTabSz="414781">
              <a:spcBef>
                <a:spcPts val="2900"/>
              </a:spcBef>
              <a:defRPr sz="2698"/>
            </a:pPr>
            <a:r>
              <a:t>Reactive (Direct, Delegate, Distract) bystander</a:t>
            </a:r>
          </a:p>
          <a:p>
            <a:pPr marL="1082039" lvl="2" indent="-360679" defTabSz="414781">
              <a:spcBef>
                <a:spcPts val="2900"/>
              </a:spcBef>
              <a:defRPr sz="2698"/>
            </a:pPr>
            <a:r>
              <a:t>Proactive bystander</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title"/>
          </p:nvPr>
        </p:nvSpPr>
        <p:spPr>
          <a:prstGeom prst="rect">
            <a:avLst/>
          </a:prstGeom>
        </p:spPr>
        <p:txBody>
          <a:bodyPr/>
          <a:lstStyle/>
          <a:p>
            <a:r>
              <a:t>Check-In</a:t>
            </a:r>
          </a:p>
        </p:txBody>
      </p:sp>
      <p:sp>
        <p:nvSpPr>
          <p:cNvPr id="287" name="Shape 287"/>
          <p:cNvSpPr>
            <a:spLocks noGrp="1"/>
          </p:cNvSpPr>
          <p:nvPr>
            <p:ph type="body" idx="1"/>
          </p:nvPr>
        </p:nvSpPr>
        <p:spPr>
          <a:prstGeom prst="rect">
            <a:avLst/>
          </a:prstGeom>
        </p:spPr>
        <p:txBody>
          <a:bodyPr/>
          <a:lstStyle/>
          <a:p>
            <a:r>
              <a:t>Mood?</a:t>
            </a:r>
          </a:p>
          <a:p>
            <a:r>
              <a:t>I learned a little.</a:t>
            </a:r>
          </a:p>
          <a:p>
            <a:r>
              <a:t>I learned some things.</a:t>
            </a:r>
          </a:p>
          <a:p>
            <a:r>
              <a:t>I learned a lot!</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Placeholder 174"/>
          <p:cNvPicPr>
            <a:picLocks noGrp="1"/>
          </p:cNvPicPr>
          <p:nvPr>
            <p:ph type="pic" idx="15"/>
          </p:nvPr>
        </p:nvPicPr>
        <p:blipFill>
          <a:blip r:embed="rId2">
            <a:extLst/>
          </a:blip>
          <a:stretch>
            <a:fillRect/>
          </a:stretch>
        </p:blipFill>
        <p:spPr>
          <a:xfrm>
            <a:off x="386237" y="399837"/>
            <a:ext cx="12232327" cy="8826926"/>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oup 179"/>
          <p:cNvGrpSpPr/>
          <p:nvPr/>
        </p:nvGrpSpPr>
        <p:grpSpPr>
          <a:xfrm>
            <a:off x="4460493" y="574922"/>
            <a:ext cx="8446961" cy="8572004"/>
            <a:chOff x="0" y="0"/>
            <a:chExt cx="8446960" cy="8572003"/>
          </a:xfrm>
        </p:grpSpPr>
        <p:pic>
          <p:nvPicPr>
            <p:cNvPr id="178" name="9E3882BF-6551-4B60-A591-3FDF3F488E4E-L0-001.png"/>
            <p:cNvPicPr>
              <a:picLocks noChangeAspect="1"/>
            </p:cNvPicPr>
            <p:nvPr/>
          </p:nvPicPr>
          <p:blipFill>
            <a:blip r:embed="rId2">
              <a:extLst/>
            </a:blip>
            <a:srcRect/>
            <a:stretch>
              <a:fillRect/>
            </a:stretch>
          </p:blipFill>
          <p:spPr>
            <a:xfrm>
              <a:off x="127000" y="113320"/>
              <a:ext cx="8192961" cy="8192962"/>
            </a:xfrm>
            <a:prstGeom prst="rect">
              <a:avLst/>
            </a:prstGeom>
            <a:ln>
              <a:noFill/>
            </a:ln>
            <a:effectLst/>
          </p:spPr>
        </p:pic>
        <p:pic>
          <p:nvPicPr>
            <p:cNvPr id="177" name="Picture 176"/>
            <p:cNvPicPr>
              <a:picLocks/>
            </p:cNvPicPr>
            <p:nvPr/>
          </p:nvPicPr>
          <p:blipFill>
            <a:blip r:embed="rId3">
              <a:extLst/>
            </a:blip>
            <a:stretch>
              <a:fillRect/>
            </a:stretch>
          </p:blipFill>
          <p:spPr>
            <a:xfrm>
              <a:off x="-1" y="0"/>
              <a:ext cx="8446962" cy="8572004"/>
            </a:xfrm>
            <a:prstGeom prst="rect">
              <a:avLst/>
            </a:prstGeom>
            <a:effectLst/>
          </p:spPr>
        </p:pic>
      </p:grpSp>
      <p:sp>
        <p:nvSpPr>
          <p:cNvPr id="180" name="Shape 180"/>
          <p:cNvSpPr/>
          <p:nvPr/>
        </p:nvSpPr>
        <p:spPr>
          <a:xfrm>
            <a:off x="441616" y="574922"/>
            <a:ext cx="3577082" cy="4690432"/>
          </a:xfrm>
          <a:prstGeom prst="roundRect">
            <a:avLst>
              <a:gd name="adj" fmla="val 9271"/>
            </a:avLst>
          </a:prstGeom>
          <a:blipFill>
            <a:blip r:embed="rId4"/>
          </a:blipFill>
          <a:ln w="12700">
            <a:miter lim="400000"/>
          </a:ln>
          <a:effectLst>
            <a:outerShdw blurRad="50800" dist="25400" dir="5400000" rotWithShape="0">
              <a:srgbClr val="000000">
                <a:alpha val="6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b="1">
                <a:solidFill>
                  <a:srgbClr val="FFFFFF"/>
                </a:solidFill>
                <a:effectLst>
                  <a:outerShdw blurRad="25400" dist="12700" dir="5400000" rotWithShape="0">
                    <a:srgbClr val="000000">
                      <a:alpha val="50000"/>
                    </a:srgbClr>
                  </a:outerShdw>
                </a:effectLst>
                <a:latin typeface="Gill Sans"/>
                <a:ea typeface="Gill Sans"/>
                <a:cs typeface="Gill Sans"/>
                <a:sym typeface="Gill Sans"/>
              </a:defRPr>
            </a:pPr>
            <a:r>
              <a:t>Faith Communities Coming Together to Stop Intimate Partner Violence ~</a:t>
            </a:r>
          </a:p>
          <a:p>
            <a:pPr>
              <a:defRPr b="1">
                <a:solidFill>
                  <a:srgbClr val="FFFFFF"/>
                </a:solidFill>
                <a:effectLst>
                  <a:outerShdw blurRad="25400" dist="12700" dir="5400000" rotWithShape="0">
                    <a:srgbClr val="000000">
                      <a:alpha val="50000"/>
                    </a:srgbClr>
                  </a:outerShdw>
                </a:effectLst>
                <a:latin typeface="Gill Sans"/>
                <a:ea typeface="Gill Sans"/>
                <a:cs typeface="Gill Sans"/>
                <a:sym typeface="Gill Sans"/>
              </a:defRPr>
            </a:pPr>
            <a:r>
              <a:t>"Strengthening Families Seminar"</a:t>
            </a:r>
          </a:p>
        </p:txBody>
      </p:sp>
      <p:sp>
        <p:nvSpPr>
          <p:cNvPr id="181" name="Shape 181"/>
          <p:cNvSpPr/>
          <p:nvPr/>
        </p:nvSpPr>
        <p:spPr>
          <a:xfrm>
            <a:off x="692888" y="6135203"/>
            <a:ext cx="3919935" cy="32115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982" y="2178"/>
                </a:lnTo>
                <a:lnTo>
                  <a:pt x="531" y="2178"/>
                </a:lnTo>
                <a:cubicBezTo>
                  <a:pt x="238" y="2178"/>
                  <a:pt x="0" y="2469"/>
                  <a:pt x="0" y="2827"/>
                </a:cubicBezTo>
                <a:lnTo>
                  <a:pt x="0" y="20954"/>
                </a:lnTo>
                <a:cubicBezTo>
                  <a:pt x="0" y="21312"/>
                  <a:pt x="238" y="21600"/>
                  <a:pt x="531" y="21600"/>
                </a:cubicBezTo>
                <a:lnTo>
                  <a:pt x="17215" y="21600"/>
                </a:lnTo>
                <a:cubicBezTo>
                  <a:pt x="17508" y="21600"/>
                  <a:pt x="17744" y="21312"/>
                  <a:pt x="17744" y="20954"/>
                </a:cubicBezTo>
                <a:lnTo>
                  <a:pt x="17744" y="5152"/>
                </a:lnTo>
                <a:lnTo>
                  <a:pt x="21600" y="0"/>
                </a:lnTo>
                <a:close/>
              </a:path>
            </a:pathLst>
          </a:custGeom>
          <a:blipFill>
            <a:blip r:embed="rId5"/>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a:solidFill>
                  <a:srgbClr val="FFFFFF"/>
                </a:solidFill>
              </a:defRPr>
            </a:lvl1pPr>
          </a:lstStyle>
          <a:p>
            <a:r>
              <a:t>Host Church needed for October, November and 2017</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t>Believe It or Not?</a:t>
            </a:r>
          </a:p>
        </p:txBody>
      </p:sp>
      <p:sp>
        <p:nvSpPr>
          <p:cNvPr id="184" name="Shape 184"/>
          <p:cNvSpPr>
            <a:spLocks noGrp="1"/>
          </p:cNvSpPr>
          <p:nvPr>
            <p:ph type="body" idx="1"/>
          </p:nvPr>
        </p:nvSpPr>
        <p:spPr>
          <a:prstGeom prst="rect">
            <a:avLst/>
          </a:prstGeom>
        </p:spPr>
        <p:txBody>
          <a:bodyPr/>
          <a:lstStyle>
            <a:lvl1pPr marL="0" indent="0" algn="ctr">
              <a:buClrTx/>
              <a:buSzTx/>
              <a:buFontTx/>
              <a:buNone/>
              <a:defRPr sz="6500"/>
            </a:lvl1pPr>
          </a:lstStyle>
          <a:p>
            <a:r>
              <a:t>Going to a substance abuse program will stop intimate partner violence.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body" idx="1"/>
          </p:nvPr>
        </p:nvSpPr>
        <p:spPr>
          <a:prstGeom prst="rect">
            <a:avLst/>
          </a:prstGeom>
        </p:spPr>
        <p:txBody>
          <a:bodyPr/>
          <a:lstStyle>
            <a:lvl1pPr marL="0" indent="0" algn="ctr">
              <a:buClrTx/>
              <a:buSzTx/>
              <a:buFontTx/>
              <a:buNone/>
              <a:defRPr sz="10000"/>
            </a:lvl1pPr>
          </a:lstStyle>
          <a:p>
            <a:r>
              <a:t>NOT!</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90"/>
          <p:cNvGrpSpPr/>
          <p:nvPr/>
        </p:nvGrpSpPr>
        <p:grpSpPr>
          <a:xfrm>
            <a:off x="7649275" y="128757"/>
            <a:ext cx="4812560" cy="3231102"/>
            <a:chOff x="0" y="0"/>
            <a:chExt cx="4812558" cy="3231100"/>
          </a:xfrm>
        </p:grpSpPr>
        <p:pic>
          <p:nvPicPr>
            <p:cNvPr id="189" name="38295F1C-CE1E-4F9A-8729-052045C1F0F7-L0-001.jpeg"/>
            <p:cNvPicPr>
              <a:picLocks noChangeAspect="1"/>
            </p:cNvPicPr>
            <p:nvPr/>
          </p:nvPicPr>
          <p:blipFill>
            <a:blip r:embed="rId2">
              <a:extLst/>
            </a:blip>
            <a:srcRect l="22942" r="22942"/>
            <a:stretch>
              <a:fillRect/>
            </a:stretch>
          </p:blipFill>
          <p:spPr>
            <a:xfrm>
              <a:off x="127000" y="88900"/>
              <a:ext cx="4558559" cy="2900901"/>
            </a:xfrm>
            <a:prstGeom prst="rect">
              <a:avLst/>
            </a:prstGeom>
            <a:ln>
              <a:noFill/>
            </a:ln>
            <a:effectLst/>
          </p:spPr>
        </p:pic>
        <p:pic>
          <p:nvPicPr>
            <p:cNvPr id="188" name="Picture 187"/>
            <p:cNvPicPr>
              <a:picLocks/>
            </p:cNvPicPr>
            <p:nvPr/>
          </p:nvPicPr>
          <p:blipFill>
            <a:blip r:embed="rId3">
              <a:extLst/>
            </a:blip>
            <a:stretch>
              <a:fillRect/>
            </a:stretch>
          </p:blipFill>
          <p:spPr>
            <a:xfrm>
              <a:off x="0" y="0"/>
              <a:ext cx="4812559" cy="3231101"/>
            </a:xfrm>
            <a:prstGeom prst="rect">
              <a:avLst/>
            </a:prstGeom>
            <a:effectLst/>
          </p:spPr>
        </p:pic>
      </p:grpSp>
      <p:pic>
        <p:nvPicPr>
          <p:cNvPr id="191" name="ED3AD542-B403-4FDF-A558-FDBABC81CBB1-L0-001.jpeg"/>
          <p:cNvPicPr>
            <a:picLocks noChangeAspect="1"/>
          </p:cNvPicPr>
          <p:nvPr/>
        </p:nvPicPr>
        <p:blipFill>
          <a:blip r:embed="rId4">
            <a:extLst/>
          </a:blip>
          <a:stretch>
            <a:fillRect/>
          </a:stretch>
        </p:blipFill>
        <p:spPr>
          <a:xfrm>
            <a:off x="277435" y="324221"/>
            <a:ext cx="7412051" cy="9105159"/>
          </a:xfrm>
          <a:prstGeom prst="rect">
            <a:avLst/>
          </a:prstGeom>
          <a:ln w="12700">
            <a:miter lim="400000"/>
          </a:ln>
        </p:spPr>
      </p:pic>
      <p:pic>
        <p:nvPicPr>
          <p:cNvPr id="192" name="1D554B17-1448-4F28-A24C-5A31E71C8263-L0-001.jpeg"/>
          <p:cNvPicPr>
            <a:picLocks noChangeAspect="1"/>
          </p:cNvPicPr>
          <p:nvPr/>
        </p:nvPicPr>
        <p:blipFill>
          <a:blip r:embed="rId5">
            <a:extLst/>
          </a:blip>
          <a:stretch>
            <a:fillRect/>
          </a:stretch>
        </p:blipFill>
        <p:spPr>
          <a:xfrm>
            <a:off x="7893140" y="3140034"/>
            <a:ext cx="4574956" cy="631850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lvl1pPr>
              <a:defRPr b="1"/>
            </a:lvl1pPr>
          </a:lstStyle>
          <a:p>
            <a:r>
              <a:t>Believe It or Not?</a:t>
            </a:r>
          </a:p>
        </p:txBody>
      </p:sp>
      <p:sp>
        <p:nvSpPr>
          <p:cNvPr id="195" name="Shape 195"/>
          <p:cNvSpPr>
            <a:spLocks noGrp="1"/>
          </p:cNvSpPr>
          <p:nvPr>
            <p:ph type="body" idx="1"/>
          </p:nvPr>
        </p:nvSpPr>
        <p:spPr>
          <a:prstGeom prst="rect">
            <a:avLst/>
          </a:prstGeom>
        </p:spPr>
        <p:txBody>
          <a:bodyPr/>
          <a:lstStyle>
            <a:lvl1pPr marL="0" indent="0" algn="ctr">
              <a:buClrTx/>
              <a:buSzTx/>
              <a:buFontTx/>
              <a:buNone/>
              <a:defRPr sz="6800" b="1">
                <a:solidFill>
                  <a:schemeClr val="accent6">
                    <a:satOff val="6550"/>
                    <a:lumOff val="-6722"/>
                  </a:schemeClr>
                </a:solidFill>
              </a:defRPr>
            </a:lvl1pPr>
          </a:lstStyle>
          <a:p>
            <a:r>
              <a:t>Every 9 seconds a woman is assaulted or beaten by intimate male partners.</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TotalTime>
  <Words>1466</Words>
  <Application>Microsoft Office PowerPoint</Application>
  <PresentationFormat>Custom</PresentationFormat>
  <Paragraphs>162</Paragraphs>
  <Slides>38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Baskerville</vt:lpstr>
      <vt:lpstr>Cochin</vt:lpstr>
      <vt:lpstr>Copperplate</vt:lpstr>
      <vt:lpstr>Didot</vt:lpstr>
      <vt:lpstr>Georgia</vt:lpstr>
      <vt:lpstr>Gill Sans</vt:lpstr>
      <vt:lpstr>Helvetica</vt:lpstr>
      <vt:lpstr>Helvetica Light</vt:lpstr>
      <vt:lpstr>Helvetica Neue</vt:lpstr>
      <vt:lpstr>Helvetica Neue Light</vt:lpstr>
      <vt:lpstr>Palatino</vt:lpstr>
      <vt:lpstr>Zapf Dingbats</vt:lpstr>
      <vt:lpstr>Editorial</vt:lpstr>
      <vt:lpstr>Tracey Hickmon Rebuilding Coordinator Healthy Christians</vt:lpstr>
      <vt:lpstr>Objectives</vt:lpstr>
      <vt:lpstr>PowerPoint Presentation</vt:lpstr>
      <vt:lpstr>PowerPoint Presentation</vt:lpstr>
      <vt:lpstr>PowerPoint Presentation</vt:lpstr>
      <vt:lpstr>Believe It or Not?</vt:lpstr>
      <vt:lpstr>PowerPoint Presentation</vt:lpstr>
      <vt:lpstr>PowerPoint Presentation</vt:lpstr>
      <vt:lpstr>Believe It or Not?</vt:lpstr>
      <vt:lpstr>PowerPoint Presentation</vt:lpstr>
      <vt:lpstr>Ephesians 6:12</vt:lpstr>
      <vt:lpstr>Satan's Goal... Keep us ALONE, WEAK AND IN PAIN</vt:lpstr>
      <vt:lpstr>The New Slavemasters</vt:lpstr>
      <vt:lpstr>Statistics</vt:lpstr>
      <vt:lpstr>In Gainesville</vt:lpstr>
      <vt:lpstr>Believe It or Not?</vt:lpstr>
      <vt:lpstr>PowerPoint Presentation</vt:lpstr>
      <vt:lpstr>Domestic Violence Florida Statute 741.23</vt:lpstr>
      <vt:lpstr>Power and Control</vt:lpstr>
      <vt:lpstr>PowerPoint Presentation</vt:lpstr>
      <vt:lpstr>PowerPoint Presentation</vt:lpstr>
      <vt:lpstr>3 reasons why males commit violence against women and girls</vt:lpstr>
      <vt:lpstr>PowerPoint Presentation</vt:lpstr>
      <vt:lpstr>Believe It or Not?</vt:lpstr>
      <vt:lpstr>PowerPoint Presentation</vt:lpstr>
      <vt:lpstr>Trauma</vt:lpstr>
      <vt:lpstr>Children</vt:lpstr>
      <vt:lpstr>Teens</vt:lpstr>
      <vt:lpstr>Parenting</vt:lpstr>
      <vt:lpstr>PowerPoint Presentation</vt:lpstr>
      <vt:lpstr>Single Mothers</vt:lpstr>
      <vt:lpstr>Believe It or Not?</vt:lpstr>
      <vt:lpstr>PowerPoint Presentation</vt:lpstr>
      <vt:lpstr>Men as Victims</vt:lpstr>
      <vt:lpstr>The Church</vt:lpstr>
      <vt:lpstr>The Church</vt:lpstr>
      <vt:lpstr>Consider this...</vt:lpstr>
      <vt:lpstr>Check-In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Christians</dc:title>
  <cp:lastModifiedBy>AFCC</cp:lastModifiedBy>
  <cp:revision>6</cp:revision>
  <dcterms:modified xsi:type="dcterms:W3CDTF">2016-09-29T00:40:18Z</dcterms:modified>
</cp:coreProperties>
</file>