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77" r:id="rId3"/>
    <p:sldId id="258" r:id="rId4"/>
    <p:sldId id="270" r:id="rId5"/>
    <p:sldId id="269" r:id="rId6"/>
    <p:sldId id="271" r:id="rId7"/>
    <p:sldId id="257" r:id="rId8"/>
    <p:sldId id="259" r:id="rId9"/>
    <p:sldId id="272" r:id="rId10"/>
    <p:sldId id="279" r:id="rId11"/>
    <p:sldId id="261" r:id="rId12"/>
    <p:sldId id="280" r:id="rId13"/>
    <p:sldId id="273" r:id="rId14"/>
    <p:sldId id="274" r:id="rId15"/>
    <p:sldId id="262" r:id="rId16"/>
    <p:sldId id="281" r:id="rId17"/>
    <p:sldId id="278" r:id="rId18"/>
    <p:sldId id="263" r:id="rId19"/>
    <p:sldId id="282" r:id="rId20"/>
    <p:sldId id="260" r:id="rId21"/>
    <p:sldId id="264" r:id="rId22"/>
    <p:sldId id="267" r:id="rId23"/>
    <p:sldId id="275" r:id="rId24"/>
    <p:sldId id="265" r:id="rId25"/>
    <p:sldId id="276" r:id="rId26"/>
    <p:sldId id="26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6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76AA2D2-C176-44AF-8B14-21F786F3C7E6}" type="datetimeFigureOut">
              <a:rPr lang="en-US" smtClean="0"/>
              <a:t>2/25/2015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8DAD834-B0FA-4039-895D-402716C5D1F3}" type="slidenum">
              <a:rPr lang="en-US" smtClean="0"/>
              <a:t>‹#›</a:t>
            </a:fld>
            <a:endParaRPr lang="en-US" dirty="0"/>
          </a:p>
        </p:txBody>
      </p:sp>
    </p:spTree>
    <p:extLst>
      <p:ext uri="{BB962C8B-B14F-4D97-AF65-F5344CB8AC3E}">
        <p14:creationId xmlns:p14="http://schemas.microsoft.com/office/powerpoint/2010/main" val="40654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18BD6F-6065-416A-B0BB-24D03F49B148}" type="datetimeFigureOut">
              <a:rPr lang="en-US" smtClean="0"/>
              <a:t>2/25/2015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411F5A-1204-4655-9AD4-806D4243FB78}" type="slidenum">
              <a:rPr lang="en-US" smtClean="0"/>
              <a:t>‹#›</a:t>
            </a:fld>
            <a:endParaRPr lang="en-US" dirty="0"/>
          </a:p>
        </p:txBody>
      </p:sp>
    </p:spTree>
    <p:extLst>
      <p:ext uri="{BB962C8B-B14F-4D97-AF65-F5344CB8AC3E}">
        <p14:creationId xmlns:p14="http://schemas.microsoft.com/office/powerpoint/2010/main" val="3148396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t>
            </a:r>
            <a:r>
              <a:rPr lang="en-US" baseline="0" dirty="0" smtClean="0"/>
              <a:t> 1= 2  regardless if we feel should equal 4.The laws of mathematics does not adjust to fit want we want-neither does God’s word.</a:t>
            </a:r>
            <a:endParaRPr lang="en-US" dirty="0"/>
          </a:p>
        </p:txBody>
      </p:sp>
      <p:sp>
        <p:nvSpPr>
          <p:cNvPr id="4" name="Slide Number Placeholder 3"/>
          <p:cNvSpPr>
            <a:spLocks noGrp="1"/>
          </p:cNvSpPr>
          <p:nvPr>
            <p:ph type="sldNum" sz="quarter" idx="10"/>
          </p:nvPr>
        </p:nvSpPr>
        <p:spPr/>
        <p:txBody>
          <a:bodyPr/>
          <a:lstStyle/>
          <a:p>
            <a:fld id="{0C411F5A-1204-4655-9AD4-806D4243FB78}" type="slidenum">
              <a:rPr lang="en-US" smtClean="0"/>
              <a:t>5</a:t>
            </a:fld>
            <a:endParaRPr lang="en-US" dirty="0"/>
          </a:p>
        </p:txBody>
      </p:sp>
    </p:spTree>
    <p:extLst>
      <p:ext uri="{BB962C8B-B14F-4D97-AF65-F5344CB8AC3E}">
        <p14:creationId xmlns:p14="http://schemas.microsoft.com/office/powerpoint/2010/main" val="36804297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useBgFill="1">
        <p:nvSpPr>
          <p:cNvPr id="13" name="Freeform 12"/>
          <p:cNvSpPr/>
          <p:nvPr/>
        </p:nvSpPr>
        <p:spPr>
          <a:xfrm>
            <a:off x="-8467" y="-16933"/>
            <a:ext cx="8754534" cy="6451600"/>
          </a:xfrm>
          <a:custGeom>
            <a:avLst/>
            <a:gdLst/>
            <a:ahLst/>
            <a:cxnLst/>
            <a:rect l="l" t="t" r="r" b="b"/>
            <a:pathLst>
              <a:path w="8754534" h="6451600">
                <a:moveTo>
                  <a:pt x="8373534" y="0"/>
                </a:moveTo>
                <a:lnTo>
                  <a:pt x="8754534" y="5994400"/>
                </a:lnTo>
                <a:lnTo>
                  <a:pt x="0" y="6451600"/>
                </a:lnTo>
                <a:lnTo>
                  <a:pt x="0" y="0"/>
                </a:lnTo>
                <a:lnTo>
                  <a:pt x="8373534" y="0"/>
                </a:lnTo>
                <a:close/>
              </a:path>
            </a:pathLst>
          </a:cu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10379" y="4445000"/>
            <a:ext cx="8464695" cy="1715811"/>
          </a:xfrm>
          <a:custGeom>
            <a:avLst/>
            <a:gdLst/>
            <a:ahLst/>
            <a:cxnLst/>
            <a:rect l="l" t="t" r="r" b="b"/>
            <a:pathLst>
              <a:path w="8428428" h="1878553">
                <a:moveTo>
                  <a:pt x="0" y="438229"/>
                </a:moveTo>
                <a:lnTo>
                  <a:pt x="8343246" y="0"/>
                </a:lnTo>
                <a:lnTo>
                  <a:pt x="8428428" y="1424838"/>
                </a:lnTo>
                <a:lnTo>
                  <a:pt x="7515" y="1878553"/>
                </a:lnTo>
                <a:lnTo>
                  <a:pt x="0" y="438229"/>
                </a:ln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2864" y="0"/>
            <a:ext cx="5811235" cy="321615"/>
          </a:xfrm>
          <a:custGeom>
            <a:avLst/>
            <a:gdLst/>
            <a:ahLst/>
            <a:cxnLst/>
            <a:rect l="l" t="t" r="r" b="b"/>
            <a:pathLst>
              <a:path w="5811235" h="321615">
                <a:moveTo>
                  <a:pt x="0" y="0"/>
                </a:moveTo>
                <a:lnTo>
                  <a:pt x="5811235" y="0"/>
                </a:lnTo>
                <a:lnTo>
                  <a:pt x="1" y="321615"/>
                </a:lnTo>
                <a:cubicBezTo>
                  <a:pt x="1" y="214410"/>
                  <a:pt x="0" y="107205"/>
                  <a:pt x="0" y="0"/>
                </a:cubicBez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30" name="Freeform 29"/>
          <p:cNvSpPr/>
          <p:nvPr/>
        </p:nvSpPr>
        <p:spPr>
          <a:xfrm rot="21420000">
            <a:off x="-170768" y="213023"/>
            <a:ext cx="8480534" cy="5746008"/>
          </a:xfrm>
          <a:custGeom>
            <a:avLst/>
            <a:gdLst/>
            <a:ahLst/>
            <a:cxnLst/>
            <a:rect l="l" t="t" r="r" b="b"/>
            <a:pathLst>
              <a:path w="11307378" h="5746008">
                <a:moveTo>
                  <a:pt x="11270997" y="0"/>
                </a:moveTo>
                <a:lnTo>
                  <a:pt x="11307378" y="5746008"/>
                </a:lnTo>
                <a:lnTo>
                  <a:pt x="1" y="574313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2" name="Title 1"/>
          <p:cNvSpPr>
            <a:spLocks noGrp="1"/>
          </p:cNvSpPr>
          <p:nvPr>
            <p:ph type="ctrTitle"/>
          </p:nvPr>
        </p:nvSpPr>
        <p:spPr>
          <a:xfrm rot="21420000">
            <a:off x="451416" y="668338"/>
            <a:ext cx="7533524" cy="2766528"/>
          </a:xfrm>
        </p:spPr>
        <p:txBody>
          <a:bodyPr anchor="b">
            <a:normAutofit/>
          </a:bodyPr>
          <a:lstStyle>
            <a:lvl1pPr algn="r">
              <a:defRPr sz="7200"/>
            </a:lvl1pPr>
          </a:lstStyle>
          <a:p>
            <a:r>
              <a:rPr lang="en-US" smtClean="0"/>
              <a:t>Click to edit Master title style</a:t>
            </a:r>
            <a:endParaRPr lang="en-US" dirty="0"/>
          </a:p>
        </p:txBody>
      </p:sp>
      <p:sp>
        <p:nvSpPr>
          <p:cNvPr id="3" name="Subtitle 2"/>
          <p:cNvSpPr>
            <a:spLocks noGrp="1"/>
          </p:cNvSpPr>
          <p:nvPr>
            <p:ph type="subTitle" idx="1"/>
          </p:nvPr>
        </p:nvSpPr>
        <p:spPr>
          <a:xfrm rot="21420000">
            <a:off x="554462" y="3446830"/>
            <a:ext cx="7512060" cy="550333"/>
          </a:xfrm>
        </p:spPr>
        <p:txBody>
          <a:bodyPr anchor="t">
            <a:noAutofit/>
          </a:bodyPr>
          <a:lstStyle>
            <a:lvl1pPr marL="0" indent="0" algn="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rot="21420000">
            <a:off x="3669071" y="4714242"/>
            <a:ext cx="4607740" cy="942356"/>
          </a:xfrm>
        </p:spPr>
        <p:txBody>
          <a:bodyPr/>
          <a:lstStyle>
            <a:lvl1pPr algn="ctr">
              <a:defRPr sz="4200">
                <a:solidFill>
                  <a:schemeClr val="accent1">
                    <a:lumMod val="50000"/>
                  </a:schemeClr>
                </a:solidFill>
              </a:defRPr>
            </a:lvl1pPr>
          </a:lstStyle>
          <a:p>
            <a:fld id="{73F1A62D-3B22-4F49-B749-91D46E115B7A}" type="datetimeFigureOut">
              <a:rPr lang="en-US" smtClean="0"/>
              <a:t>2/25/2015</a:t>
            </a:fld>
            <a:endParaRPr lang="en-US" dirty="0"/>
          </a:p>
        </p:txBody>
      </p:sp>
      <p:sp>
        <p:nvSpPr>
          <p:cNvPr id="5" name="Footer Placeholder 4"/>
          <p:cNvSpPr>
            <a:spLocks noGrp="1"/>
          </p:cNvSpPr>
          <p:nvPr>
            <p:ph type="ftr" sz="quarter" idx="11"/>
          </p:nvPr>
        </p:nvSpPr>
        <p:spPr>
          <a:xfrm rot="21420000">
            <a:off x="-12134" y="4954635"/>
            <a:ext cx="2987069" cy="918361"/>
          </a:xfrm>
        </p:spPr>
        <p:txBody>
          <a:bodyPr vert="horz" lIns="91440" tIns="45720" rIns="91440" bIns="45720" rtlCol="0" anchor="ctr"/>
          <a:lstStyle>
            <a:lvl1pPr algn="r">
              <a:defRPr lang="en-US" sz="4200" dirty="0"/>
            </a:lvl1pPr>
          </a:lstStyle>
          <a:p>
            <a:endParaRPr lang="en-US" dirty="0"/>
          </a:p>
        </p:txBody>
      </p:sp>
      <p:sp>
        <p:nvSpPr>
          <p:cNvPr id="6" name="Slide Number Placeholder 5"/>
          <p:cNvSpPr>
            <a:spLocks noGrp="1"/>
          </p:cNvSpPr>
          <p:nvPr>
            <p:ph type="sldNum" sz="quarter" idx="12"/>
          </p:nvPr>
        </p:nvSpPr>
        <p:spPr>
          <a:xfrm rot="21420000">
            <a:off x="7401518" y="3819948"/>
            <a:ext cx="680390" cy="498470"/>
          </a:xfrm>
        </p:spPr>
        <p:txBody>
          <a:bodyPr/>
          <a:lstStyle>
            <a:lvl1pPr>
              <a:defRPr sz="2400">
                <a:solidFill>
                  <a:schemeClr val="tx1">
                    <a:lumMod val="75000"/>
                    <a:lumOff val="25000"/>
                  </a:schemeClr>
                </a:solidFill>
              </a:defRPr>
            </a:lvl1pPr>
          </a:lstStyle>
          <a:p>
            <a:fld id="{4CF634FC-A74F-4F13-8757-8BEAB67D1E67}" type="slidenum">
              <a:rPr lang="en-US" smtClean="0"/>
              <a:t>‹#›</a:t>
            </a:fld>
            <a:endParaRPr lang="en-US" dirty="0"/>
          </a:p>
        </p:txBody>
      </p:sp>
      <p:sp>
        <p:nvSpPr>
          <p:cNvPr id="33" name="5-Point Star 32"/>
          <p:cNvSpPr/>
          <p:nvPr/>
        </p:nvSpPr>
        <p:spPr>
          <a:xfrm rot="21420000">
            <a:off x="3121951" y="5057183"/>
            <a:ext cx="515386" cy="515386"/>
          </a:xfrm>
          <a:prstGeom prst="star5">
            <a:avLst>
              <a:gd name="adj" fmla="val 26693"/>
              <a:gd name="hf" fmla="val 105146"/>
              <a:gd name="vf" fmla="val 110557"/>
            </a:avLst>
          </a:prstGeom>
          <a:solidFill>
            <a:schemeClr val="tx1">
              <a:alpha val="40000"/>
            </a:schemeClr>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69584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4106333"/>
            <a:ext cx="7796031" cy="58884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4351" y="685800"/>
            <a:ext cx="7794385" cy="319490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4335" y="4702923"/>
            <a:ext cx="7796046" cy="682472"/>
          </a:xfrm>
        </p:spPr>
        <p:txBody>
          <a:bodyPr anchor="t"/>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1A62D-3B22-4F49-B749-91D46E115B7A}" type="datetimeFigureOut">
              <a:rPr lang="en-US" smtClean="0"/>
              <a:t>2/25/2015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F634FC-A74F-4F13-8757-8BEAB67D1E67}" type="slidenum">
              <a:rPr lang="en-US" smtClean="0"/>
              <a:t>‹#›</a:t>
            </a:fld>
            <a:endParaRPr lang="en-US" dirty="0"/>
          </a:p>
        </p:txBody>
      </p:sp>
    </p:spTree>
    <p:extLst>
      <p:ext uri="{BB962C8B-B14F-4D97-AF65-F5344CB8AC3E}">
        <p14:creationId xmlns:p14="http://schemas.microsoft.com/office/powerpoint/2010/main" val="3202445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7677" cy="3194903"/>
          </a:xfrm>
        </p:spPr>
        <p:txBody>
          <a:bodyPr anchor="ctr">
            <a:normAutofit/>
          </a:bodyPr>
          <a:lstStyle>
            <a:lvl1pPr algn="ctr">
              <a:defRPr sz="48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4335" y="4106333"/>
            <a:ext cx="7796047" cy="1273606"/>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1A62D-3B22-4F49-B749-91D46E115B7A}" type="datetimeFigureOut">
              <a:rPr lang="en-US" smtClean="0"/>
              <a:t>2/25/2015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F634FC-A74F-4F13-8757-8BEAB67D1E67}" type="slidenum">
              <a:rPr lang="en-US" smtClean="0"/>
              <a:t>‹#›</a:t>
            </a:fld>
            <a:endParaRPr lang="en-US" dirty="0"/>
          </a:p>
        </p:txBody>
      </p:sp>
    </p:spTree>
    <p:extLst>
      <p:ext uri="{BB962C8B-B14F-4D97-AF65-F5344CB8AC3E}">
        <p14:creationId xmlns:p14="http://schemas.microsoft.com/office/powerpoint/2010/main" val="2770893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99" y="685800"/>
            <a:ext cx="7143765" cy="2916704"/>
          </a:xfrm>
        </p:spPr>
        <p:txBody>
          <a:bodyPr anchor="ctr">
            <a:normAutofit/>
          </a:bodyPr>
          <a:lstStyle>
            <a:lvl1pPr algn="ctr">
              <a:defRPr sz="48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162698" y="3610032"/>
            <a:ext cx="6500967" cy="377768"/>
          </a:xfrm>
        </p:spPr>
        <p:txBody>
          <a:bodyPr anchor="t">
            <a:normAutofit/>
          </a:bodyPr>
          <a:lstStyle>
            <a:lvl1pPr marL="0" indent="0" algn="r">
              <a:buNone/>
              <a:defRPr sz="1400">
                <a:solidFill>
                  <a:schemeClr val="tx1">
                    <a:lumMod val="50000"/>
                    <a:lumOff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14351" y="4106334"/>
            <a:ext cx="7797662" cy="1268252"/>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1A62D-3B22-4F49-B749-91D46E115B7A}" type="datetimeFigureOut">
              <a:rPr lang="en-US" smtClean="0"/>
              <a:t>2/25/2015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F634FC-A74F-4F13-8757-8BEAB67D1E67}" type="slidenum">
              <a:rPr lang="en-US" smtClean="0"/>
              <a:t>‹#›</a:t>
            </a:fld>
            <a:endParaRPr lang="en-US" dirty="0"/>
          </a:p>
        </p:txBody>
      </p:sp>
      <p:sp>
        <p:nvSpPr>
          <p:cNvPr id="10" name="TextBox 9"/>
          <p:cNvSpPr txBox="1"/>
          <p:nvPr/>
        </p:nvSpPr>
        <p:spPr>
          <a:xfrm>
            <a:off x="404280" y="88785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1" name="TextBox 10"/>
          <p:cNvSpPr txBox="1"/>
          <p:nvPr/>
        </p:nvSpPr>
        <p:spPr>
          <a:xfrm>
            <a:off x="7897147" y="290648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3706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14351" y="1723855"/>
            <a:ext cx="7796030" cy="2511835"/>
          </a:xfrm>
        </p:spPr>
        <p:txBody>
          <a:bodyPr anchor="b">
            <a:normAutofit/>
          </a:bodyPr>
          <a:lstStyle>
            <a:lvl1pPr algn="l">
              <a:defRPr sz="48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4351" y="4247468"/>
            <a:ext cx="7796030" cy="1140644"/>
          </a:xfrm>
        </p:spPr>
        <p:txBody>
          <a:bodyPr anchor="t">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1A62D-3B22-4F49-B749-91D46E115B7A}" type="datetimeFigureOut">
              <a:rPr lang="en-US" smtClean="0"/>
              <a:t>2/25/2015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F634FC-A74F-4F13-8757-8BEAB67D1E67}" type="slidenum">
              <a:rPr lang="en-US" smtClean="0"/>
              <a:t>‹#›</a:t>
            </a:fld>
            <a:endParaRPr lang="en-US" dirty="0"/>
          </a:p>
        </p:txBody>
      </p:sp>
    </p:spTree>
    <p:extLst>
      <p:ext uri="{BB962C8B-B14F-4D97-AF65-F5344CB8AC3E}">
        <p14:creationId xmlns:p14="http://schemas.microsoft.com/office/powerpoint/2010/main" val="3258109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514351" y="685801"/>
            <a:ext cx="7796030" cy="1151965"/>
          </a:xfrm>
        </p:spPr>
        <p:txBody>
          <a:bodyPr/>
          <a:lstStyle>
            <a:lvl1pPr algn="ctr">
              <a:defRPr/>
            </a:lvl1pPr>
          </a:lstStyle>
          <a:p>
            <a:r>
              <a:rPr lang="en-US" smtClean="0"/>
              <a:t>Click to edit Master title style</a:t>
            </a:r>
            <a:endParaRPr lang="en-US" dirty="0"/>
          </a:p>
        </p:txBody>
      </p:sp>
      <p:sp>
        <p:nvSpPr>
          <p:cNvPr id="7" name="Text Placeholder 2"/>
          <p:cNvSpPr>
            <a:spLocks noGrp="1"/>
          </p:cNvSpPr>
          <p:nvPr>
            <p:ph type="body" idx="1"/>
          </p:nvPr>
        </p:nvSpPr>
        <p:spPr>
          <a:xfrm>
            <a:off x="514352"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14352"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175967"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175966"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827785"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827785"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3F1A62D-3B22-4F49-B749-91D46E115B7A}" type="datetimeFigureOut">
              <a:rPr lang="en-US" smtClean="0"/>
              <a:t>2/25/2015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F634FC-A74F-4F13-8757-8BEAB67D1E67}" type="slidenum">
              <a:rPr lang="en-US" smtClean="0"/>
              <a:t>‹#›</a:t>
            </a:fld>
            <a:endParaRPr lang="en-US" dirty="0"/>
          </a:p>
        </p:txBody>
      </p:sp>
    </p:spTree>
    <p:extLst>
      <p:ext uri="{BB962C8B-B14F-4D97-AF65-F5344CB8AC3E}">
        <p14:creationId xmlns:p14="http://schemas.microsoft.com/office/powerpoint/2010/main" val="2944074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514351" y="685801"/>
            <a:ext cx="7797662" cy="1151965"/>
          </a:xfrm>
        </p:spPr>
        <p:txBody>
          <a:bodyPr/>
          <a:lstStyle>
            <a:lvl1pPr algn="ctr">
              <a:defRPr/>
            </a:lvl1pPr>
          </a:lstStyle>
          <a:p>
            <a:r>
              <a:rPr lang="en-US" smtClean="0"/>
              <a:t>Click to edit Master title style</a:t>
            </a:r>
            <a:endParaRPr lang="en-US" dirty="0"/>
          </a:p>
        </p:txBody>
      </p:sp>
      <p:sp>
        <p:nvSpPr>
          <p:cNvPr id="19" name="Text Placeholder 2"/>
          <p:cNvSpPr>
            <a:spLocks noGrp="1"/>
          </p:cNvSpPr>
          <p:nvPr>
            <p:ph type="body" idx="1"/>
          </p:nvPr>
        </p:nvSpPr>
        <p:spPr>
          <a:xfrm>
            <a:off x="518880"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14335" y="2063396"/>
            <a:ext cx="2482596" cy="1536725"/>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18880" y="4389288"/>
            <a:ext cx="2482596" cy="98529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17805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176999" y="2063396"/>
            <a:ext cx="2482596" cy="153523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176998" y="4389286"/>
            <a:ext cx="2483655" cy="98530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82670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826614" y="2063394"/>
            <a:ext cx="2482596" cy="1537196"/>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826614" y="4389284"/>
            <a:ext cx="2482596" cy="98530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3F1A62D-3B22-4F49-B749-91D46E115B7A}" type="datetimeFigureOut">
              <a:rPr lang="en-US" smtClean="0"/>
              <a:t>2/25/2015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F634FC-A74F-4F13-8757-8BEAB67D1E67}" type="slidenum">
              <a:rPr lang="en-US" smtClean="0"/>
              <a:t>‹#›</a:t>
            </a:fld>
            <a:endParaRPr lang="en-US" dirty="0"/>
          </a:p>
        </p:txBody>
      </p:sp>
    </p:spTree>
    <p:extLst>
      <p:ext uri="{BB962C8B-B14F-4D97-AF65-F5344CB8AC3E}">
        <p14:creationId xmlns:p14="http://schemas.microsoft.com/office/powerpoint/2010/main" val="3855052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514351" y="2063396"/>
            <a:ext cx="7796030" cy="331119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F1A62D-3B22-4F49-B749-91D46E115B7A}" type="datetimeFigureOut">
              <a:rPr lang="en-US" smtClean="0"/>
              <a:t>2/25/2015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F634FC-A74F-4F13-8757-8BEAB67D1E67}" type="slidenum">
              <a:rPr lang="en-US" smtClean="0"/>
              <a:t>‹#›</a:t>
            </a:fld>
            <a:endParaRPr lang="en-US" dirty="0"/>
          </a:p>
        </p:txBody>
      </p:sp>
    </p:spTree>
    <p:extLst>
      <p:ext uri="{BB962C8B-B14F-4D97-AF65-F5344CB8AC3E}">
        <p14:creationId xmlns:p14="http://schemas.microsoft.com/office/powerpoint/2010/main" val="9238417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1896" y="685801"/>
            <a:ext cx="1698485" cy="4688785"/>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514351" y="685801"/>
            <a:ext cx="5928323" cy="468878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F1A62D-3B22-4F49-B749-91D46E115B7A}" type="datetimeFigureOut">
              <a:rPr lang="en-US" smtClean="0"/>
              <a:t>2/25/2015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F634FC-A74F-4F13-8757-8BEAB67D1E67}" type="slidenum">
              <a:rPr lang="en-US" smtClean="0"/>
              <a:t>‹#›</a:t>
            </a:fld>
            <a:endParaRPr lang="en-US" dirty="0"/>
          </a:p>
        </p:txBody>
      </p:sp>
    </p:spTree>
    <p:extLst>
      <p:ext uri="{BB962C8B-B14F-4D97-AF65-F5344CB8AC3E}">
        <p14:creationId xmlns:p14="http://schemas.microsoft.com/office/powerpoint/2010/main" val="3361580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514351" y="2063396"/>
            <a:ext cx="7796030" cy="33111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F1A62D-3B22-4F49-B749-91D46E115B7A}" type="datetimeFigureOut">
              <a:rPr lang="en-US" smtClean="0"/>
              <a:t>2/25/2015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F634FC-A74F-4F13-8757-8BEAB67D1E67}" type="slidenum">
              <a:rPr lang="en-US" smtClean="0"/>
              <a:t>‹#›</a:t>
            </a:fld>
            <a:endParaRPr lang="en-US" dirty="0"/>
          </a:p>
        </p:txBody>
      </p:sp>
    </p:spTree>
    <p:extLst>
      <p:ext uri="{BB962C8B-B14F-4D97-AF65-F5344CB8AC3E}">
        <p14:creationId xmlns:p14="http://schemas.microsoft.com/office/powerpoint/2010/main" val="436884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6030" cy="3193487"/>
          </a:xfrm>
        </p:spPr>
        <p:txBody>
          <a:bodyPr anchor="b">
            <a:normAutofit/>
          </a:bodyPr>
          <a:lstStyle>
            <a:lvl1pPr algn="l">
              <a:defRPr sz="5400"/>
            </a:lvl1pPr>
          </a:lstStyle>
          <a:p>
            <a:r>
              <a:rPr lang="en-US" smtClean="0"/>
              <a:t>Click to edit Master title style</a:t>
            </a:r>
            <a:endParaRPr lang="en-US" dirty="0"/>
          </a:p>
        </p:txBody>
      </p:sp>
      <p:sp>
        <p:nvSpPr>
          <p:cNvPr id="3" name="Text Placeholder 2"/>
          <p:cNvSpPr>
            <a:spLocks noGrp="1"/>
          </p:cNvSpPr>
          <p:nvPr>
            <p:ph type="body" idx="1"/>
          </p:nvPr>
        </p:nvSpPr>
        <p:spPr>
          <a:xfrm>
            <a:off x="514351" y="3742267"/>
            <a:ext cx="7796030" cy="1639614"/>
          </a:xfrm>
        </p:spPr>
        <p:txBody>
          <a:bodyPr anchor="t">
            <a:normAutofit/>
          </a:bodyPr>
          <a:lstStyle>
            <a:lvl1pPr marL="0" indent="0" algn="l">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F1A62D-3B22-4F49-B749-91D46E115B7A}" type="datetimeFigureOut">
              <a:rPr lang="en-US" smtClean="0"/>
              <a:t>2/25/2015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F634FC-A74F-4F13-8757-8BEAB67D1E67}" type="slidenum">
              <a:rPr lang="en-US" smtClean="0"/>
              <a:t>‹#›</a:t>
            </a:fld>
            <a:endParaRPr lang="en-US" dirty="0"/>
          </a:p>
        </p:txBody>
      </p:sp>
    </p:spTree>
    <p:extLst>
      <p:ext uri="{BB962C8B-B14F-4D97-AF65-F5344CB8AC3E}">
        <p14:creationId xmlns:p14="http://schemas.microsoft.com/office/powerpoint/2010/main" val="1763084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7662" cy="1158140"/>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514350" y="2063396"/>
            <a:ext cx="3816536" cy="3311189"/>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495478" y="2063396"/>
            <a:ext cx="3814904" cy="3311189"/>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F1A62D-3B22-4F49-B749-91D46E115B7A}" type="datetimeFigureOut">
              <a:rPr lang="en-US" smtClean="0"/>
              <a:t>2/25/2015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F634FC-A74F-4F13-8757-8BEAB67D1E67}" type="slidenum">
              <a:rPr lang="en-US" smtClean="0"/>
              <a:t>‹#›</a:t>
            </a:fld>
            <a:endParaRPr lang="en-US" dirty="0"/>
          </a:p>
        </p:txBody>
      </p:sp>
    </p:spTree>
    <p:extLst>
      <p:ext uri="{BB962C8B-B14F-4D97-AF65-F5344CB8AC3E}">
        <p14:creationId xmlns:p14="http://schemas.microsoft.com/office/powerpoint/2010/main" val="23849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6030" cy="115814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39569" y="2063396"/>
            <a:ext cx="3591317"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514352" y="2861733"/>
            <a:ext cx="3816534" cy="2512852"/>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15340" y="2063396"/>
            <a:ext cx="3596671"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495477" y="2861733"/>
            <a:ext cx="3816535" cy="2512852"/>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F1A62D-3B22-4F49-B749-91D46E115B7A}" type="datetimeFigureOut">
              <a:rPr lang="en-US" smtClean="0"/>
              <a:t>2/25/2015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F634FC-A74F-4F13-8757-8BEAB67D1E67}" type="slidenum">
              <a:rPr lang="en-US" smtClean="0"/>
              <a:t>‹#›</a:t>
            </a:fld>
            <a:endParaRPr lang="en-US" dirty="0"/>
          </a:p>
        </p:txBody>
      </p:sp>
    </p:spTree>
    <p:extLst>
      <p:ext uri="{BB962C8B-B14F-4D97-AF65-F5344CB8AC3E}">
        <p14:creationId xmlns:p14="http://schemas.microsoft.com/office/powerpoint/2010/main" val="3104930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F1A62D-3B22-4F49-B749-91D46E115B7A}" type="datetimeFigureOut">
              <a:rPr lang="en-US" smtClean="0"/>
              <a:t>2/25/2015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F634FC-A74F-4F13-8757-8BEAB67D1E67}" type="slidenum">
              <a:rPr lang="en-US" smtClean="0"/>
              <a:t>‹#›</a:t>
            </a:fld>
            <a:endParaRPr lang="en-US" dirty="0"/>
          </a:p>
        </p:txBody>
      </p:sp>
    </p:spTree>
    <p:extLst>
      <p:ext uri="{BB962C8B-B14F-4D97-AF65-F5344CB8AC3E}">
        <p14:creationId xmlns:p14="http://schemas.microsoft.com/office/powerpoint/2010/main" val="2475686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F1A62D-3B22-4F49-B749-91D46E115B7A}" type="datetimeFigureOut">
              <a:rPr lang="en-US" smtClean="0"/>
              <a:t>2/25/2015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CF634FC-A74F-4F13-8757-8BEAB67D1E67}" type="slidenum">
              <a:rPr lang="en-US" smtClean="0"/>
              <a:t>‹#›</a:t>
            </a:fld>
            <a:endParaRPr lang="en-US" dirty="0"/>
          </a:p>
        </p:txBody>
      </p:sp>
    </p:spTree>
    <p:extLst>
      <p:ext uri="{BB962C8B-B14F-4D97-AF65-F5344CB8AC3E}">
        <p14:creationId xmlns:p14="http://schemas.microsoft.com/office/powerpoint/2010/main" val="2381747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232" y="685800"/>
            <a:ext cx="3095145" cy="2023252"/>
          </a:xfrm>
        </p:spPr>
        <p:txBody>
          <a:bodyPr anchor="b">
            <a:normAutofit/>
          </a:bodyPr>
          <a:lstStyle>
            <a:lvl1pPr algn="ctr">
              <a:defRPr sz="3600"/>
            </a:lvl1pPr>
          </a:lstStyle>
          <a:p>
            <a:r>
              <a:rPr lang="en-US" smtClean="0"/>
              <a:t>Click to edit Master title style</a:t>
            </a:r>
            <a:endParaRPr lang="en-US" dirty="0"/>
          </a:p>
        </p:txBody>
      </p:sp>
      <p:sp>
        <p:nvSpPr>
          <p:cNvPr id="10" name="Content Placeholder 2"/>
          <p:cNvSpPr>
            <a:spLocks noGrp="1"/>
          </p:cNvSpPr>
          <p:nvPr>
            <p:ph sz="quarter" idx="13"/>
          </p:nvPr>
        </p:nvSpPr>
        <p:spPr>
          <a:xfrm>
            <a:off x="3784600" y="685801"/>
            <a:ext cx="4525781" cy="46887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232" y="2709053"/>
            <a:ext cx="3095146" cy="2665533"/>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1A62D-3B22-4F49-B749-91D46E115B7A}" type="datetimeFigureOut">
              <a:rPr lang="en-US" smtClean="0"/>
              <a:t>2/25/2015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F634FC-A74F-4F13-8757-8BEAB67D1E67}" type="slidenum">
              <a:rPr lang="en-US" smtClean="0"/>
              <a:t>‹#›</a:t>
            </a:fld>
            <a:endParaRPr lang="en-US" dirty="0"/>
          </a:p>
        </p:txBody>
      </p:sp>
    </p:spTree>
    <p:extLst>
      <p:ext uri="{BB962C8B-B14F-4D97-AF65-F5344CB8AC3E}">
        <p14:creationId xmlns:p14="http://schemas.microsoft.com/office/powerpoint/2010/main" val="1729986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0"/>
            <a:ext cx="4408172" cy="2023252"/>
          </a:xfrm>
        </p:spPr>
        <p:txBody>
          <a:bodyPr anchor="b">
            <a:normAutofit/>
          </a:bodyPr>
          <a:lstStyle>
            <a:lvl1pPr algn="ct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47740" y="1"/>
            <a:ext cx="3162641" cy="507153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4351" y="2709053"/>
            <a:ext cx="4408171" cy="2362481"/>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1A62D-3B22-4F49-B749-91D46E115B7A}" type="datetimeFigureOut">
              <a:rPr lang="en-US" smtClean="0"/>
              <a:t>2/25/2015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F634FC-A74F-4F13-8757-8BEAB67D1E67}" type="slidenum">
              <a:rPr lang="en-US" smtClean="0"/>
              <a:t>‹#›</a:t>
            </a:fld>
            <a:endParaRPr lang="en-US" dirty="0"/>
          </a:p>
        </p:txBody>
      </p:sp>
    </p:spTree>
    <p:extLst>
      <p:ext uri="{BB962C8B-B14F-4D97-AF65-F5344CB8AC3E}">
        <p14:creationId xmlns:p14="http://schemas.microsoft.com/office/powerpoint/2010/main" val="2351954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0" name="Group 9"/>
          <p:cNvGrpSpPr/>
          <p:nvPr/>
        </p:nvGrpSpPr>
        <p:grpSpPr>
          <a:xfrm>
            <a:off x="-19048" y="1"/>
            <a:ext cx="9004013" cy="6644081"/>
            <a:chOff x="-25397" y="0"/>
            <a:chExt cx="12005350" cy="6644081"/>
          </a:xfrm>
        </p:grpSpPr>
        <p:sp useBgFill="1">
          <p:nvSpPr>
            <p:cNvPr id="11" name="Rectangle 10"/>
            <p:cNvSpPr/>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13" name="Rectangle 12"/>
            <p:cNvSpPr/>
            <p:nvPr/>
          </p:nvSpPr>
          <p:spPr>
            <a:xfrm>
              <a:off x="1" y="5600215"/>
              <a:ext cx="11706512" cy="780581"/>
            </a:xfrm>
            <a:prstGeom prst="rect">
              <a:avLst/>
            </a:pr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25397" y="0"/>
              <a:ext cx="11773291" cy="6419514"/>
            </a:xfrm>
            <a:custGeom>
              <a:avLst/>
              <a:gdLst/>
              <a:ahLst/>
              <a:cxnLst/>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grpSp>
      <p:sp>
        <p:nvSpPr>
          <p:cNvPr id="2" name="Title Placeholder 1"/>
          <p:cNvSpPr>
            <a:spLocks noGrp="1"/>
          </p:cNvSpPr>
          <p:nvPr>
            <p:ph type="title"/>
          </p:nvPr>
        </p:nvSpPr>
        <p:spPr>
          <a:xfrm>
            <a:off x="514351" y="685801"/>
            <a:ext cx="7797662" cy="11519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514351" y="2063396"/>
            <a:ext cx="7797662" cy="331118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73562" y="5757334"/>
            <a:ext cx="2838450" cy="498470"/>
          </a:xfrm>
          <a:prstGeom prst="rect">
            <a:avLst/>
          </a:prstGeom>
        </p:spPr>
        <p:txBody>
          <a:bodyPr vert="horz" lIns="91440" tIns="45720" rIns="91440" bIns="45720" rtlCol="0" anchor="ctr"/>
          <a:lstStyle>
            <a:lvl1pPr algn="r">
              <a:defRPr sz="2800" cap="all" baseline="0">
                <a:solidFill>
                  <a:schemeClr val="accent1">
                    <a:lumMod val="50000"/>
                  </a:schemeClr>
                </a:solidFill>
              </a:defRPr>
            </a:lvl1pPr>
          </a:lstStyle>
          <a:p>
            <a:fld id="{73F1A62D-3B22-4F49-B749-91D46E115B7A}" type="datetimeFigureOut">
              <a:rPr lang="en-US" smtClean="0"/>
              <a:t>2/25/2015</a:t>
            </a:fld>
            <a:endParaRPr lang="en-US" dirty="0"/>
          </a:p>
        </p:txBody>
      </p:sp>
      <p:sp>
        <p:nvSpPr>
          <p:cNvPr id="5" name="Footer Placeholder 4"/>
          <p:cNvSpPr>
            <a:spLocks noGrp="1"/>
          </p:cNvSpPr>
          <p:nvPr>
            <p:ph type="ftr" sz="quarter" idx="3"/>
          </p:nvPr>
        </p:nvSpPr>
        <p:spPr>
          <a:xfrm>
            <a:off x="514351" y="5757334"/>
            <a:ext cx="4124789" cy="498470"/>
          </a:xfrm>
          <a:prstGeom prst="rect">
            <a:avLst/>
          </a:prstGeom>
        </p:spPr>
        <p:txBody>
          <a:bodyPr vert="horz" lIns="91440" tIns="45720" rIns="91440" bIns="45720" rtlCol="0" anchor="ctr"/>
          <a:lstStyle>
            <a:lvl1pPr algn="l">
              <a:defRPr sz="2800" cap="all" baseline="0">
                <a:solidFill>
                  <a:schemeClr val="accent1">
                    <a:lumMod val="50000"/>
                  </a:schemeClr>
                </a:solidFill>
              </a:defRPr>
            </a:lvl1pPr>
          </a:lstStyle>
          <a:p>
            <a:endParaRPr lang="en-US" dirty="0"/>
          </a:p>
        </p:txBody>
      </p:sp>
      <p:sp>
        <p:nvSpPr>
          <p:cNvPr id="6" name="Slide Number Placeholder 5"/>
          <p:cNvSpPr>
            <a:spLocks noGrp="1"/>
          </p:cNvSpPr>
          <p:nvPr>
            <p:ph type="sldNum" sz="quarter" idx="4"/>
          </p:nvPr>
        </p:nvSpPr>
        <p:spPr>
          <a:xfrm>
            <a:off x="4715341" y="5757334"/>
            <a:ext cx="680390" cy="498470"/>
          </a:xfrm>
          <a:prstGeom prst="rect">
            <a:avLst/>
          </a:prstGeom>
        </p:spPr>
        <p:txBody>
          <a:bodyPr vert="horz" lIns="91440" tIns="45720" rIns="91440" bIns="45720" rtlCol="0" anchor="ctr"/>
          <a:lstStyle>
            <a:lvl1pPr algn="ctr">
              <a:defRPr sz="2800" cap="all" baseline="0">
                <a:solidFill>
                  <a:schemeClr val="accent1">
                    <a:lumMod val="50000"/>
                  </a:schemeClr>
                </a:solidFill>
              </a:defRPr>
            </a:lvl1pPr>
          </a:lstStyle>
          <a:p>
            <a:fld id="{4CF634FC-A74F-4F13-8757-8BEAB67D1E67}" type="slidenum">
              <a:rPr lang="en-US" smtClean="0"/>
              <a:t>‹#›</a:t>
            </a:fld>
            <a:endParaRPr lang="en-US" dirty="0"/>
          </a:p>
        </p:txBody>
      </p:sp>
    </p:spTree>
    <p:extLst>
      <p:ext uri="{BB962C8B-B14F-4D97-AF65-F5344CB8AC3E}">
        <p14:creationId xmlns:p14="http://schemas.microsoft.com/office/powerpoint/2010/main" val="4935850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4400" kern="1200" cap="all" baseline="0">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Overcoming Emotional Strongholds</a:t>
            </a:r>
            <a:endParaRPr lang="en-US" dirty="0"/>
          </a:p>
        </p:txBody>
      </p:sp>
      <p:sp>
        <p:nvSpPr>
          <p:cNvPr id="3" name="Subtitle 2"/>
          <p:cNvSpPr>
            <a:spLocks noGrp="1"/>
          </p:cNvSpPr>
          <p:nvPr>
            <p:ph type="subTitle" idx="1"/>
          </p:nvPr>
        </p:nvSpPr>
        <p:spPr>
          <a:xfrm rot="21420000">
            <a:off x="569623" y="3446433"/>
            <a:ext cx="7512060" cy="1129715"/>
          </a:xfrm>
        </p:spPr>
        <p:txBody>
          <a:bodyPr>
            <a:normAutofit fontScale="92500" lnSpcReduction="20000"/>
          </a:bodyPr>
          <a:lstStyle/>
          <a:p>
            <a:r>
              <a:rPr lang="en-US" dirty="0" smtClean="0">
                <a:solidFill>
                  <a:schemeClr val="tx1"/>
                </a:solidFill>
              </a:rPr>
              <a:t>These things I have spoken to you that in Me you may have peace. In the world you will have tribulation; but be of good cheer, I have overcome the world. St John 16:33</a:t>
            </a:r>
            <a:endParaRPr lang="en-US" dirty="0">
              <a:solidFill>
                <a:schemeClr val="tx1"/>
              </a:solidFill>
            </a:endParaRPr>
          </a:p>
        </p:txBody>
      </p:sp>
    </p:spTree>
    <p:extLst>
      <p:ext uri="{BB962C8B-B14F-4D97-AF65-F5344CB8AC3E}">
        <p14:creationId xmlns:p14="http://schemas.microsoft.com/office/powerpoint/2010/main" val="1191038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Emotional Strongholds</a:t>
            </a:r>
          </a:p>
        </p:txBody>
      </p:sp>
      <p:sp>
        <p:nvSpPr>
          <p:cNvPr id="3" name="Content Placeholder 2"/>
          <p:cNvSpPr>
            <a:spLocks noGrp="1"/>
          </p:cNvSpPr>
          <p:nvPr>
            <p:ph sz="quarter" idx="13"/>
          </p:nvPr>
        </p:nvSpPr>
        <p:spPr>
          <a:xfrm>
            <a:off x="525922" y="1600200"/>
            <a:ext cx="7796030" cy="3311189"/>
          </a:xfrm>
        </p:spPr>
        <p:txBody>
          <a:bodyPr>
            <a:normAutofit/>
          </a:bodyPr>
          <a:lstStyle/>
          <a:p>
            <a:r>
              <a:rPr lang="en-US" sz="3200" dirty="0" smtClean="0"/>
              <a:t>Ruth 1: 10-21 &amp; 4: 14-17</a:t>
            </a:r>
          </a:p>
          <a:p>
            <a:r>
              <a:rPr lang="en-US" sz="3200" dirty="0" smtClean="0"/>
              <a:t>What are some things that happened in this story?</a:t>
            </a:r>
            <a:endParaRPr lang="en-US" sz="3200" dirty="0"/>
          </a:p>
        </p:txBody>
      </p:sp>
    </p:spTree>
    <p:extLst>
      <p:ext uri="{BB962C8B-B14F-4D97-AF65-F5344CB8AC3E}">
        <p14:creationId xmlns:p14="http://schemas.microsoft.com/office/powerpoint/2010/main" val="368201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1" y="152400"/>
            <a:ext cx="7797662" cy="1151965"/>
          </a:xfrm>
        </p:spPr>
        <p:txBody>
          <a:bodyPr/>
          <a:lstStyle/>
          <a:p>
            <a:r>
              <a:rPr lang="en-US" dirty="0"/>
              <a:t>Emotional Strongholds</a:t>
            </a:r>
          </a:p>
        </p:txBody>
      </p:sp>
      <p:sp>
        <p:nvSpPr>
          <p:cNvPr id="3" name="Content Placeholder 2"/>
          <p:cNvSpPr>
            <a:spLocks noGrp="1"/>
          </p:cNvSpPr>
          <p:nvPr>
            <p:ph sz="quarter" idx="13"/>
          </p:nvPr>
        </p:nvSpPr>
        <p:spPr>
          <a:xfrm>
            <a:off x="515983" y="1752600"/>
            <a:ext cx="7796030" cy="3311189"/>
          </a:xfrm>
        </p:spPr>
        <p:txBody>
          <a:bodyPr>
            <a:noAutofit/>
          </a:bodyPr>
          <a:lstStyle/>
          <a:p>
            <a:pPr>
              <a:defRPr/>
            </a:pPr>
            <a:r>
              <a:rPr lang="en-US" sz="2400" dirty="0"/>
              <a:t>Don’t have a pity party-Feeling sorry for yourself</a:t>
            </a:r>
          </a:p>
          <a:p>
            <a:pPr>
              <a:defRPr/>
            </a:pPr>
            <a:r>
              <a:rPr lang="en-US" sz="2400" dirty="0"/>
              <a:t>Self pity is torment that indicates your bondage/captivity to an experience or a person.</a:t>
            </a:r>
          </a:p>
          <a:p>
            <a:pPr>
              <a:defRPr/>
            </a:pPr>
            <a:r>
              <a:rPr lang="en-US" sz="2400" dirty="0"/>
              <a:t>Self pity is the superglue to your past</a:t>
            </a:r>
          </a:p>
          <a:p>
            <a:pPr>
              <a:defRPr/>
            </a:pPr>
            <a:r>
              <a:rPr lang="en-US" sz="2400" dirty="0"/>
              <a:t>It is your job to take control of your thoughts by applying the Word of God to move into forgiveness of those things or people who have hurt you, used you, abused you etc.</a:t>
            </a:r>
          </a:p>
          <a:p>
            <a:endParaRPr lang="en-US" sz="2400" dirty="0"/>
          </a:p>
        </p:txBody>
      </p:sp>
    </p:spTree>
    <p:extLst>
      <p:ext uri="{BB962C8B-B14F-4D97-AF65-F5344CB8AC3E}">
        <p14:creationId xmlns:p14="http://schemas.microsoft.com/office/powerpoint/2010/main" val="3266138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Emotional Strongholds</a:t>
            </a:r>
          </a:p>
        </p:txBody>
      </p:sp>
      <p:sp>
        <p:nvSpPr>
          <p:cNvPr id="3" name="Content Placeholder 2"/>
          <p:cNvSpPr>
            <a:spLocks noGrp="1"/>
          </p:cNvSpPr>
          <p:nvPr>
            <p:ph sz="quarter" idx="13"/>
          </p:nvPr>
        </p:nvSpPr>
        <p:spPr>
          <a:xfrm>
            <a:off x="539174" y="1524000"/>
            <a:ext cx="7796030" cy="3311189"/>
          </a:xfrm>
        </p:spPr>
        <p:txBody>
          <a:bodyPr>
            <a:normAutofit/>
          </a:bodyPr>
          <a:lstStyle/>
          <a:p>
            <a:r>
              <a:rPr lang="en-US" sz="3200" dirty="0" smtClean="0"/>
              <a:t>I Sam. 30:1-8</a:t>
            </a:r>
          </a:p>
          <a:p>
            <a:r>
              <a:rPr lang="en-US" sz="3200" dirty="0" smtClean="0"/>
              <a:t>What happened in this story</a:t>
            </a:r>
            <a:endParaRPr lang="en-US" sz="3200" dirty="0"/>
          </a:p>
        </p:txBody>
      </p:sp>
    </p:spTree>
    <p:extLst>
      <p:ext uri="{BB962C8B-B14F-4D97-AF65-F5344CB8AC3E}">
        <p14:creationId xmlns:p14="http://schemas.microsoft.com/office/powerpoint/2010/main" val="616174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1" y="228600"/>
            <a:ext cx="7797662" cy="1151965"/>
          </a:xfrm>
        </p:spPr>
        <p:txBody>
          <a:bodyPr/>
          <a:lstStyle/>
          <a:p>
            <a:r>
              <a:rPr lang="en-US" dirty="0"/>
              <a:t>Emotional Strongholds</a:t>
            </a:r>
          </a:p>
        </p:txBody>
      </p:sp>
      <p:sp>
        <p:nvSpPr>
          <p:cNvPr id="3" name="Content Placeholder 2"/>
          <p:cNvSpPr>
            <a:spLocks noGrp="1"/>
          </p:cNvSpPr>
          <p:nvPr>
            <p:ph sz="quarter" idx="13"/>
          </p:nvPr>
        </p:nvSpPr>
        <p:spPr>
          <a:xfrm>
            <a:off x="525922" y="1524000"/>
            <a:ext cx="7796030" cy="3311189"/>
          </a:xfrm>
        </p:spPr>
        <p:txBody>
          <a:bodyPr>
            <a:noAutofit/>
          </a:bodyPr>
          <a:lstStyle/>
          <a:p>
            <a:r>
              <a:rPr lang="en-US" sz="2400" dirty="0" smtClean="0"/>
              <a:t>As you think so you become.</a:t>
            </a:r>
          </a:p>
          <a:p>
            <a:r>
              <a:rPr lang="en-GB" sz="2400" dirty="0" smtClean="0"/>
              <a:t>What </a:t>
            </a:r>
            <a:r>
              <a:rPr lang="en-GB" sz="2400" dirty="0"/>
              <a:t>do </a:t>
            </a:r>
            <a:r>
              <a:rPr lang="en-GB" sz="2400" dirty="0" smtClean="0"/>
              <a:t>your thoughts </a:t>
            </a:r>
            <a:r>
              <a:rPr lang="en-GB" sz="2400" dirty="0"/>
              <a:t>say about you? About your life? And how well do they really match your plans for your life and your image of yourself</a:t>
            </a:r>
            <a:r>
              <a:rPr lang="en-GB" sz="2400" dirty="0" smtClean="0"/>
              <a:t>?</a:t>
            </a:r>
          </a:p>
          <a:p>
            <a:r>
              <a:rPr lang="en-US" sz="2400" dirty="0" smtClean="0"/>
              <a:t>Sometimes emotional strongholds occur from past experiences, words that have been spoken, actions that have been taken over rule the plan God has for us.</a:t>
            </a:r>
            <a:endParaRPr lang="en-US" sz="2400" dirty="0"/>
          </a:p>
        </p:txBody>
      </p:sp>
    </p:spTree>
    <p:extLst>
      <p:ext uri="{BB962C8B-B14F-4D97-AF65-F5344CB8AC3E}">
        <p14:creationId xmlns:p14="http://schemas.microsoft.com/office/powerpoint/2010/main" val="38509504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1" y="228600"/>
            <a:ext cx="7797662" cy="1151965"/>
          </a:xfrm>
        </p:spPr>
        <p:txBody>
          <a:bodyPr/>
          <a:lstStyle/>
          <a:p>
            <a:r>
              <a:rPr lang="en-US" dirty="0"/>
              <a:t>Emotional Strongholds</a:t>
            </a:r>
          </a:p>
        </p:txBody>
      </p:sp>
      <p:sp>
        <p:nvSpPr>
          <p:cNvPr id="3" name="Content Placeholder 2"/>
          <p:cNvSpPr>
            <a:spLocks noGrp="1"/>
          </p:cNvSpPr>
          <p:nvPr>
            <p:ph sz="quarter" idx="13"/>
          </p:nvPr>
        </p:nvSpPr>
        <p:spPr>
          <a:xfrm>
            <a:off x="514351" y="1600200"/>
            <a:ext cx="7796030" cy="3311189"/>
          </a:xfrm>
        </p:spPr>
        <p:txBody>
          <a:bodyPr>
            <a:noAutofit/>
          </a:bodyPr>
          <a:lstStyle/>
          <a:p>
            <a:r>
              <a:rPr lang="en-GB" sz="2400" dirty="0"/>
              <a:t>What </a:t>
            </a:r>
            <a:r>
              <a:rPr lang="en-GB" sz="2400" dirty="0" smtClean="0"/>
              <a:t> may irritate you in what you see</a:t>
            </a:r>
            <a:r>
              <a:rPr lang="en-GB" sz="2400" dirty="0"/>
              <a:t>, feel and hear in other people may be a reflection of you. </a:t>
            </a:r>
            <a:endParaRPr lang="en-GB" sz="2400" dirty="0" smtClean="0"/>
          </a:p>
          <a:p>
            <a:r>
              <a:rPr lang="en-GB" sz="2400" dirty="0" smtClean="0"/>
              <a:t>The </a:t>
            </a:r>
            <a:r>
              <a:rPr lang="en-GB" sz="2400" dirty="0"/>
              <a:t>things you learn by thinking this way may not always be pleasant, but they can be enlightening. They help you to see yourself and also how you may be fooling yourself. </a:t>
            </a:r>
            <a:endParaRPr lang="en-GB" sz="2400" dirty="0" smtClean="0"/>
          </a:p>
          <a:p>
            <a:r>
              <a:rPr lang="en-GB" sz="2400" dirty="0" smtClean="0"/>
              <a:t>And </a:t>
            </a:r>
            <a:r>
              <a:rPr lang="en-GB" sz="2400" dirty="0"/>
              <a:t>these powerful insights can be very valuable for your personal growth. So, in interactions with others, try asking yourself: what is reflected?</a:t>
            </a:r>
            <a:endParaRPr lang="en-US" sz="2400" dirty="0"/>
          </a:p>
        </p:txBody>
      </p:sp>
    </p:spTree>
    <p:extLst>
      <p:ext uri="{BB962C8B-B14F-4D97-AF65-F5344CB8AC3E}">
        <p14:creationId xmlns:p14="http://schemas.microsoft.com/office/powerpoint/2010/main" val="4431706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916" y="228600"/>
            <a:ext cx="7797662" cy="1151965"/>
          </a:xfrm>
        </p:spPr>
        <p:txBody>
          <a:bodyPr/>
          <a:lstStyle/>
          <a:p>
            <a:r>
              <a:rPr lang="en-US" dirty="0" smtClean="0"/>
              <a:t>Overcoming Emotional </a:t>
            </a:r>
            <a:r>
              <a:rPr lang="en-US" dirty="0"/>
              <a:t>Strongholds</a:t>
            </a:r>
          </a:p>
        </p:txBody>
      </p:sp>
      <p:sp>
        <p:nvSpPr>
          <p:cNvPr id="3" name="Content Placeholder 2"/>
          <p:cNvSpPr>
            <a:spLocks noGrp="1"/>
          </p:cNvSpPr>
          <p:nvPr>
            <p:ph sz="quarter" idx="13"/>
          </p:nvPr>
        </p:nvSpPr>
        <p:spPr>
          <a:xfrm>
            <a:off x="545800" y="2133600"/>
            <a:ext cx="7796030" cy="3311189"/>
          </a:xfrm>
        </p:spPr>
        <p:txBody>
          <a:bodyPr>
            <a:noAutofit/>
          </a:bodyPr>
          <a:lstStyle/>
          <a:p>
            <a:pPr>
              <a:defRPr/>
            </a:pPr>
            <a:r>
              <a:rPr lang="en-US" sz="2400" dirty="0"/>
              <a:t>Casting down imaginations (arguments) and every high thing  (proud obstacle) that exalts itself against the knowledge of God.</a:t>
            </a:r>
          </a:p>
          <a:p>
            <a:pPr>
              <a:defRPr/>
            </a:pPr>
            <a:r>
              <a:rPr lang="en-US" sz="2400" dirty="0"/>
              <a:t>Carnal, worldly ways of thinking and doing things our way are arguments against the mind and methods of God.</a:t>
            </a:r>
          </a:p>
          <a:p>
            <a:pPr>
              <a:defRPr/>
            </a:pPr>
            <a:r>
              <a:rPr lang="en-US" sz="2400" dirty="0"/>
              <a:t>There is no other more powerful or effective way of coming against arguments/imaginations then by applying God’s words and His ways to our situations.</a:t>
            </a:r>
          </a:p>
          <a:p>
            <a:endParaRPr lang="en-US" sz="2400" dirty="0"/>
          </a:p>
        </p:txBody>
      </p:sp>
    </p:spTree>
    <p:extLst>
      <p:ext uri="{BB962C8B-B14F-4D97-AF65-F5344CB8AC3E}">
        <p14:creationId xmlns:p14="http://schemas.microsoft.com/office/powerpoint/2010/main" val="2851002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Emotional Strongholds</a:t>
            </a:r>
          </a:p>
        </p:txBody>
      </p:sp>
      <p:sp>
        <p:nvSpPr>
          <p:cNvPr id="3" name="Content Placeholder 2"/>
          <p:cNvSpPr>
            <a:spLocks noGrp="1"/>
          </p:cNvSpPr>
          <p:nvPr>
            <p:ph sz="quarter" idx="13"/>
          </p:nvPr>
        </p:nvSpPr>
        <p:spPr>
          <a:xfrm>
            <a:off x="525922" y="1524000"/>
            <a:ext cx="7796030" cy="3311189"/>
          </a:xfrm>
        </p:spPr>
        <p:txBody>
          <a:bodyPr>
            <a:normAutofit/>
          </a:bodyPr>
          <a:lstStyle/>
          <a:p>
            <a:r>
              <a:rPr lang="en-US" sz="3200" dirty="0" smtClean="0"/>
              <a:t>I Sam. 1:4-18</a:t>
            </a:r>
          </a:p>
          <a:p>
            <a:r>
              <a:rPr lang="en-US" sz="3200" dirty="0" smtClean="0"/>
              <a:t>What happened in this story?</a:t>
            </a:r>
            <a:endParaRPr lang="en-US" sz="3200" dirty="0"/>
          </a:p>
        </p:txBody>
      </p:sp>
    </p:spTree>
    <p:extLst>
      <p:ext uri="{BB962C8B-B14F-4D97-AF65-F5344CB8AC3E}">
        <p14:creationId xmlns:p14="http://schemas.microsoft.com/office/powerpoint/2010/main" val="1374667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229" y="304800"/>
            <a:ext cx="7797662" cy="1151965"/>
          </a:xfrm>
        </p:spPr>
        <p:txBody>
          <a:bodyPr/>
          <a:lstStyle/>
          <a:p>
            <a:r>
              <a:rPr lang="en-US" dirty="0"/>
              <a:t>Overcoming Emotional Strongholds</a:t>
            </a:r>
          </a:p>
        </p:txBody>
      </p:sp>
      <p:sp>
        <p:nvSpPr>
          <p:cNvPr id="3" name="Content Placeholder 2"/>
          <p:cNvSpPr>
            <a:spLocks noGrp="1"/>
          </p:cNvSpPr>
          <p:nvPr>
            <p:ph sz="quarter" idx="13"/>
          </p:nvPr>
        </p:nvSpPr>
        <p:spPr>
          <a:xfrm>
            <a:off x="534229" y="1828800"/>
            <a:ext cx="7796030" cy="3311189"/>
          </a:xfrm>
        </p:spPr>
        <p:txBody>
          <a:bodyPr>
            <a:noAutofit/>
          </a:bodyPr>
          <a:lstStyle/>
          <a:p>
            <a:pPr>
              <a:defRPr/>
            </a:pPr>
            <a:r>
              <a:rPr lang="en-US" sz="2400" dirty="0"/>
              <a:t>Throw away every image which exalts itself against God’s plan for you.</a:t>
            </a:r>
          </a:p>
          <a:p>
            <a:pPr>
              <a:defRPr/>
            </a:pPr>
            <a:r>
              <a:rPr lang="en-US" sz="2400" dirty="0"/>
              <a:t> Challenge the lies that come from the enemy. (ex. that God doesn’t really love us)</a:t>
            </a:r>
          </a:p>
          <a:p>
            <a:pPr>
              <a:defRPr/>
            </a:pPr>
            <a:r>
              <a:rPr lang="en-US" sz="2400" dirty="0"/>
              <a:t>Cast down wrong images and raise up the vision that God has for us, that He will bring good to our latter end.</a:t>
            </a:r>
          </a:p>
          <a:p>
            <a:endParaRPr lang="en-US" sz="2400" dirty="0"/>
          </a:p>
        </p:txBody>
      </p:sp>
    </p:spTree>
    <p:extLst>
      <p:ext uri="{BB962C8B-B14F-4D97-AF65-F5344CB8AC3E}">
        <p14:creationId xmlns:p14="http://schemas.microsoft.com/office/powerpoint/2010/main" val="30215081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168" y="152400"/>
            <a:ext cx="7797662" cy="1151965"/>
          </a:xfrm>
        </p:spPr>
        <p:txBody>
          <a:bodyPr>
            <a:normAutofit fontScale="90000"/>
          </a:bodyPr>
          <a:lstStyle/>
          <a:p>
            <a:r>
              <a:rPr lang="en-US" dirty="0" smtClean="0"/>
              <a:t>Overcoming Emotional </a:t>
            </a:r>
            <a:r>
              <a:rPr lang="en-US" dirty="0"/>
              <a:t>Strongholds</a:t>
            </a:r>
          </a:p>
        </p:txBody>
      </p:sp>
      <p:sp>
        <p:nvSpPr>
          <p:cNvPr id="3" name="Content Placeholder 2"/>
          <p:cNvSpPr>
            <a:spLocks noGrp="1"/>
          </p:cNvSpPr>
          <p:nvPr>
            <p:ph sz="quarter" idx="13"/>
          </p:nvPr>
        </p:nvSpPr>
        <p:spPr>
          <a:xfrm>
            <a:off x="509357" y="2057400"/>
            <a:ext cx="7796030" cy="3311189"/>
          </a:xfrm>
        </p:spPr>
        <p:txBody>
          <a:bodyPr>
            <a:noAutofit/>
          </a:bodyPr>
          <a:lstStyle/>
          <a:p>
            <a:pPr>
              <a:defRPr/>
            </a:pPr>
            <a:r>
              <a:rPr lang="en-US" sz="2200" dirty="0"/>
              <a:t>Bringing every thought into captivity to the obedience of Christ.</a:t>
            </a:r>
          </a:p>
          <a:p>
            <a:pPr>
              <a:defRPr/>
            </a:pPr>
            <a:r>
              <a:rPr lang="en-US" sz="2200" dirty="0"/>
              <a:t>We are not helpless victims or recipients of our thoughts.</a:t>
            </a:r>
          </a:p>
          <a:p>
            <a:pPr>
              <a:defRPr/>
            </a:pPr>
            <a:r>
              <a:rPr lang="en-US" sz="2200" dirty="0"/>
              <a:t>When we start to think in carnal ways, we must stop our thoughts and take dominion over them in Christ.</a:t>
            </a:r>
          </a:p>
          <a:p>
            <a:pPr>
              <a:defRPr/>
            </a:pPr>
            <a:r>
              <a:rPr lang="en-US" sz="2200" dirty="0"/>
              <a:t>We can choose to stop our thoughts of lust, fear, anger, bitterness, hate, evils and bring them into the obedience of Christ. </a:t>
            </a:r>
          </a:p>
          <a:p>
            <a:pPr>
              <a:defRPr/>
            </a:pPr>
            <a:r>
              <a:rPr lang="en-US" sz="2200" dirty="0" smtClean="0"/>
              <a:t>We can cast </a:t>
            </a:r>
            <a:r>
              <a:rPr lang="en-US" sz="2200" dirty="0"/>
              <a:t>down harmful, vain imaginations.</a:t>
            </a:r>
          </a:p>
          <a:p>
            <a:endParaRPr lang="en-US" sz="2200" dirty="0"/>
          </a:p>
        </p:txBody>
      </p:sp>
    </p:spTree>
    <p:extLst>
      <p:ext uri="{BB962C8B-B14F-4D97-AF65-F5344CB8AC3E}">
        <p14:creationId xmlns:p14="http://schemas.microsoft.com/office/powerpoint/2010/main" val="42440187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Emotional Strongholds</a:t>
            </a:r>
          </a:p>
        </p:txBody>
      </p:sp>
      <p:sp>
        <p:nvSpPr>
          <p:cNvPr id="3" name="Content Placeholder 2"/>
          <p:cNvSpPr>
            <a:spLocks noGrp="1"/>
          </p:cNvSpPr>
          <p:nvPr>
            <p:ph sz="quarter" idx="13"/>
          </p:nvPr>
        </p:nvSpPr>
        <p:spPr>
          <a:xfrm>
            <a:off x="522609" y="1524000"/>
            <a:ext cx="7796030" cy="3311189"/>
          </a:xfrm>
        </p:spPr>
        <p:txBody>
          <a:bodyPr>
            <a:normAutofit/>
          </a:bodyPr>
          <a:lstStyle/>
          <a:p>
            <a:r>
              <a:rPr lang="en-US" sz="2800" dirty="0" smtClean="0"/>
              <a:t>II </a:t>
            </a:r>
            <a:r>
              <a:rPr lang="en-US" sz="2800" dirty="0" err="1" smtClean="0"/>
              <a:t>Corin</a:t>
            </a:r>
            <a:r>
              <a:rPr lang="en-US" sz="2800" dirty="0" smtClean="0"/>
              <a:t>. 4:7-14 &amp; 17</a:t>
            </a:r>
          </a:p>
          <a:p>
            <a:r>
              <a:rPr lang="en-US" sz="2800" dirty="0" smtClean="0"/>
              <a:t>What does this scripture tell us about being cast down but unconquered?</a:t>
            </a:r>
            <a:endParaRPr lang="en-US" sz="2800" dirty="0"/>
          </a:p>
        </p:txBody>
      </p:sp>
    </p:spTree>
    <p:extLst>
      <p:ext uri="{BB962C8B-B14F-4D97-AF65-F5344CB8AC3E}">
        <p14:creationId xmlns:p14="http://schemas.microsoft.com/office/powerpoint/2010/main" val="3758636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Emotional Strongholds</a:t>
            </a:r>
          </a:p>
        </p:txBody>
      </p:sp>
      <p:sp>
        <p:nvSpPr>
          <p:cNvPr id="3" name="Content Placeholder 2"/>
          <p:cNvSpPr>
            <a:spLocks noGrp="1"/>
          </p:cNvSpPr>
          <p:nvPr>
            <p:ph sz="quarter" idx="13"/>
          </p:nvPr>
        </p:nvSpPr>
        <p:spPr>
          <a:xfrm>
            <a:off x="515983" y="1600200"/>
            <a:ext cx="7796030" cy="3311189"/>
          </a:xfrm>
        </p:spPr>
        <p:txBody>
          <a:bodyPr>
            <a:normAutofit/>
          </a:bodyPr>
          <a:lstStyle/>
          <a:p>
            <a:r>
              <a:rPr lang="en-US" sz="2400" dirty="0" smtClean="0"/>
              <a:t>Emotions : A </a:t>
            </a:r>
            <a:r>
              <a:rPr lang="en-US" sz="2400" dirty="0"/>
              <a:t>mental state that arises spontaneously rather than through conscious effort and is often accompanied by physiological changes; a feeling: the </a:t>
            </a:r>
            <a:r>
              <a:rPr lang="en-US" sz="2400" i="1" dirty="0"/>
              <a:t>emotions</a:t>
            </a:r>
            <a:r>
              <a:rPr lang="en-US" sz="2400" dirty="0"/>
              <a:t> of joy, </a:t>
            </a:r>
            <a:r>
              <a:rPr lang="en-US" sz="2400" dirty="0" smtClean="0"/>
              <a:t>sorrow and anger etc.</a:t>
            </a:r>
          </a:p>
          <a:p>
            <a:r>
              <a:rPr lang="en-US" sz="2400" dirty="0" smtClean="0"/>
              <a:t>Emotion-To excite  or move a person to a complex and usually strong  feeling a result of the persons thinking. </a:t>
            </a:r>
            <a:endParaRPr lang="en-US" sz="2400" dirty="0"/>
          </a:p>
        </p:txBody>
      </p:sp>
    </p:spTree>
    <p:extLst>
      <p:ext uri="{BB962C8B-B14F-4D97-AF65-F5344CB8AC3E}">
        <p14:creationId xmlns:p14="http://schemas.microsoft.com/office/powerpoint/2010/main" val="10825577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1" y="304800"/>
            <a:ext cx="7797662" cy="1151965"/>
          </a:xfrm>
        </p:spPr>
        <p:txBody>
          <a:bodyPr/>
          <a:lstStyle/>
          <a:p>
            <a:r>
              <a:rPr lang="en-US" dirty="0"/>
              <a:t>Emotional Strongholds</a:t>
            </a:r>
          </a:p>
        </p:txBody>
      </p:sp>
      <p:sp>
        <p:nvSpPr>
          <p:cNvPr id="3" name="Content Placeholder 2"/>
          <p:cNvSpPr>
            <a:spLocks noGrp="1"/>
          </p:cNvSpPr>
          <p:nvPr>
            <p:ph sz="quarter" idx="13"/>
          </p:nvPr>
        </p:nvSpPr>
        <p:spPr>
          <a:xfrm>
            <a:off x="515983" y="1456765"/>
            <a:ext cx="7796030" cy="3311189"/>
          </a:xfrm>
        </p:spPr>
        <p:txBody>
          <a:bodyPr>
            <a:normAutofit/>
          </a:bodyPr>
          <a:lstStyle/>
          <a:p>
            <a:pPr marL="0" indent="0">
              <a:buNone/>
            </a:pPr>
            <a:r>
              <a:rPr lang="en-US" altLang="en-US" sz="2400" dirty="0" smtClean="0"/>
              <a:t>Victory Over Emotional Strong Holds</a:t>
            </a:r>
          </a:p>
          <a:p>
            <a:r>
              <a:rPr lang="en-US" altLang="en-US" sz="2400" dirty="0" smtClean="0"/>
              <a:t>Spiritual warfare comes in two ways: offensive and defensive. Offensive warfare is tearing down the strongholds the enemy has formed in your mind through deception and accusations, and defensive warfare is guarding yourself against the tactics or schemes of the devil.</a:t>
            </a:r>
          </a:p>
          <a:p>
            <a:endParaRPr lang="en-US" sz="2400" dirty="0"/>
          </a:p>
        </p:txBody>
      </p:sp>
    </p:spTree>
    <p:extLst>
      <p:ext uri="{BB962C8B-B14F-4D97-AF65-F5344CB8AC3E}">
        <p14:creationId xmlns:p14="http://schemas.microsoft.com/office/powerpoint/2010/main" val="32579824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983" y="152400"/>
            <a:ext cx="7797662" cy="1151965"/>
          </a:xfrm>
        </p:spPr>
        <p:txBody>
          <a:bodyPr/>
          <a:lstStyle/>
          <a:p>
            <a:r>
              <a:rPr lang="en-US" dirty="0"/>
              <a:t>Emotional Strongholds</a:t>
            </a:r>
          </a:p>
        </p:txBody>
      </p:sp>
      <p:sp>
        <p:nvSpPr>
          <p:cNvPr id="3" name="Content Placeholder 2"/>
          <p:cNvSpPr>
            <a:spLocks noGrp="1"/>
          </p:cNvSpPr>
          <p:nvPr>
            <p:ph sz="quarter" idx="13"/>
          </p:nvPr>
        </p:nvSpPr>
        <p:spPr>
          <a:xfrm>
            <a:off x="487798" y="1981200"/>
            <a:ext cx="7796030" cy="3311189"/>
          </a:xfrm>
        </p:spPr>
        <p:txBody>
          <a:bodyPr>
            <a:noAutofit/>
          </a:bodyPr>
          <a:lstStyle/>
          <a:p>
            <a:r>
              <a:rPr lang="en-US" altLang="en-US" sz="2800" dirty="0" smtClean="0"/>
              <a:t>A stronghold is deception that's taken hold in a person's mind. It's an incorrect thinking pattern based on a believed lie. </a:t>
            </a:r>
          </a:p>
          <a:p>
            <a:r>
              <a:rPr lang="en-US" altLang="en-US" sz="2800" dirty="0" smtClean="0"/>
              <a:t>Since strongholds are built upon lies that we have been fed, the way we tear down strongholds is by feeding on the truth (in God's Word), which is the opposite of what the enemy has been feeding us.</a:t>
            </a:r>
          </a:p>
          <a:p>
            <a:endParaRPr lang="en-US" sz="2800" dirty="0"/>
          </a:p>
        </p:txBody>
      </p:sp>
    </p:spTree>
    <p:extLst>
      <p:ext uri="{BB962C8B-B14F-4D97-AF65-F5344CB8AC3E}">
        <p14:creationId xmlns:p14="http://schemas.microsoft.com/office/powerpoint/2010/main" val="3265686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97662" cy="1151965"/>
          </a:xfrm>
        </p:spPr>
        <p:txBody>
          <a:bodyPr/>
          <a:lstStyle/>
          <a:p>
            <a:r>
              <a:rPr lang="en-US" dirty="0"/>
              <a:t>Emotional Strongholds</a:t>
            </a:r>
          </a:p>
        </p:txBody>
      </p:sp>
      <p:sp>
        <p:nvSpPr>
          <p:cNvPr id="3" name="Content Placeholder 2"/>
          <p:cNvSpPr>
            <a:spLocks noGrp="1"/>
          </p:cNvSpPr>
          <p:nvPr>
            <p:ph sz="quarter" idx="13"/>
          </p:nvPr>
        </p:nvSpPr>
        <p:spPr>
          <a:xfrm>
            <a:off x="611232" y="1752600"/>
            <a:ext cx="7796030" cy="3276600"/>
          </a:xfrm>
        </p:spPr>
        <p:txBody>
          <a:bodyPr>
            <a:noAutofit/>
          </a:bodyPr>
          <a:lstStyle/>
          <a:p>
            <a:pPr marL="0" indent="0">
              <a:buNone/>
            </a:pPr>
            <a:r>
              <a:rPr lang="en-US" altLang="en-US" sz="2200" dirty="0" smtClean="0"/>
              <a:t>How to spiritually destroy emotional strong holds</a:t>
            </a:r>
          </a:p>
          <a:p>
            <a:r>
              <a:rPr lang="en-US" altLang="en-US" sz="2200" dirty="0" smtClean="0"/>
              <a:t>Forgive quickly-Agree with your adversary quickly. Matt. 5:15</a:t>
            </a:r>
          </a:p>
          <a:p>
            <a:r>
              <a:rPr lang="en-US" altLang="en-US" sz="2200" dirty="0" smtClean="0"/>
              <a:t>Let not the root of bitterness build up in your heart. Heb 12:14-15</a:t>
            </a:r>
          </a:p>
          <a:p>
            <a:r>
              <a:rPr lang="en-US" altLang="en-US" sz="2200" dirty="0" smtClean="0"/>
              <a:t>Pray for those who despitefully use you Matt. 5:44.</a:t>
            </a:r>
          </a:p>
          <a:p>
            <a:r>
              <a:rPr lang="en-US" altLang="en-US" sz="2200" dirty="0" smtClean="0"/>
              <a:t>Focus on good thoughts not negative thoughts. Phil. 4:8 </a:t>
            </a:r>
          </a:p>
          <a:p>
            <a:r>
              <a:rPr lang="en-US" sz="2200" dirty="0" smtClean="0"/>
              <a:t>Death &amp; Life is in the power of your tongue-Speak the right things in the atmosphere concerning your life</a:t>
            </a:r>
            <a:endParaRPr lang="en-US" sz="2200" dirty="0"/>
          </a:p>
        </p:txBody>
      </p:sp>
    </p:spTree>
    <p:extLst>
      <p:ext uri="{BB962C8B-B14F-4D97-AF65-F5344CB8AC3E}">
        <p14:creationId xmlns:p14="http://schemas.microsoft.com/office/powerpoint/2010/main" val="2483874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1" y="228600"/>
            <a:ext cx="7797662" cy="1151965"/>
          </a:xfrm>
        </p:spPr>
        <p:txBody>
          <a:bodyPr/>
          <a:lstStyle/>
          <a:p>
            <a:r>
              <a:rPr lang="en-US" dirty="0"/>
              <a:t>Emotional Strongholds</a:t>
            </a:r>
          </a:p>
        </p:txBody>
      </p:sp>
      <p:sp>
        <p:nvSpPr>
          <p:cNvPr id="3" name="Content Placeholder 2"/>
          <p:cNvSpPr>
            <a:spLocks noGrp="1"/>
          </p:cNvSpPr>
          <p:nvPr>
            <p:ph sz="quarter" idx="13"/>
          </p:nvPr>
        </p:nvSpPr>
        <p:spPr>
          <a:xfrm>
            <a:off x="515983" y="1828800"/>
            <a:ext cx="7796030" cy="3311189"/>
          </a:xfrm>
        </p:spPr>
        <p:txBody>
          <a:bodyPr>
            <a:noAutofit/>
          </a:bodyPr>
          <a:lstStyle/>
          <a:p>
            <a:r>
              <a:rPr lang="en-US" altLang="en-US" sz="2400" dirty="0"/>
              <a:t>Meditate on His promises-that no weapon formed will prosper. God is for us. Rom. 8:31</a:t>
            </a:r>
          </a:p>
          <a:p>
            <a:r>
              <a:rPr lang="en-US" altLang="en-US" sz="2400" dirty="0"/>
              <a:t>Confess your faults one to another-pray for healing. James 5:16</a:t>
            </a:r>
          </a:p>
          <a:p>
            <a:r>
              <a:rPr lang="en-US" altLang="en-US" sz="2400" dirty="0"/>
              <a:t>Read the Word of God-Be transformed by the renewing of your mind.</a:t>
            </a:r>
          </a:p>
          <a:p>
            <a:r>
              <a:rPr lang="en-US" altLang="en-US" sz="2400" dirty="0"/>
              <a:t>Forgive yourself-I john 1:9 (confess your faults He is faithful and just to forgive…</a:t>
            </a:r>
          </a:p>
          <a:p>
            <a:endParaRPr lang="en-US" sz="2400" dirty="0"/>
          </a:p>
        </p:txBody>
      </p:sp>
    </p:spTree>
    <p:extLst>
      <p:ext uri="{BB962C8B-B14F-4D97-AF65-F5344CB8AC3E}">
        <p14:creationId xmlns:p14="http://schemas.microsoft.com/office/powerpoint/2010/main" val="16018522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3"/>
          <p:cNvSpPr>
            <a:spLocks noGrp="1"/>
          </p:cNvSpPr>
          <p:nvPr>
            <p:ph type="title"/>
          </p:nvPr>
        </p:nvSpPr>
        <p:spPr>
          <a:xfrm>
            <a:off x="457200" y="36443"/>
            <a:ext cx="7797662" cy="1151965"/>
          </a:xfrm>
        </p:spPr>
        <p:txBody>
          <a:bodyPr/>
          <a:lstStyle/>
          <a:p>
            <a:r>
              <a:rPr lang="en-US" dirty="0"/>
              <a:t>Emotional Strongholds </a:t>
            </a:r>
            <a:endParaRPr lang="en-US" altLang="en-US" dirty="0" smtClean="0"/>
          </a:p>
        </p:txBody>
      </p:sp>
      <p:sp>
        <p:nvSpPr>
          <p:cNvPr id="23554" name="Content Placeholder 2"/>
          <p:cNvSpPr>
            <a:spLocks noGrp="1"/>
          </p:cNvSpPr>
          <p:nvPr>
            <p:ph sz="quarter" idx="13"/>
          </p:nvPr>
        </p:nvSpPr>
        <p:spPr>
          <a:xfrm>
            <a:off x="457200" y="914400"/>
            <a:ext cx="8229600" cy="5105400"/>
          </a:xfrm>
        </p:spPr>
        <p:txBody>
          <a:bodyPr/>
          <a:lstStyle/>
          <a:p>
            <a:r>
              <a:rPr lang="en-US" altLang="en-US" dirty="0" smtClean="0"/>
              <a:t>II Corin. 10:4-5: 4. For the </a:t>
            </a:r>
            <a:r>
              <a:rPr lang="en-US" altLang="en-US" sz="3600" b="1" dirty="0" smtClean="0"/>
              <a:t>weapon</a:t>
            </a:r>
            <a:r>
              <a:rPr lang="en-US" altLang="en-US" b="1" dirty="0" smtClean="0"/>
              <a:t>s</a:t>
            </a:r>
            <a:r>
              <a:rPr lang="en-US" altLang="en-US" dirty="0" smtClean="0"/>
              <a:t> of our warfare are not </a:t>
            </a:r>
            <a:r>
              <a:rPr lang="en-US" altLang="en-US" sz="3600" b="1" dirty="0" smtClean="0"/>
              <a:t>carnal</a:t>
            </a:r>
            <a:r>
              <a:rPr lang="en-US" altLang="en-US" dirty="0" smtClean="0"/>
              <a:t> (</a:t>
            </a:r>
            <a:r>
              <a:rPr lang="en-US" altLang="en-US" i="1" dirty="0" smtClean="0"/>
              <a:t>according to the flesh</a:t>
            </a:r>
            <a:r>
              <a:rPr lang="en-US" altLang="en-US" dirty="0" smtClean="0"/>
              <a:t>), but </a:t>
            </a:r>
            <a:r>
              <a:rPr lang="en-US" altLang="en-US" sz="3600" b="1" dirty="0" smtClean="0"/>
              <a:t>mighty</a:t>
            </a:r>
            <a:r>
              <a:rPr lang="en-US" altLang="en-US" dirty="0" smtClean="0"/>
              <a:t> in God for </a:t>
            </a:r>
            <a:r>
              <a:rPr lang="en-US" altLang="en-US" sz="3600" b="1" dirty="0" smtClean="0"/>
              <a:t>pulling</a:t>
            </a:r>
            <a:r>
              <a:rPr lang="en-US" altLang="en-US" dirty="0" smtClean="0"/>
              <a:t> down </a:t>
            </a:r>
            <a:r>
              <a:rPr lang="en-US" altLang="en-US" sz="3600" b="1" dirty="0" smtClean="0"/>
              <a:t>strongholds</a:t>
            </a:r>
            <a:r>
              <a:rPr lang="en-US" altLang="en-US" dirty="0" smtClean="0"/>
              <a:t> (</a:t>
            </a:r>
            <a:r>
              <a:rPr lang="en-US" altLang="en-US" i="1" dirty="0" smtClean="0"/>
              <a:t>strong places</a:t>
            </a:r>
            <a:r>
              <a:rPr lang="en-US" altLang="en-US" dirty="0" smtClean="0"/>
              <a:t>): 5. Casting down </a:t>
            </a:r>
            <a:r>
              <a:rPr lang="en-US" altLang="en-US" sz="3600" b="1" dirty="0" smtClean="0"/>
              <a:t>imaginations</a:t>
            </a:r>
            <a:r>
              <a:rPr lang="en-US" altLang="en-US" i="1" dirty="0" smtClean="0"/>
              <a:t>(emotions/arguments/faulty reason</a:t>
            </a:r>
            <a:r>
              <a:rPr lang="en-US" altLang="en-US" dirty="0" smtClean="0"/>
              <a:t>ing), and every </a:t>
            </a:r>
            <a:r>
              <a:rPr lang="en-US" altLang="en-US" sz="3600" b="1" dirty="0" smtClean="0"/>
              <a:t>high</a:t>
            </a:r>
            <a:r>
              <a:rPr lang="en-US" altLang="en-US" dirty="0" smtClean="0"/>
              <a:t> </a:t>
            </a:r>
            <a:r>
              <a:rPr lang="en-US" altLang="en-US" sz="3600" b="1" dirty="0" smtClean="0"/>
              <a:t>thing </a:t>
            </a:r>
            <a:r>
              <a:rPr lang="en-US" altLang="en-US" dirty="0" smtClean="0"/>
              <a:t>(</a:t>
            </a:r>
            <a:r>
              <a:rPr lang="en-US" altLang="en-US" i="1" dirty="0" smtClean="0"/>
              <a:t>proud obstacle</a:t>
            </a:r>
            <a:r>
              <a:rPr lang="en-US" altLang="en-US" dirty="0" smtClean="0"/>
              <a:t>) that exalts itself against the </a:t>
            </a:r>
            <a:r>
              <a:rPr lang="en-US" altLang="en-US" sz="3600" b="1" dirty="0" smtClean="0"/>
              <a:t>knowledge</a:t>
            </a:r>
            <a:r>
              <a:rPr lang="en-US" altLang="en-US" sz="3600" dirty="0" smtClean="0"/>
              <a:t> </a:t>
            </a:r>
            <a:r>
              <a:rPr lang="en-US" altLang="en-US" dirty="0" smtClean="0"/>
              <a:t>of God, bringing every </a:t>
            </a:r>
            <a:r>
              <a:rPr lang="en-US" altLang="en-US" sz="3600" b="1" dirty="0" smtClean="0"/>
              <a:t>thought</a:t>
            </a:r>
            <a:r>
              <a:rPr lang="en-US" altLang="en-US" sz="3600" dirty="0" smtClean="0"/>
              <a:t> </a:t>
            </a:r>
            <a:r>
              <a:rPr lang="en-US" altLang="en-US" dirty="0" smtClean="0"/>
              <a:t>into </a:t>
            </a:r>
            <a:r>
              <a:rPr lang="en-US" altLang="en-US" sz="3600" b="1" dirty="0" smtClean="0"/>
              <a:t>captivity </a:t>
            </a:r>
            <a:r>
              <a:rPr lang="en-US" altLang="en-US" dirty="0" smtClean="0"/>
              <a:t>to the </a:t>
            </a:r>
            <a:r>
              <a:rPr lang="en-US" altLang="en-US" sz="3600" b="1" dirty="0" smtClean="0"/>
              <a:t>obedience</a:t>
            </a:r>
            <a:r>
              <a:rPr lang="en-US" altLang="en-US" sz="3600" dirty="0" smtClean="0"/>
              <a:t> </a:t>
            </a:r>
            <a:r>
              <a:rPr lang="en-US" altLang="en-US" dirty="0" smtClean="0"/>
              <a:t>of Christ.</a:t>
            </a:r>
          </a:p>
          <a:p>
            <a:endParaRPr lang="en-US" altLang="en-US" dirty="0" smtClean="0"/>
          </a:p>
        </p:txBody>
      </p:sp>
    </p:spTree>
    <p:extLst>
      <p:ext uri="{BB962C8B-B14F-4D97-AF65-F5344CB8AC3E}">
        <p14:creationId xmlns:p14="http://schemas.microsoft.com/office/powerpoint/2010/main" val="3196415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066800"/>
            <a:ext cx="7796030" cy="3311189"/>
          </a:xfrm>
        </p:spPr>
        <p:txBody>
          <a:bodyPr>
            <a:noAutofit/>
          </a:bodyPr>
          <a:lstStyle/>
          <a:p>
            <a:r>
              <a:rPr lang="en-US" sz="2800" dirty="0" smtClean="0"/>
              <a:t>Next Bible Study-March 4, 2015</a:t>
            </a:r>
          </a:p>
          <a:p>
            <a:r>
              <a:rPr lang="en-US" sz="2800" dirty="0" smtClean="0"/>
              <a:t>Topic-Matters  Of The Heart</a:t>
            </a:r>
          </a:p>
          <a:p>
            <a:r>
              <a:rPr lang="en-US" sz="2800" dirty="0" smtClean="0"/>
              <a:t>Scriptures:</a:t>
            </a:r>
          </a:p>
          <a:p>
            <a:r>
              <a:rPr lang="en-US" sz="2800" dirty="0" smtClean="0"/>
              <a:t>II Sam 6:15-23</a:t>
            </a:r>
          </a:p>
          <a:p>
            <a:r>
              <a:rPr lang="en-US" sz="2800" dirty="0" smtClean="0"/>
              <a:t>Duet. 4:7-9</a:t>
            </a:r>
          </a:p>
          <a:p>
            <a:r>
              <a:rPr lang="en-US" sz="2800" dirty="0" smtClean="0"/>
              <a:t>Mark 7:18-23</a:t>
            </a:r>
          </a:p>
          <a:p>
            <a:r>
              <a:rPr lang="en-US" sz="2800" dirty="0" smtClean="0"/>
              <a:t>Matt. 12:33-35 </a:t>
            </a:r>
          </a:p>
          <a:p>
            <a:r>
              <a:rPr lang="en-US" sz="2800" dirty="0" smtClean="0"/>
              <a:t>Prov. 4:23-24 &amp; Prov. 27:19</a:t>
            </a:r>
            <a:endParaRPr lang="en-US" sz="2800" dirty="0"/>
          </a:p>
        </p:txBody>
      </p:sp>
    </p:spTree>
    <p:extLst>
      <p:ext uri="{BB962C8B-B14F-4D97-AF65-F5344CB8AC3E}">
        <p14:creationId xmlns:p14="http://schemas.microsoft.com/office/powerpoint/2010/main" val="13648171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Emotional Strongholds</a:t>
            </a:r>
          </a:p>
        </p:txBody>
      </p:sp>
      <p:sp>
        <p:nvSpPr>
          <p:cNvPr id="3" name="Content Placeholder 2"/>
          <p:cNvSpPr>
            <a:spLocks noGrp="1"/>
          </p:cNvSpPr>
          <p:nvPr>
            <p:ph sz="quarter" idx="13"/>
          </p:nvPr>
        </p:nvSpPr>
        <p:spPr>
          <a:xfrm>
            <a:off x="514351" y="1827827"/>
            <a:ext cx="7796030" cy="3311189"/>
          </a:xfrm>
        </p:spPr>
        <p:txBody>
          <a:bodyPr>
            <a:normAutofit/>
          </a:bodyPr>
          <a:lstStyle/>
          <a:p>
            <a:pPr>
              <a:buNone/>
            </a:pPr>
            <a:r>
              <a:rPr lang="en-US" altLang="en-US" sz="2400" dirty="0" smtClean="0"/>
              <a:t>References:</a:t>
            </a:r>
          </a:p>
          <a:p>
            <a:r>
              <a:rPr lang="en-US" altLang="en-US" sz="2400" dirty="0" smtClean="0"/>
              <a:t>Spiritual Warfare-http://www.greatbiblestudy.com/spiritual_warfare.php</a:t>
            </a:r>
          </a:p>
          <a:p>
            <a:r>
              <a:rPr lang="en-US" altLang="en-US" sz="2400" dirty="0" smtClean="0"/>
              <a:t>Victory In Spiritual Warfare-Tony Evans</a:t>
            </a:r>
          </a:p>
          <a:p>
            <a:endParaRPr lang="en-US" sz="2400" dirty="0"/>
          </a:p>
        </p:txBody>
      </p:sp>
    </p:spTree>
    <p:extLst>
      <p:ext uri="{BB962C8B-B14F-4D97-AF65-F5344CB8AC3E}">
        <p14:creationId xmlns:p14="http://schemas.microsoft.com/office/powerpoint/2010/main" val="1031423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Strongholds</a:t>
            </a:r>
            <a:endParaRPr lang="en-US" dirty="0"/>
          </a:p>
        </p:txBody>
      </p:sp>
      <p:sp>
        <p:nvSpPr>
          <p:cNvPr id="3" name="Content Placeholder 2"/>
          <p:cNvSpPr>
            <a:spLocks noGrp="1"/>
          </p:cNvSpPr>
          <p:nvPr>
            <p:ph sz="quarter" idx="13"/>
          </p:nvPr>
        </p:nvSpPr>
        <p:spPr>
          <a:xfrm>
            <a:off x="515983" y="2057400"/>
            <a:ext cx="7796030" cy="3311189"/>
          </a:xfrm>
        </p:spPr>
        <p:txBody>
          <a:bodyPr>
            <a:noAutofit/>
          </a:bodyPr>
          <a:lstStyle/>
          <a:p>
            <a:r>
              <a:rPr lang="en-US" altLang="en-US" sz="2400" dirty="0" smtClean="0"/>
              <a:t>Strongholds-A formation of a mental image of something that is neither perceived as real nor present to the senses. It is an unrealistic notion. A plan, a scheme (Webster Dictionary)</a:t>
            </a:r>
          </a:p>
          <a:p>
            <a:r>
              <a:rPr lang="en-US" altLang="en-US" sz="2400" dirty="0" smtClean="0"/>
              <a:t>A stronghold is formed when deception takes hold in a person's mind. A stronghold is an incorrect thinking pattern that stems from believing something that is not true.</a:t>
            </a:r>
          </a:p>
          <a:p>
            <a:endParaRPr lang="en-US" sz="2400" dirty="0"/>
          </a:p>
        </p:txBody>
      </p:sp>
    </p:spTree>
    <p:extLst>
      <p:ext uri="{BB962C8B-B14F-4D97-AF65-F5344CB8AC3E}">
        <p14:creationId xmlns:p14="http://schemas.microsoft.com/office/powerpoint/2010/main" val="2894894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Emotional Strongholds</a:t>
            </a:r>
          </a:p>
        </p:txBody>
      </p:sp>
      <p:sp>
        <p:nvSpPr>
          <p:cNvPr id="3" name="Content Placeholder 2"/>
          <p:cNvSpPr>
            <a:spLocks noGrp="1"/>
          </p:cNvSpPr>
          <p:nvPr>
            <p:ph sz="quarter" idx="13"/>
          </p:nvPr>
        </p:nvSpPr>
        <p:spPr>
          <a:xfrm>
            <a:off x="514351" y="1837766"/>
            <a:ext cx="7796030" cy="1634789"/>
          </a:xfrm>
        </p:spPr>
        <p:txBody>
          <a:bodyPr>
            <a:normAutofit/>
          </a:bodyPr>
          <a:lstStyle/>
          <a:p>
            <a:r>
              <a:rPr lang="en-US" sz="3600" dirty="0" smtClean="0"/>
              <a:t>What do you use to determine what you believe is true?</a:t>
            </a:r>
            <a:endParaRPr lang="en-US" sz="3600" dirty="0"/>
          </a:p>
        </p:txBody>
      </p:sp>
    </p:spTree>
    <p:extLst>
      <p:ext uri="{BB962C8B-B14F-4D97-AF65-F5344CB8AC3E}">
        <p14:creationId xmlns:p14="http://schemas.microsoft.com/office/powerpoint/2010/main" val="955134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Emotional Strongholds</a:t>
            </a:r>
          </a:p>
        </p:txBody>
      </p:sp>
      <p:sp>
        <p:nvSpPr>
          <p:cNvPr id="3" name="Content Placeholder 2"/>
          <p:cNvSpPr>
            <a:spLocks noGrp="1"/>
          </p:cNvSpPr>
          <p:nvPr>
            <p:ph sz="quarter" idx="13"/>
          </p:nvPr>
        </p:nvSpPr>
        <p:spPr>
          <a:xfrm>
            <a:off x="515983" y="1873236"/>
            <a:ext cx="7796030" cy="3311189"/>
          </a:xfrm>
        </p:spPr>
        <p:txBody>
          <a:bodyPr>
            <a:noAutofit/>
          </a:bodyPr>
          <a:lstStyle/>
          <a:p>
            <a:r>
              <a:rPr lang="en-US" sz="2400" dirty="0" smtClean="0"/>
              <a:t>Feelings cannot be the standard by which we measure reality.</a:t>
            </a:r>
          </a:p>
          <a:p>
            <a:r>
              <a:rPr lang="en-US" sz="2400" dirty="0" smtClean="0"/>
              <a:t>Feeling are important, but they aren’t always true.</a:t>
            </a:r>
          </a:p>
          <a:p>
            <a:r>
              <a:rPr lang="en-US" sz="2400" dirty="0" smtClean="0"/>
              <a:t>Our feeling must be brought in line with God’s word, or they can guide us down a very unstable path.</a:t>
            </a:r>
          </a:p>
          <a:p>
            <a:r>
              <a:rPr lang="en-US" sz="2400" dirty="0" smtClean="0"/>
              <a:t>Truth cannot simply change because we want it to. The Word of God will never adjust to fit our feelings, hopes or desires.</a:t>
            </a:r>
            <a:endParaRPr lang="en-US" sz="2400" dirty="0"/>
          </a:p>
        </p:txBody>
      </p:sp>
    </p:spTree>
    <p:extLst>
      <p:ext uri="{BB962C8B-B14F-4D97-AF65-F5344CB8AC3E}">
        <p14:creationId xmlns:p14="http://schemas.microsoft.com/office/powerpoint/2010/main" val="2953527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Emotional Strongholds</a:t>
            </a:r>
          </a:p>
        </p:txBody>
      </p:sp>
      <p:sp>
        <p:nvSpPr>
          <p:cNvPr id="3" name="Content Placeholder 2"/>
          <p:cNvSpPr>
            <a:spLocks noGrp="1"/>
          </p:cNvSpPr>
          <p:nvPr>
            <p:ph sz="quarter" idx="13"/>
          </p:nvPr>
        </p:nvSpPr>
        <p:spPr>
          <a:xfrm>
            <a:off x="542487" y="1524000"/>
            <a:ext cx="7796030" cy="3311189"/>
          </a:xfrm>
        </p:spPr>
        <p:txBody>
          <a:bodyPr>
            <a:normAutofit/>
          </a:bodyPr>
          <a:lstStyle/>
          <a:p>
            <a:r>
              <a:rPr lang="en-US" sz="2400" dirty="0" smtClean="0"/>
              <a:t>Emotions, feelings fluctuate, respond and change.</a:t>
            </a:r>
          </a:p>
          <a:p>
            <a:r>
              <a:rPr lang="en-US" sz="2400" dirty="0" smtClean="0"/>
              <a:t>We do need to acknowledge our emotions, insight and instincts because they are real, but they should never be the final decision-maker to determine if something is true.</a:t>
            </a:r>
          </a:p>
          <a:p>
            <a:r>
              <a:rPr lang="en-US" sz="2400" dirty="0" smtClean="0"/>
              <a:t>What will your standard be?</a:t>
            </a:r>
            <a:endParaRPr lang="en-US" sz="2400" dirty="0"/>
          </a:p>
        </p:txBody>
      </p:sp>
    </p:spTree>
    <p:extLst>
      <p:ext uri="{BB962C8B-B14F-4D97-AF65-F5344CB8AC3E}">
        <p14:creationId xmlns:p14="http://schemas.microsoft.com/office/powerpoint/2010/main" val="2451096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Emotional Strongholds</a:t>
            </a:r>
          </a:p>
        </p:txBody>
      </p:sp>
      <p:sp>
        <p:nvSpPr>
          <p:cNvPr id="3" name="Content Placeholder 2"/>
          <p:cNvSpPr>
            <a:spLocks noGrp="1"/>
          </p:cNvSpPr>
          <p:nvPr>
            <p:ph sz="quarter" idx="13"/>
          </p:nvPr>
        </p:nvSpPr>
        <p:spPr>
          <a:xfrm>
            <a:off x="514351" y="1804636"/>
            <a:ext cx="7796030" cy="3311189"/>
          </a:xfrm>
        </p:spPr>
        <p:txBody>
          <a:bodyPr>
            <a:noAutofit/>
          </a:bodyPr>
          <a:lstStyle/>
          <a:p>
            <a:pPr marL="0" indent="0">
              <a:buNone/>
            </a:pPr>
            <a:r>
              <a:rPr lang="en-US" sz="2200" dirty="0" smtClean="0"/>
              <a:t>II Corin. 10:4-6 (MSG)-4. The tools of our trade aren’t for marketing or manipulation, but they are for demolishing that entire massively corrupt culture. 5. We use our God-tools for smashing warped philosophies, tearing (casting) down barriers erected against the truth of God, fitting every loose thought and emotion and impulse (strong holds) into the structure of life shaped by Christ. 6. Our tools are ready at hand for clearing the ground of every obstruction and building lives of obedience in maturity. </a:t>
            </a:r>
            <a:endParaRPr lang="en-US" sz="2200" dirty="0"/>
          </a:p>
        </p:txBody>
      </p:sp>
    </p:spTree>
    <p:extLst>
      <p:ext uri="{BB962C8B-B14F-4D97-AF65-F5344CB8AC3E}">
        <p14:creationId xmlns:p14="http://schemas.microsoft.com/office/powerpoint/2010/main" val="131345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797662" cy="1151965"/>
          </a:xfrm>
        </p:spPr>
        <p:txBody>
          <a:bodyPr/>
          <a:lstStyle/>
          <a:p>
            <a:r>
              <a:rPr lang="en-US" dirty="0"/>
              <a:t>Emotional Strongholds</a:t>
            </a:r>
          </a:p>
        </p:txBody>
      </p:sp>
      <p:sp>
        <p:nvSpPr>
          <p:cNvPr id="3" name="Content Placeholder 2"/>
          <p:cNvSpPr>
            <a:spLocks noGrp="1"/>
          </p:cNvSpPr>
          <p:nvPr>
            <p:ph sz="quarter" idx="13"/>
          </p:nvPr>
        </p:nvSpPr>
        <p:spPr>
          <a:xfrm>
            <a:off x="381000" y="2133600"/>
            <a:ext cx="8381999" cy="3311189"/>
          </a:xfrm>
        </p:spPr>
        <p:txBody>
          <a:bodyPr>
            <a:noAutofit/>
          </a:bodyPr>
          <a:lstStyle/>
          <a:p>
            <a:pPr marL="0" indent="0">
              <a:buNone/>
              <a:defRPr/>
            </a:pPr>
            <a:r>
              <a:rPr lang="en-US" sz="2400" dirty="0"/>
              <a:t>Why would God tell us to destroy </a:t>
            </a:r>
            <a:r>
              <a:rPr lang="en-US" sz="2400" dirty="0" smtClean="0"/>
              <a:t>emotional strong </a:t>
            </a:r>
            <a:r>
              <a:rPr lang="en-US" sz="2400" dirty="0"/>
              <a:t>holds?</a:t>
            </a:r>
          </a:p>
          <a:p>
            <a:pPr>
              <a:defRPr/>
            </a:pPr>
            <a:r>
              <a:rPr lang="en-US" dirty="0"/>
              <a:t>Strongholds (faulty reasoning/concept) are like concrete  walls we’ve built over the course of years to protect ourselves from hurt or harm.</a:t>
            </a:r>
          </a:p>
          <a:p>
            <a:pPr>
              <a:defRPr/>
            </a:pPr>
            <a:r>
              <a:rPr lang="en-US" dirty="0"/>
              <a:t>However these strongholds can become our prisons instead of protection, where we no longer control them, they control us.</a:t>
            </a:r>
          </a:p>
          <a:p>
            <a:pPr>
              <a:defRPr/>
            </a:pPr>
            <a:r>
              <a:rPr lang="en-US" dirty="0"/>
              <a:t>Through life experiences, we can develop strongholds in our minds that are toxic thoughts that have adverse effects on our thinking process and our bodies.</a:t>
            </a:r>
          </a:p>
          <a:p>
            <a:pPr>
              <a:defRPr/>
            </a:pPr>
            <a:r>
              <a:rPr lang="en-US" dirty="0"/>
              <a:t> If you tell a lie often enough, and loud enough, people will believe it. (Adolf Hitler)</a:t>
            </a:r>
          </a:p>
          <a:p>
            <a:endParaRPr lang="en-US" dirty="0"/>
          </a:p>
        </p:txBody>
      </p:sp>
    </p:spTree>
    <p:extLst>
      <p:ext uri="{BB962C8B-B14F-4D97-AF65-F5344CB8AC3E}">
        <p14:creationId xmlns:p14="http://schemas.microsoft.com/office/powerpoint/2010/main" val="611132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658" y="29817"/>
            <a:ext cx="7797662" cy="1151965"/>
          </a:xfrm>
        </p:spPr>
        <p:txBody>
          <a:bodyPr/>
          <a:lstStyle/>
          <a:p>
            <a:r>
              <a:rPr lang="en-US" dirty="0"/>
              <a:t>Emotional Strongholds</a:t>
            </a:r>
          </a:p>
        </p:txBody>
      </p:sp>
      <p:sp>
        <p:nvSpPr>
          <p:cNvPr id="3" name="Content Placeholder 2"/>
          <p:cNvSpPr>
            <a:spLocks noGrp="1"/>
          </p:cNvSpPr>
          <p:nvPr>
            <p:ph sz="quarter" idx="13"/>
          </p:nvPr>
        </p:nvSpPr>
        <p:spPr>
          <a:xfrm>
            <a:off x="512719" y="1417008"/>
            <a:ext cx="8172449" cy="3733800"/>
          </a:xfrm>
        </p:spPr>
        <p:txBody>
          <a:bodyPr>
            <a:noAutofit/>
          </a:bodyPr>
          <a:lstStyle/>
          <a:p>
            <a:r>
              <a:rPr lang="en-US" sz="2300" dirty="0" smtClean="0"/>
              <a:t>One of the major problem in identifying and addressing strongholds in our lives is the standard we  measure against it.</a:t>
            </a:r>
          </a:p>
          <a:p>
            <a:r>
              <a:rPr lang="en-US" sz="2300" dirty="0" smtClean="0"/>
              <a:t>Our we using past experiences, hurts, anger</a:t>
            </a:r>
            <a:r>
              <a:rPr lang="en-US" sz="2300" dirty="0"/>
              <a:t> </a:t>
            </a:r>
            <a:r>
              <a:rPr lang="en-US" sz="2300" dirty="0" smtClean="0"/>
              <a:t>or unforgiveness.</a:t>
            </a:r>
          </a:p>
          <a:p>
            <a:r>
              <a:rPr lang="en-US" sz="2300" dirty="0" smtClean="0"/>
              <a:t>Truth includes, information, facts and also the intention behind the information and the facts.</a:t>
            </a:r>
          </a:p>
          <a:p>
            <a:r>
              <a:rPr lang="en-US" sz="2300" dirty="0" smtClean="0"/>
              <a:t>We can’t confess what we can’t/won’t recognize. Being unaware of the root of the issue can keep emotional strong holds intact in our lives.</a:t>
            </a:r>
            <a:endParaRPr lang="en-US" sz="2300" dirty="0"/>
          </a:p>
        </p:txBody>
      </p:sp>
    </p:spTree>
    <p:extLst>
      <p:ext uri="{BB962C8B-B14F-4D97-AF65-F5344CB8AC3E}">
        <p14:creationId xmlns:p14="http://schemas.microsoft.com/office/powerpoint/2010/main" val="25478067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ain Event">
  <a:themeElements>
    <a:clrScheme name="Main Event">
      <a:dk1>
        <a:sysClr val="windowText" lastClr="000000"/>
      </a:dk1>
      <a:lt1>
        <a:sysClr val="window" lastClr="FFFFFF"/>
      </a:lt1>
      <a:dk2>
        <a:srgbClr val="424242"/>
      </a:dk2>
      <a:lt2>
        <a:srgbClr val="C8C8C8"/>
      </a:lt2>
      <a:accent1>
        <a:srgbClr val="B80E0F"/>
      </a:accent1>
      <a:accent2>
        <a:srgbClr val="A6987D"/>
      </a:accent2>
      <a:accent3>
        <a:srgbClr val="7F9A71"/>
      </a:accent3>
      <a:accent4>
        <a:srgbClr val="64969F"/>
      </a:accent4>
      <a:accent5>
        <a:srgbClr val="9B75B2"/>
      </a:accent5>
      <a:accent6>
        <a:srgbClr val="80737A"/>
      </a:accent6>
      <a:hlink>
        <a:srgbClr val="F21213"/>
      </a:hlink>
      <a:folHlink>
        <a:srgbClr val="B6A394"/>
      </a:folHlink>
    </a:clrScheme>
    <a:fontScheme name="Main Event">
      <a:majorFont>
        <a:latin typeface="Impact" panose="020B080603090205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Impact" panose="020B080603090205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in Event">
      <a:fillStyleLst>
        <a:solidFill>
          <a:schemeClr val="phClr"/>
        </a:solidFill>
        <a:solidFill>
          <a:schemeClr val="phClr">
            <a:tint val="69000"/>
            <a:satMod val="105000"/>
            <a:lumMod val="110000"/>
          </a:schemeClr>
        </a:solidFill>
        <a:blipFill>
          <a:blip xmlns:r="http://schemas.openxmlformats.org/officeDocument/2006/relationships" r:embed="rId1">
            <a:duotone>
              <a:schemeClr val="phClr">
                <a:shade val="88000"/>
                <a:lumMod val="88000"/>
              </a:schemeClr>
              <a:schemeClr val="phClr"/>
            </a:duotone>
          </a:blip>
          <a:tile tx="0" ty="0" sx="100000" sy="100000" flip="none" algn="tl"/>
        </a:blipFill>
      </a:fillStyleLst>
      <a:lnStyleLst>
        <a:ln w="9525" cap="flat" cmpd="sng" algn="ctr">
          <a:solidFill>
            <a:schemeClr val="phClr">
              <a:shade val="60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25400" dist="127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88000"/>
              </a:schemeClr>
            </a:gs>
          </a:gsLst>
          <a:lin ang="5400000" scaled="0"/>
        </a:gradFill>
        <a:blipFill>
          <a:blip xmlns:r="http://schemas.openxmlformats.org/officeDocument/2006/relationships" r:embed="rId2">
            <a:duotone>
              <a:schemeClr val="phClr">
                <a:shade val="48000"/>
                <a:satMod val="110000"/>
                <a:lumMod val="40000"/>
              </a:schemeClr>
              <a:schemeClr val="phClr">
                <a:tint val="90000"/>
                <a:lumMod val="106000"/>
              </a:schemeClr>
            </a:duotone>
          </a:blip>
          <a:stretch/>
        </a:blipFill>
      </a:bgFillStyleLst>
    </a:fmtScheme>
  </a:themeElements>
  <a:objectDefaults/>
  <a:extraClrSchemeLst/>
  <a:extLst>
    <a:ext uri="{05A4C25C-085E-4340-85A3-A5531E510DB2}">
      <thm15:themeFamily xmlns:thm15="http://schemas.microsoft.com/office/thememl/2012/main" name="Main Event" id="{AC372BB4-D83D-411E-B849-B641926BA760}" vid="{F1EFBDE3-1A95-4E3D-81AD-1F53D65BEA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Main Event</Template>
  <TotalTime>238</TotalTime>
  <Words>1484</Words>
  <Application>Microsoft Office PowerPoint</Application>
  <PresentationFormat>On-screen Show (4:3)</PresentationFormat>
  <Paragraphs>105</Paragraphs>
  <Slides>26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Impact</vt:lpstr>
      <vt:lpstr>Main Event</vt:lpstr>
      <vt:lpstr>Overcoming Emotional Strongholds</vt:lpstr>
      <vt:lpstr>Emotional Strongholds</vt:lpstr>
      <vt:lpstr>Emotional Strongholds</vt:lpstr>
      <vt:lpstr>Emotional Strongholds</vt:lpstr>
      <vt:lpstr>Emotional Strongholds</vt:lpstr>
      <vt:lpstr>Emotional Strongholds</vt:lpstr>
      <vt:lpstr>Emotional Strongholds</vt:lpstr>
      <vt:lpstr>Emotional Strongholds</vt:lpstr>
      <vt:lpstr>Emotional Strongholds</vt:lpstr>
      <vt:lpstr>Emotional Strongholds</vt:lpstr>
      <vt:lpstr>Emotional Strongholds</vt:lpstr>
      <vt:lpstr>Emotional Strongholds</vt:lpstr>
      <vt:lpstr>Emotional Strongholds</vt:lpstr>
      <vt:lpstr>Emotional Strongholds</vt:lpstr>
      <vt:lpstr>Overcoming Emotional Strongholds</vt:lpstr>
      <vt:lpstr>Emotional Strongholds</vt:lpstr>
      <vt:lpstr>Overcoming Emotional Strongholds</vt:lpstr>
      <vt:lpstr>Overcoming Emotional Strongholds</vt:lpstr>
      <vt:lpstr>Emotional Strongholds</vt:lpstr>
      <vt:lpstr>Emotional Strongholds</vt:lpstr>
      <vt:lpstr>Emotional Strongholds</vt:lpstr>
      <vt:lpstr>Emotional Strongholds</vt:lpstr>
      <vt:lpstr>Emotional Strongholds</vt:lpstr>
      <vt:lpstr>Emotional Strongholds </vt:lpstr>
      <vt:lpstr>PowerPoint Presentation</vt:lpstr>
      <vt:lpstr>Emotional Strongholds</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Strongholds</dc:title>
  <dc:creator>vhanflstubbp</dc:creator>
  <cp:lastModifiedBy>AFCC</cp:lastModifiedBy>
  <cp:revision>19</cp:revision>
  <cp:lastPrinted>2015-02-18T21:47:22Z</cp:lastPrinted>
  <dcterms:created xsi:type="dcterms:W3CDTF">2015-01-29T21:54:13Z</dcterms:created>
  <dcterms:modified xsi:type="dcterms:W3CDTF">2015-02-26T01:14:47Z</dcterms:modified>
</cp:coreProperties>
</file>