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70" r:id="rId4"/>
    <p:sldId id="269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64" r:id="rId14"/>
    <p:sldId id="258" r:id="rId15"/>
    <p:sldId id="257" r:id="rId16"/>
    <p:sldId id="260" r:id="rId17"/>
    <p:sldId id="262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92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DB949-270D-41D7-8020-E9E65E50DD9A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5E03B-AF01-4261-A247-DA0C29D1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E03B-AF01-4261-A247-DA0C29D1F1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7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535B14-86DC-4108-AAD6-BE719FC70EBF}" type="datetimeFigureOut">
              <a:rPr lang="en-US" smtClean="0"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EF8275-BDC0-4CA9-B7BE-77E668AF671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10" Type="http://schemas.openxmlformats.org/officeDocument/2006/relationships/image" Target="../media/image66.jp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8077200" cy="1673352"/>
          </a:xfrm>
        </p:spPr>
        <p:txBody>
          <a:bodyPr>
            <a:noAutofit/>
          </a:bodyPr>
          <a:lstStyle/>
          <a:p>
            <a:r>
              <a:rPr lang="en-US" sz="6600" dirty="0" smtClean="0"/>
              <a:t>Etiquette and Professionalism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82027"/>
            <a:ext cx="8077200" cy="14996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Michelle Jacobs MD</a:t>
            </a:r>
          </a:p>
          <a:p>
            <a:r>
              <a:rPr lang="en-US" sz="3200" dirty="0" smtClean="0"/>
              <a:t>June 29 2016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5738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z="4800" dirty="0" smtClean="0"/>
              <a:t>Thank you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Timing   : Thank you cards should be written and delivered to the person within a week if at all possible. Exception: wedding gifts can be up to a couple of months.</a:t>
            </a:r>
          </a:p>
          <a:p>
            <a:endParaRPr lang="en-US" dirty="0" smtClean="0"/>
          </a:p>
          <a:p>
            <a:r>
              <a:rPr lang="en-US" dirty="0" smtClean="0"/>
              <a:t>Message:  You should include what the gift was in your message and how you plan to use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85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4800" dirty="0" smtClean="0"/>
              <a:t>	    Thank you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/>
          <a:lstStyle/>
          <a:p>
            <a:r>
              <a:rPr lang="en-US" dirty="0" smtClean="0"/>
              <a:t>Make sure you spell all names correctly.</a:t>
            </a:r>
          </a:p>
          <a:p>
            <a:r>
              <a:rPr lang="en-US" dirty="0" smtClean="0"/>
              <a:t>If the gift was for multiple people and you are using one thank you card, all should sign the card.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Dear Aunt Mary,</a:t>
            </a:r>
          </a:p>
          <a:p>
            <a:pPr lvl="1"/>
            <a:r>
              <a:rPr lang="en-US" dirty="0" smtClean="0"/>
              <a:t>Thank you so much for the twin sheet set. I will definitely use these in my dormitory. I love the fact that they are in my school colors.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81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4800" dirty="0" smtClean="0"/>
              <a:t>	   Thank you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Dear Mr. and Mrs. Elliott,</a:t>
            </a:r>
          </a:p>
          <a:p>
            <a:pPr lvl="1"/>
            <a:r>
              <a:rPr lang="en-US" dirty="0" smtClean="0"/>
              <a:t>Thank you so much for the pink and green bath towels. They are looking so nice hanging in the bathroom. They add to the warmth of the room. I appreciate you coming and being a part of our celebration. Thank you again for all of your support.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Sincerely,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04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Wear </a:t>
            </a:r>
            <a:endParaRPr lang="en-US" dirty="0"/>
          </a:p>
        </p:txBody>
      </p:sp>
      <p:pic>
        <p:nvPicPr>
          <p:cNvPr id="1030" name="Picture 6" descr="http://ts2.mm.bing.net/images/thumbnail.aspx?q=1188726649005&amp;id=079b84a6ddc535316442d2de646b4c9e&amp;url=http%3a%2f%2fimages.fanpop.com%2fimages%2fimage_uploads%2fDenzel-Washington-denzel-washington-178100_875_1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2266950" cy="2857500"/>
          </a:xfrm>
          <a:prstGeom prst="rect">
            <a:avLst/>
          </a:prstGeom>
          <a:noFill/>
        </p:spPr>
      </p:pic>
      <p:pic>
        <p:nvPicPr>
          <p:cNvPr id="1034" name="Picture 10" descr="http://ts2.mm.bing.net/images/thumbnail.aspx?q=1262271082185&amp;id=658c94894046df43d33827e3dbd485b1&amp;url=http%3a%2f%2fwww.mahoganycafe.com%2fhimages%2fhillharpe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524000"/>
            <a:ext cx="2000250" cy="2857500"/>
          </a:xfrm>
          <a:prstGeom prst="rect">
            <a:avLst/>
          </a:prstGeom>
          <a:noFill/>
        </p:spPr>
      </p:pic>
      <p:pic>
        <p:nvPicPr>
          <p:cNvPr id="1036" name="Picture 12" descr="http://ts3.mm.bing.net/images/thumbnail.aspx?q=1239954825994&amp;id=eed43c60073e2b301ef08316439aa861&amp;url=http%3a%2f%2fi263.photobucket.com%2falbums%2fii121%2fbr_ia_na2007%2fadam-rodriguez-csi-mia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733800"/>
            <a:ext cx="1657350" cy="2857500"/>
          </a:xfrm>
          <a:prstGeom prst="rect">
            <a:avLst/>
          </a:prstGeom>
          <a:noFill/>
        </p:spPr>
      </p:pic>
      <p:pic>
        <p:nvPicPr>
          <p:cNvPr id="1038" name="Picture 14" descr="http://ts3.mm.bing.net/images/thumbnail.aspx?q=1251331479974&amp;id=7c99d947fb8ee733907453b7030c3d3c&amp;url=http%3a%2f%2fcontent7.flixster.com%2fphoto%2f11%2f97%2f82%2f11978249_g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600200"/>
            <a:ext cx="2171700" cy="2514600"/>
          </a:xfrm>
          <a:prstGeom prst="rect">
            <a:avLst/>
          </a:prstGeom>
          <a:noFill/>
        </p:spPr>
      </p:pic>
      <p:pic>
        <p:nvPicPr>
          <p:cNvPr id="1040" name="Picture 16" descr="http://ts1.mm.bing.net/images/thumbnail.aspx?q=1188459188992&amp;id=f497033e65b6018811a21409b915d1c9&amp;url=http%3a%2f%2fwww.mostphotos.com%2fpreview%2f1459217%2fhappy-african-american-m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810000"/>
            <a:ext cx="1885950" cy="2828925"/>
          </a:xfrm>
          <a:prstGeom prst="rect">
            <a:avLst/>
          </a:prstGeom>
          <a:noFill/>
        </p:spPr>
      </p:pic>
      <p:pic>
        <p:nvPicPr>
          <p:cNvPr id="1028" name="Picture 4" descr="http://ts1.mm.bing.net/images/thumbnail.aspx?q=1290395525920&amp;id=490ee69c65f2c9180f7a5feb73420459&amp;url=http%3a%2f%2fhotchocolatefinder.files.wordpress.com%2f2007%2f09%2fryangentl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600200"/>
            <a:ext cx="2286000" cy="2857500"/>
          </a:xfrm>
          <a:prstGeom prst="rect">
            <a:avLst/>
          </a:prstGeom>
          <a:noFill/>
        </p:spPr>
      </p:pic>
      <p:pic>
        <p:nvPicPr>
          <p:cNvPr id="1032" name="Picture 8" descr="http://ts4.mm.bing.net/images/thumbnail.aspx?q=1185446041615&amp;id=582a2b388674094c40da5c299b3d3ab3&amp;url=http%3a%2f%2fwww.india-server.com%2fnews-images%2fdenzel-washington-repents-of-rejecting-19186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733800"/>
            <a:ext cx="2219325" cy="2857500"/>
          </a:xfrm>
          <a:prstGeom prst="rect">
            <a:avLst/>
          </a:prstGeom>
          <a:noFill/>
        </p:spPr>
      </p:pic>
      <p:pic>
        <p:nvPicPr>
          <p:cNvPr id="1026" name="Picture 2" descr="http://ts1.mm.bing.net/images/thumbnail.aspx?q=1269925093276&amp;id=48f3a0ed436bd7e31a32273e5ac6ccd2&amp;url=http%3a%2f%2fstatic.tvfanatic.com%2fimages%2fgallery%2fidris-elb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4114800"/>
            <a:ext cx="245745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249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Cute! but not for church…</a:t>
            </a:r>
            <a:endParaRPr lang="en-US" dirty="0"/>
          </a:p>
        </p:txBody>
      </p:sp>
      <p:pic>
        <p:nvPicPr>
          <p:cNvPr id="3" name="Picture 8" descr="http://www.bodyc.com/assets/item/regular/4908.jpg"/>
          <p:cNvPicPr>
            <a:picLocks noChangeAspect="1" noChangeArrowheads="1"/>
          </p:cNvPicPr>
          <p:nvPr/>
        </p:nvPicPr>
        <p:blipFill>
          <a:blip r:embed="rId2"/>
          <a:srcRect b="37403"/>
          <a:stretch>
            <a:fillRect/>
          </a:stretch>
        </p:blipFill>
        <p:spPr bwMode="auto">
          <a:xfrm>
            <a:off x="3810000" y="1524000"/>
            <a:ext cx="3048000" cy="2754630"/>
          </a:xfrm>
          <a:prstGeom prst="rect">
            <a:avLst/>
          </a:prstGeom>
          <a:noFill/>
        </p:spPr>
      </p:pic>
      <p:pic>
        <p:nvPicPr>
          <p:cNvPr id="33794" name="Picture 2" descr="FOIL PRINT HAL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24000"/>
            <a:ext cx="2438400" cy="3520441"/>
          </a:xfrm>
          <a:prstGeom prst="rect">
            <a:avLst/>
          </a:prstGeom>
          <a:noFill/>
        </p:spPr>
      </p:pic>
      <p:pic>
        <p:nvPicPr>
          <p:cNvPr id="33796" name="Picture 4" descr="BEADED TIE-NECK HALTER"/>
          <p:cNvPicPr>
            <a:picLocks noChangeAspect="1" noChangeArrowheads="1"/>
          </p:cNvPicPr>
          <p:nvPr/>
        </p:nvPicPr>
        <p:blipFill rotWithShape="1">
          <a:blip r:embed="rId4"/>
          <a:srcRect l="2216" r="2562"/>
          <a:stretch/>
        </p:blipFill>
        <p:spPr bwMode="auto">
          <a:xfrm>
            <a:off x="600074" y="1600200"/>
            <a:ext cx="2864645" cy="4343399"/>
          </a:xfrm>
          <a:prstGeom prst="rect">
            <a:avLst/>
          </a:prstGeom>
          <a:noFill/>
        </p:spPr>
      </p:pic>
      <p:pic>
        <p:nvPicPr>
          <p:cNvPr id="4" name="Picture 10" descr="STRAPLESS ROSETTE TOP"/>
          <p:cNvPicPr>
            <a:picLocks noChangeAspect="1" noChangeArrowheads="1"/>
          </p:cNvPicPr>
          <p:nvPr/>
        </p:nvPicPr>
        <p:blipFill>
          <a:blip r:embed="rId5"/>
          <a:srcRect b="35325"/>
          <a:stretch>
            <a:fillRect/>
          </a:stretch>
        </p:blipFill>
        <p:spPr bwMode="auto">
          <a:xfrm>
            <a:off x="6369374" y="4267200"/>
            <a:ext cx="2774625" cy="2590800"/>
          </a:xfrm>
          <a:prstGeom prst="rect">
            <a:avLst/>
          </a:prstGeom>
          <a:noFill/>
        </p:spPr>
      </p:pic>
      <p:pic>
        <p:nvPicPr>
          <p:cNvPr id="33798" name="Picture 6" descr="Jeweled crisscross top"/>
          <p:cNvPicPr>
            <a:picLocks noChangeAspect="1" noChangeArrowheads="1"/>
          </p:cNvPicPr>
          <p:nvPr/>
        </p:nvPicPr>
        <p:blipFill>
          <a:blip r:embed="rId6"/>
          <a:srcRect b="31169"/>
          <a:stretch>
            <a:fillRect/>
          </a:stretch>
        </p:blipFill>
        <p:spPr bwMode="auto">
          <a:xfrm>
            <a:off x="3886200" y="4267200"/>
            <a:ext cx="2607121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460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g-ecx.images-amazon.com/images/G/01/askville/4823840_13308614_mywrite/353354167df44add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953000"/>
            <a:ext cx="2000685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wear</a:t>
            </a:r>
            <a:endParaRPr lang="en-US" dirty="0"/>
          </a:p>
        </p:txBody>
      </p:sp>
      <p:pic>
        <p:nvPicPr>
          <p:cNvPr id="1036" name="Picture 12" descr="http://monicatsao.com/blog/wp-content/uploads/2010/01/Beyonce-wears-big-earrin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2133600" cy="2844800"/>
          </a:xfrm>
          <a:prstGeom prst="rect">
            <a:avLst/>
          </a:prstGeom>
          <a:noFill/>
        </p:spPr>
      </p:pic>
      <p:pic>
        <p:nvPicPr>
          <p:cNvPr id="1048" name="Picture 24" descr="http://ts1.mm.bing.net/images/thumbnail.aspx?q=1029223101384&amp;id=5ea3eabdf335bc3424402454f7607b4f&amp;url=http%3a%2f%2fimage.dhgate.com%2fupload%2fspider%2fb%2f488%2f614%2fb_8qiper614488_1.jpg"/>
          <p:cNvPicPr>
            <a:picLocks noChangeAspect="1" noChangeArrowheads="1"/>
          </p:cNvPicPr>
          <p:nvPr/>
        </p:nvPicPr>
        <p:blipFill>
          <a:blip r:embed="rId4"/>
          <a:srcRect l="7805" t="6400" r="7805" b="22400"/>
          <a:stretch>
            <a:fillRect/>
          </a:stretch>
        </p:blipFill>
        <p:spPr bwMode="auto">
          <a:xfrm>
            <a:off x="4724400" y="1828800"/>
            <a:ext cx="1977356" cy="2034540"/>
          </a:xfrm>
          <a:prstGeom prst="rect">
            <a:avLst/>
          </a:prstGeom>
          <a:noFill/>
        </p:spPr>
      </p:pic>
      <p:pic>
        <p:nvPicPr>
          <p:cNvPr id="1042" name="Picture 18" descr="http://black-hair-salons-hampton-roads-va.com/wp-content/uploads/2011/06/Dream-Styles-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724400"/>
            <a:ext cx="2438400" cy="1828800"/>
          </a:xfrm>
          <a:prstGeom prst="rect">
            <a:avLst/>
          </a:prstGeom>
          <a:noFill/>
        </p:spPr>
      </p:pic>
      <p:pic>
        <p:nvPicPr>
          <p:cNvPr id="1030" name="Picture 6" descr="http://www.ylang23.com/shopimages/26073012bJM_hi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676400"/>
            <a:ext cx="1930400" cy="1447800"/>
          </a:xfrm>
          <a:prstGeom prst="rect">
            <a:avLst/>
          </a:prstGeom>
          <a:noFill/>
        </p:spPr>
      </p:pic>
      <p:pic>
        <p:nvPicPr>
          <p:cNvPr id="24580" name="Picture 4" descr="http://www.streetbikerider.com/media/products/troy-lee-designs/2009-11/apparel-troy-lee-designs-casual-hats-men-beanie-monster-black-gr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4648200"/>
            <a:ext cx="1981200" cy="1981200"/>
          </a:xfrm>
          <a:prstGeom prst="rect">
            <a:avLst/>
          </a:prstGeom>
          <a:noFill/>
        </p:spPr>
      </p:pic>
      <p:pic>
        <p:nvPicPr>
          <p:cNvPr id="24582" name="Picture 6" descr="http://assets.nydailynews.com/img/2007/07/23/gal_hats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1600200"/>
            <a:ext cx="1954784" cy="2819400"/>
          </a:xfrm>
          <a:prstGeom prst="rect">
            <a:avLst/>
          </a:prstGeom>
          <a:noFill/>
        </p:spPr>
      </p:pic>
      <p:pic>
        <p:nvPicPr>
          <p:cNvPr id="24584" name="Picture 8" descr="http://images.footballfanatics.com/productImages/_212000/FF_212615_x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3124200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366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Wear </a:t>
            </a:r>
            <a:endParaRPr lang="en-US" dirty="0"/>
          </a:p>
        </p:txBody>
      </p:sp>
      <p:pic>
        <p:nvPicPr>
          <p:cNvPr id="30722" name="Picture 2" descr="http://ts2.mm.bing.net/images/thumbnail.aspx?q=1168168461581&amp;id=1e7ba90813362a681f00e72d216f4635&amp;url=http%3a%2f%2fwww.hairsmystory.com%2fwp-content%2fuploads%2f2011%2f05%2fcurly-hair-of-Afri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000500"/>
            <a:ext cx="2095500" cy="2857500"/>
          </a:xfrm>
          <a:prstGeom prst="rect">
            <a:avLst/>
          </a:prstGeom>
          <a:noFill/>
        </p:spPr>
      </p:pic>
      <p:pic>
        <p:nvPicPr>
          <p:cNvPr id="30724" name="Picture 4" descr="http://ts4.mm.bing.net/images/thumbnail.aspx?q=1240802263583&amp;id=b984fb13055171ca12b8ef5851978e84&amp;url=http%3a%2f%2ffashions.dstylish.com%2fwp-content%2fuploads%2f2011%2f04%2fAfro-American-girls-hairsty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000500"/>
            <a:ext cx="2257425" cy="2857500"/>
          </a:xfrm>
          <a:prstGeom prst="rect">
            <a:avLst/>
          </a:prstGeom>
          <a:noFill/>
        </p:spPr>
      </p:pic>
      <p:pic>
        <p:nvPicPr>
          <p:cNvPr id="30726" name="Picture 6" descr="http://ts4.mm.bing.net/images/thumbnail.aspx?q=1266875574947&amp;id=f8a52784e5141e697f750d161f5454bd&amp;url=http%3a%2f%2fimpulsemagazine.net%2fwp-content%2fuploads%2f2008%2f04%2fJada-Pinkett-Smith-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24000"/>
            <a:ext cx="2162175" cy="2857500"/>
          </a:xfrm>
          <a:prstGeom prst="rect">
            <a:avLst/>
          </a:prstGeom>
          <a:noFill/>
        </p:spPr>
      </p:pic>
      <p:pic>
        <p:nvPicPr>
          <p:cNvPr id="30728" name="Picture 8" descr="http://ts2.mm.bing.net/images/thumbnail.aspx?q=1289343476297&amp;id=75a8d4aed65635304acf956676d14690&amp;url=http%3a%2f%2fwww.sheplaysgolf.com%2fAntigua422101ClassicPiqueWomensGirlsLadiesCottonPoloStainResistantBusinessCasualGolfSportShir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524000"/>
            <a:ext cx="2333625" cy="2857500"/>
          </a:xfrm>
          <a:prstGeom prst="rect">
            <a:avLst/>
          </a:prstGeom>
          <a:noFill/>
        </p:spPr>
      </p:pic>
      <p:pic>
        <p:nvPicPr>
          <p:cNvPr id="30734" name="Picture 14" descr="http://s7d1.scene7.com/is/image/anf/anf_49663_01_prod1?$anfCategory$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05350"/>
            <a:ext cx="2152650" cy="2152650"/>
          </a:xfrm>
          <a:prstGeom prst="rect">
            <a:avLst/>
          </a:prstGeom>
          <a:noFill/>
        </p:spPr>
      </p:pic>
      <p:pic>
        <p:nvPicPr>
          <p:cNvPr id="30736" name="Picture 16" descr="http://s7d1.scene7.com/is/image/anf/hol_52553_02_prod1?$holCategory$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524000"/>
            <a:ext cx="2152650" cy="2152650"/>
          </a:xfrm>
          <a:prstGeom prst="rect">
            <a:avLst/>
          </a:prstGeom>
          <a:noFill/>
        </p:spPr>
      </p:pic>
      <p:pic>
        <p:nvPicPr>
          <p:cNvPr id="30738" name="Picture 18" descr="http://s7d1.scene7.com/is/image/anf/hol_53123_04_prod1?$holCategory$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4495800"/>
            <a:ext cx="2152650" cy="215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366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6738"/>
            <a:ext cx="86868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May Be in Fashion, but Not for Church</a:t>
            </a:r>
            <a:endParaRPr lang="en-US" dirty="0"/>
          </a:p>
        </p:txBody>
      </p:sp>
      <p:pic>
        <p:nvPicPr>
          <p:cNvPr id="31746" name="Picture 2" descr="http://s7d1.scene7.com/is/image/anf/hol_50288_01_prod1?$holCategory$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" y="1143000"/>
            <a:ext cx="2152650" cy="2152650"/>
          </a:xfrm>
          <a:prstGeom prst="rect">
            <a:avLst/>
          </a:prstGeom>
          <a:noFill/>
        </p:spPr>
      </p:pic>
      <p:pic>
        <p:nvPicPr>
          <p:cNvPr id="31748" name="Picture 4" descr="http://s7d1.scene7.com/is/image/anf/hol_53585_01_prod1?$holCategory$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2152650" cy="2152650"/>
          </a:xfrm>
          <a:prstGeom prst="rect">
            <a:avLst/>
          </a:prstGeom>
          <a:noFill/>
        </p:spPr>
      </p:pic>
      <p:pic>
        <p:nvPicPr>
          <p:cNvPr id="31750" name="Picture 6" descr="http://s7d1.scene7.com/is/image/anf/hol_52661_01_prod1?$holCategory$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447800"/>
            <a:ext cx="2152650" cy="2152650"/>
          </a:xfrm>
          <a:prstGeom prst="rect">
            <a:avLst/>
          </a:prstGeom>
          <a:noFill/>
        </p:spPr>
      </p:pic>
      <p:pic>
        <p:nvPicPr>
          <p:cNvPr id="31752" name="Picture 8" descr="http://s7d1.scene7.com/is/image/anf/hol_53562_03_prod1?$holCategory$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1350" y="1371600"/>
            <a:ext cx="2152650" cy="2152650"/>
          </a:xfrm>
          <a:prstGeom prst="rect">
            <a:avLst/>
          </a:prstGeom>
          <a:noFill/>
        </p:spPr>
      </p:pic>
      <p:pic>
        <p:nvPicPr>
          <p:cNvPr id="8" name="Picture 10" descr="http://AERO.imageg.net/cms_widgets/50/73/507362_assets/aero_girls_legging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540919"/>
            <a:ext cx="7524750" cy="2952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105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Wear</a:t>
            </a:r>
            <a:endParaRPr lang="en-US" dirty="0"/>
          </a:p>
        </p:txBody>
      </p:sp>
      <p:pic>
        <p:nvPicPr>
          <p:cNvPr id="3074" name="Picture 2" descr="http://ts4.mm.bing.net/images/thumbnail.aspx?q=1221509645011&amp;id=735fe003fb1099d303e1a9915cf09872&amp;url=http%3a%2f%2fwww.flypaperblog.com%2fwp-content%2fuploads%2f2009%2f06%2fti-wife-be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2209800" cy="2286001"/>
          </a:xfrm>
          <a:prstGeom prst="rect">
            <a:avLst/>
          </a:prstGeom>
          <a:noFill/>
        </p:spPr>
      </p:pic>
      <p:pic>
        <p:nvPicPr>
          <p:cNvPr id="3076" name="Picture 4" descr="http://ts4.mm.bing.net/images/thumbnail.aspx?q=1165925494359&amp;id=9addc7bdefa05c346ba857f2121b2cf3&amp;url=http%3a%2f%2fproducts.postuptshirts.com%2fimages%2fuploads%2fGra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76400"/>
            <a:ext cx="1828800" cy="2447926"/>
          </a:xfrm>
          <a:prstGeom prst="rect">
            <a:avLst/>
          </a:prstGeom>
          <a:noFill/>
        </p:spPr>
      </p:pic>
      <p:pic>
        <p:nvPicPr>
          <p:cNvPr id="3078" name="Picture 6" descr="http://ts1.mm.bing.net/images/thumbnail.aspx?q=1186968578880&amp;id=16792442562466a0ee40dede8c791b9d&amp;url=http%3a%2f%2fimages.bizrate.com%2fresize%3fsq%3d500%26uid%3d10389908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524000"/>
            <a:ext cx="2857500" cy="2857500"/>
          </a:xfrm>
          <a:prstGeom prst="rect">
            <a:avLst/>
          </a:prstGeom>
          <a:noFill/>
        </p:spPr>
      </p:pic>
      <p:pic>
        <p:nvPicPr>
          <p:cNvPr id="3080" name="Picture 8" descr="http://ts2.mm.bing.net/images/thumbnail.aspx?q=1203599969645&amp;id=7d924c090c8a3d141cfb78274c65a6ac&amp;url=http%3a%2f%2fwww.itst-shirttime.com%2fproduct_images%2fc%2f040%2f2011-Catalog-in-jpg-042__02361_zoo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524000"/>
            <a:ext cx="2857500" cy="2857500"/>
          </a:xfrm>
          <a:prstGeom prst="rect">
            <a:avLst/>
          </a:prstGeom>
          <a:noFill/>
        </p:spPr>
      </p:pic>
      <p:pic>
        <p:nvPicPr>
          <p:cNvPr id="3082" name="Picture 10" descr="http://ts4.mm.bing.net/images/thumbnail.aspx?q=1233040975371&amp;id=6a6fa371a4a795dd9b3de627444110f1&amp;url=http%3a%2f%2fwww.hustlersink.com%2fi%2fnnssteelsm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886200"/>
            <a:ext cx="2857500" cy="2771776"/>
          </a:xfrm>
          <a:prstGeom prst="rect">
            <a:avLst/>
          </a:prstGeom>
          <a:noFill/>
        </p:spPr>
      </p:pic>
      <p:pic>
        <p:nvPicPr>
          <p:cNvPr id="3084" name="Picture 12" descr="http://ts3.mm.bing.net/images/thumbnail.aspx?q=1270973084486&amp;id=40d9896fa181f726e84b5204117ca434&amp;url=http%3a%2f%2fecx.images-amazon.com%2fimages%2fI%2f41pfKoVASr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3086" name="Picture 14" descr="http://ts1.mm.bing.net/images/thumbnail.aspx?q=1165161599008&amp;id=bea5a5d1c9dcc7fae405e6bf938b99cd&amp;url=http%3a%2f%2fimages.footballfanatics.com%2fproductImages%2f_177000%2fFF_177243_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4800600"/>
            <a:ext cx="1905000" cy="1905001"/>
          </a:xfrm>
          <a:prstGeom prst="rect">
            <a:avLst/>
          </a:prstGeom>
          <a:noFill/>
        </p:spPr>
      </p:pic>
      <p:pic>
        <p:nvPicPr>
          <p:cNvPr id="3088" name="Picture 16" descr="http://ts4.mm.bing.net/images/thumbnail.aspx?q=1190114502419&amp;id=70ae3a2c78111696b5181f36e4607e82&amp;url=http%3a%2f%2f0.tqn.com%2fd%2faccessories%2f1%2f0%2fO%2fF%2f-%2f-%2fcurtis-50cent-jacks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3810000"/>
            <a:ext cx="18478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066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://sse4m.files.wordpress.com/2010/08/flip-flop-high-h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</p:spPr>
      </p:pic>
      <p:pic>
        <p:nvPicPr>
          <p:cNvPr id="7172" name="Picture 4" descr="http://www.outletsshoe.com/images/christian-louboutin-Bow-peep-toe-he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27930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were those shoes made for?</a:t>
            </a:r>
            <a:endParaRPr lang="en-US" dirty="0"/>
          </a:p>
        </p:txBody>
      </p:sp>
      <p:pic>
        <p:nvPicPr>
          <p:cNvPr id="7170" name="Picture 2" descr="http://ilikehighheels.com/wp-content/uploads/2011/01/Christian-Louboutin-Lady-Peep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7066" y="1524000"/>
            <a:ext cx="2446934" cy="2743200"/>
          </a:xfrm>
          <a:prstGeom prst="rect">
            <a:avLst/>
          </a:prstGeom>
          <a:noFill/>
        </p:spPr>
      </p:pic>
      <p:pic>
        <p:nvPicPr>
          <p:cNvPr id="7174" name="Picture 6" descr="https://dimg.dillards.com/s7viewers/dhtml/images/spac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" y="-68263"/>
            <a:ext cx="9525" cy="9525"/>
          </a:xfrm>
          <a:prstGeom prst="rect">
            <a:avLst/>
          </a:prstGeom>
          <a:noFill/>
        </p:spPr>
      </p:pic>
      <p:pic>
        <p:nvPicPr>
          <p:cNvPr id="7176" name="Picture 8" descr="https://dimg.dillards.com/s7viewers/dhtml/images/spac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" y="-68263"/>
            <a:ext cx="9525" cy="9525"/>
          </a:xfrm>
          <a:prstGeom prst="rect">
            <a:avLst/>
          </a:prstGeom>
          <a:noFill/>
        </p:spPr>
      </p:pic>
      <p:pic>
        <p:nvPicPr>
          <p:cNvPr id="8" name="Picture 10" descr="http://2.bp.blogspot.com/-oacHpTdLXKY/Tb2zkw2sGeI/AAAAAAAAAF0/WCAsnrMx4AU/s1600/Top-High-Heel-Sandals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0"/>
            <a:ext cx="1828800" cy="1828800"/>
          </a:xfrm>
          <a:prstGeom prst="rect">
            <a:avLst/>
          </a:prstGeom>
          <a:noFill/>
        </p:spPr>
      </p:pic>
      <p:pic>
        <p:nvPicPr>
          <p:cNvPr id="7178" name="Picture 10" descr="http://image.made-in-china.com/2f0j00UeMEwiJPMNkb/Brand-Ballet-Flats-Sho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1600200"/>
            <a:ext cx="2895600" cy="2819400"/>
          </a:xfrm>
          <a:prstGeom prst="rect">
            <a:avLst/>
          </a:prstGeom>
          <a:noFill/>
        </p:spPr>
      </p:pic>
      <p:pic>
        <p:nvPicPr>
          <p:cNvPr id="7180" name="Picture 12" descr="http://ts3.mm.bing.net/images/thumbnail.aspx?q=1167197477622&amp;id=904b35ed5a0a19b22e340b089a6867d6&amp;url=http%3a%2f%2fwww.7shoes.net%2fwp-content%2fuploads%2f2010%2f07%2felegant-flat-sho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962400"/>
            <a:ext cx="2857500" cy="1724025"/>
          </a:xfrm>
          <a:prstGeom prst="rect">
            <a:avLst/>
          </a:prstGeom>
          <a:noFill/>
        </p:spPr>
      </p:pic>
      <p:pic>
        <p:nvPicPr>
          <p:cNvPr id="7182" name="Picture 14" descr="http://bim.shopstyle.com/pim/a6/c5/a6c53650e54f564b9b41a0fd579b92f5_bes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4876800"/>
            <a:ext cx="2654709" cy="1828800"/>
          </a:xfrm>
          <a:prstGeom prst="rect">
            <a:avLst/>
          </a:prstGeom>
          <a:noFill/>
        </p:spPr>
      </p:pic>
      <p:pic>
        <p:nvPicPr>
          <p:cNvPr id="7184" name="Picture 16" descr="T-STRAP PEEP-TOE SANDAL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1600200"/>
            <a:ext cx="1143000" cy="165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89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Etiquette and Professionalism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Etiquette:  The practices and forms prescribed by social convention or authority.</a:t>
            </a:r>
          </a:p>
          <a:p>
            <a:endParaRPr lang="en-US" sz="3600" dirty="0"/>
          </a:p>
          <a:p>
            <a:r>
              <a:rPr lang="en-US" sz="3600" dirty="0" smtClean="0"/>
              <a:t>Synonym: Protocol</a:t>
            </a:r>
          </a:p>
          <a:p>
            <a:endParaRPr lang="en-US" sz="3600" dirty="0"/>
          </a:p>
          <a:p>
            <a:r>
              <a:rPr lang="en-US" sz="3600" dirty="0" smtClean="0"/>
              <a:t>Professionalism: professional standards, character or methods.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2169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shoes are appropriate?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659062"/>
            <a:ext cx="2857500" cy="28575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1" y="4835348"/>
            <a:ext cx="2239107" cy="203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9000"/>
            <a:ext cx="2057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09257"/>
            <a:ext cx="2086885" cy="2086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807743"/>
            <a:ext cx="2143125" cy="1576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90252"/>
            <a:ext cx="2248515" cy="1401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4572000"/>
            <a:ext cx="2047875" cy="2047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0" y="1538742"/>
            <a:ext cx="2133600" cy="213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0"/>
            <a:ext cx="1910217" cy="191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1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or Not?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1425568" cy="106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43400"/>
            <a:ext cx="154305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32972"/>
            <a:ext cx="16002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81600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3" y="1859178"/>
            <a:ext cx="1347787" cy="1347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81600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38945"/>
            <a:ext cx="1903095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000"/>
            <a:ext cx="18288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15" y="1752600"/>
            <a:ext cx="1896219" cy="23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77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Meal Time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Place settings are required for certain situations.</a:t>
            </a:r>
          </a:p>
          <a:p>
            <a:r>
              <a:rPr lang="en-US" sz="3600" dirty="0" smtClean="0"/>
              <a:t>Formal occasions will require formal dress and place settings.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3329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                   Place Settings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4" y="1774825"/>
            <a:ext cx="7619571" cy="4625975"/>
          </a:xfrm>
        </p:spPr>
      </p:pic>
    </p:spTree>
    <p:extLst>
      <p:ext uri="{BB962C8B-B14F-4D97-AF65-F5344CB8AC3E}">
        <p14:creationId xmlns:p14="http://schemas.microsoft.com/office/powerpoint/2010/main" val="1232635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                    Place Settings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8" y="1774825"/>
            <a:ext cx="3083983" cy="4625975"/>
          </a:xfrm>
        </p:spPr>
      </p:pic>
    </p:spTree>
    <p:extLst>
      <p:ext uri="{BB962C8B-B14F-4D97-AF65-F5344CB8AC3E}">
        <p14:creationId xmlns:p14="http://schemas.microsoft.com/office/powerpoint/2010/main" val="885988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                    Place Settings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2"/>
          <a:stretch/>
        </p:blipFill>
        <p:spPr>
          <a:xfrm>
            <a:off x="1219200" y="1905000"/>
            <a:ext cx="6704311" cy="4154488"/>
          </a:xfrm>
        </p:spPr>
      </p:pic>
    </p:spTree>
    <p:extLst>
      <p:ext uri="{BB962C8B-B14F-4D97-AF65-F5344CB8AC3E}">
        <p14:creationId xmlns:p14="http://schemas.microsoft.com/office/powerpoint/2010/main" val="3463021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Welcome to dinner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4848051" cy="4250347"/>
          </a:xfrm>
        </p:spPr>
      </p:pic>
    </p:spTree>
    <p:extLst>
      <p:ext uri="{BB962C8B-B14F-4D97-AF65-F5344CB8AC3E}">
        <p14:creationId xmlns:p14="http://schemas.microsoft.com/office/powerpoint/2010/main" val="2114117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			Formal Dinner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73312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880121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8229600" cy="1252728"/>
          </a:xfrm>
        </p:spPr>
        <p:txBody>
          <a:bodyPr/>
          <a:lstStyle/>
          <a:p>
            <a:r>
              <a:rPr lang="en-US" dirty="0" smtClean="0"/>
              <a:t>			</a:t>
            </a:r>
            <a:r>
              <a:rPr lang="en-US" sz="4800" dirty="0" smtClean="0"/>
              <a:t>Formal Dinner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6901132" cy="4572000"/>
          </a:xfrm>
        </p:spPr>
      </p:pic>
    </p:spTree>
    <p:extLst>
      <p:ext uri="{BB962C8B-B14F-4D97-AF65-F5344CB8AC3E}">
        <p14:creationId xmlns:p14="http://schemas.microsoft.com/office/powerpoint/2010/main" val="2230959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394</TotalTime>
  <Words>299</Words>
  <Application>Microsoft Office PowerPoint</Application>
  <PresentationFormat>On-screen Show (4:3)</PresentationFormat>
  <Paragraphs>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Etiquette and Professionalism</vt:lpstr>
      <vt:lpstr>Etiquette and Professionalism</vt:lpstr>
      <vt:lpstr>Meal Time </vt:lpstr>
      <vt:lpstr>                    Place Settings</vt:lpstr>
      <vt:lpstr>                     Place Settings</vt:lpstr>
      <vt:lpstr>                     Place Settings</vt:lpstr>
      <vt:lpstr>Welcome to dinner</vt:lpstr>
      <vt:lpstr>   Formal Dinner</vt:lpstr>
      <vt:lpstr>   Formal Dinner</vt:lpstr>
      <vt:lpstr>  Thank you notes</vt:lpstr>
      <vt:lpstr>      Thank you notes</vt:lpstr>
      <vt:lpstr>     Thank you notes</vt:lpstr>
      <vt:lpstr>What to Wear </vt:lpstr>
      <vt:lpstr>Cute! but not for church…</vt:lpstr>
      <vt:lpstr>What not to wear</vt:lpstr>
      <vt:lpstr>What to Wear </vt:lpstr>
      <vt:lpstr>May Be in Fashion, but Not for Church</vt:lpstr>
      <vt:lpstr>What Not to Wear</vt:lpstr>
      <vt:lpstr>What were those shoes made for?</vt:lpstr>
      <vt:lpstr>Which shoes are appropriate?</vt:lpstr>
      <vt:lpstr>Appropriate or Not?</vt:lpstr>
    </vt:vector>
  </TitlesOfParts>
  <Company>University of Florida Academic Health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mejacobs</dc:creator>
  <cp:lastModifiedBy>AFCC</cp:lastModifiedBy>
  <cp:revision>13</cp:revision>
  <dcterms:created xsi:type="dcterms:W3CDTF">2016-06-28T15:15:57Z</dcterms:created>
  <dcterms:modified xsi:type="dcterms:W3CDTF">2016-06-30T00:47:34Z</dcterms:modified>
</cp:coreProperties>
</file>