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9BE15-DEA2-7444-B617-CEDD0EAEFBD9}" type="datetimeFigureOut">
              <a:rPr lang="en-US"/>
              <a:t>10/26/2016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1EBAD-37CF-C14C-AB5B-DBF5A8219BAA}" type="slidenum">
              <a:rPr lang="en-US"/>
              <a:t>‹#›</a:t>
            </a:fld>
            <a:endParaRPr lang="en-US"/>
          </a:p>
        </p:txBody>
      </p:sp>
    </p:spTree>
    <p:extLst>
      <p:ext uri="{BB962C8B-B14F-4D97-AF65-F5344CB8AC3E}">
        <p14:creationId xmlns:p14="http://schemas.microsoft.com/office/powerpoint/2010/main" val="405338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Causes of Overweight and ObesityOverweight and obesity result from an energy imbalance. The body needs a certain amount of energy (calories) from food to keep up basic life functions. Body weight tends to remain the same when the number of calories eaten equals the number of calories the body uses or “burns.” Over time, when people eat and drink more calories than they burn, the energy balance tips toward weight gain, overweight, and obesity.Children need to balance their energy, too, but they are also growing and that should be considered as well. Energy balance in children happens when the amount of energy taken in from food or drink and the energy being used by the body support natural growth without promoting excess weight gain.Many factors can lead to energy imbalance and weight gain. They include genes, eating habits, how and where people live, attitudes and emotions, life habits, and income.</a:t>
            </a:r>
          </a:p>
        </p:txBody>
      </p:sp>
      <p:sp>
        <p:nvSpPr>
          <p:cNvPr id="4" name="Slide Number Placeholder 3"/>
          <p:cNvSpPr>
            <a:spLocks noGrp="1"/>
          </p:cNvSpPr>
          <p:nvPr>
            <p:ph type="sldNum" sz="quarter" idx="10"/>
          </p:nvPr>
        </p:nvSpPr>
        <p:spPr/>
        <p:txBody>
          <a:bodyPr/>
          <a:lstStyle/>
          <a:p>
            <a:fld id="{29B1EBAD-37CF-C14C-AB5B-DBF5A8219BAA}" type="slidenum">
              <a:rPr lang="en-US"/>
              <a:t>3</a:t>
            </a:fld>
            <a:endParaRPr lang="en-US"/>
          </a:p>
        </p:txBody>
      </p:sp>
    </p:spTree>
    <p:extLst>
      <p:ext uri="{BB962C8B-B14F-4D97-AF65-F5344CB8AC3E}">
        <p14:creationId xmlns:p14="http://schemas.microsoft.com/office/powerpoint/2010/main" val="313799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adults, overweight and obesity ranges are measured by using weight and height to compute the person's BMI. The BMI is used because, for most people, it correlates with the amount of fat in their bodies.</a:t>
            </a:r>
          </a:p>
        </p:txBody>
      </p:sp>
      <p:sp>
        <p:nvSpPr>
          <p:cNvPr id="4" name="Slide Number Placeholder 3"/>
          <p:cNvSpPr>
            <a:spLocks noGrp="1"/>
          </p:cNvSpPr>
          <p:nvPr>
            <p:ph type="sldNum" sz="quarter" idx="10"/>
          </p:nvPr>
        </p:nvSpPr>
        <p:spPr/>
        <p:txBody>
          <a:bodyPr/>
          <a:lstStyle/>
          <a:p>
            <a:fld id="{29B1EBAD-37CF-C14C-AB5B-DBF5A8219BAA}" type="slidenum">
              <a:rPr lang="en-US"/>
              <a:t>5</a:t>
            </a:fld>
            <a:endParaRPr lang="en-US"/>
          </a:p>
        </p:txBody>
      </p:sp>
    </p:spTree>
    <p:extLst>
      <p:ext uri="{BB962C8B-B14F-4D97-AF65-F5344CB8AC3E}">
        <p14:creationId xmlns:p14="http://schemas.microsoft.com/office/powerpoint/2010/main" val="374725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Different ratial and ethnic groups: </a:t>
            </a:r>
          </a:p>
          <a:p>
            <a:r>
              <a:rPr lang="en-US"/>
              <a:t>Overweight and obesity affect more than 3 in 4 Hispanics (78.8 percent) and blacks (76.7 percent).About 2 in 3 whites (66.7 percent) are considered to be overweight or obese.About half of blacks (49.5 percent), and more than 1 in 3 Hispanics (39.1 percent) and whites (34.3 percent) are considered to be obese.Extreme obesity affects more than 1 in 10 blacks (13.1 percent), and about 1 in 20 whites (5.7 percent) and Hispanics (5 percent).</a:t>
            </a:r>
          </a:p>
        </p:txBody>
      </p:sp>
      <p:sp>
        <p:nvSpPr>
          <p:cNvPr id="4" name="Slide Number Placeholder 3"/>
          <p:cNvSpPr>
            <a:spLocks noGrp="1"/>
          </p:cNvSpPr>
          <p:nvPr>
            <p:ph type="sldNum" sz="quarter" idx="10"/>
          </p:nvPr>
        </p:nvSpPr>
        <p:spPr/>
        <p:txBody>
          <a:bodyPr/>
          <a:lstStyle/>
          <a:p>
            <a:fld id="{29B1EBAD-37CF-C14C-AB5B-DBF5A8219BAA}" type="slidenum">
              <a:rPr lang="en-US"/>
              <a:t>6</a:t>
            </a:fld>
            <a:endParaRPr lang="en-US"/>
          </a:p>
        </p:txBody>
      </p:sp>
    </p:spTree>
    <p:extLst>
      <p:ext uri="{BB962C8B-B14F-4D97-AF65-F5344CB8AC3E}">
        <p14:creationId xmlns:p14="http://schemas.microsoft.com/office/powerpoint/2010/main" val="2677306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Skipping BreakfastBreakfast is believed to be the most important meal of the day, but many people still seem to make a habit out of skipping it. Doing so not only drains you of energy, but also makes it more likely that you will snack throughout the day. Skipping breakfast also disrupts your metabolism, causing you to burn fewer calories. So, if you are trying to lose weight, skipping breakfast is not a good idea. A bowl of oatmeal, fruit or a healthy cereal can get your day off to a good start.</a:t>
            </a:r>
          </a:p>
          <a:p>
            <a:pPr marL="228600" indent="-228600">
              <a:buAutoNum type="arabicPeriod"/>
            </a:pPr>
            <a:r>
              <a:rPr lang="en-US"/>
              <a:t>Binging or eating large amounts of food in one sitting. Do you tend to skip meals then eat a lot in the next meal to compensate? Do you gorge yourself with junk food during the weekend after a week of eating restrictively? Do you often eat beyond the point that you've reached fullness? These are signs that you are a habitual binger. You might want to train yourself to eat several small meals in a day so you can avoid binging.</a:t>
            </a:r>
          </a:p>
          <a:p>
            <a:pPr marL="228600" indent="-228600">
              <a:buAutoNum type="arabicPeriod"/>
            </a:pPr>
            <a:r>
              <a:rPr lang="en-US"/>
              <a:t>This happens when you are driven by certain emotions to eat even when you are not hungry.</a:t>
            </a:r>
          </a:p>
          <a:p>
            <a:pPr marL="228600" indent="-228600">
              <a:buAutoNum type="arabicPeriod"/>
            </a:pPr>
            <a:r>
              <a:rPr lang="en-US"/>
              <a:t>When you eat during other activities, you are unable to measure how much you are eating, you tend to over eat.</a:t>
            </a:r>
          </a:p>
          <a:p>
            <a:pPr marL="228600" indent="-228600">
              <a:buAutoNum type="arabicPeriod"/>
            </a:pPr>
            <a:r>
              <a:rPr lang="en-US"/>
              <a:t>If you are unable to go to sleep without eating a snack ten you are setting yourself up for weight gain, and also a disruptive night of sleep because your body is busy digesting food.</a:t>
            </a:r>
          </a:p>
        </p:txBody>
      </p:sp>
      <p:sp>
        <p:nvSpPr>
          <p:cNvPr id="4" name="Slide Number Placeholder 3"/>
          <p:cNvSpPr>
            <a:spLocks noGrp="1"/>
          </p:cNvSpPr>
          <p:nvPr>
            <p:ph type="sldNum" sz="quarter" idx="10"/>
          </p:nvPr>
        </p:nvSpPr>
        <p:spPr/>
        <p:txBody>
          <a:bodyPr/>
          <a:lstStyle/>
          <a:p>
            <a:fld id="{29B1EBAD-37CF-C14C-AB5B-DBF5A8219BAA}" type="slidenum">
              <a:rPr lang="en-US"/>
              <a:t>9</a:t>
            </a:fld>
            <a:endParaRPr lang="en-US"/>
          </a:p>
        </p:txBody>
      </p:sp>
    </p:spTree>
    <p:extLst>
      <p:ext uri="{BB962C8B-B14F-4D97-AF65-F5344CB8AC3E}">
        <p14:creationId xmlns:p14="http://schemas.microsoft.com/office/powerpoint/2010/main" val="267970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Food does not bring us near God”</a:t>
            </a:r>
          </a:p>
          <a:p>
            <a:pPr marL="228600" indent="-228600">
              <a:buAutoNum type="arabicPeriod"/>
            </a:pPr>
            <a:r>
              <a:rPr lang="en-US" sz="1200"/>
              <a:t>“When you go out to dinner with an influential person, mind your manners: Don’t gobble your food, don’t talk with your mouth full. And don’t stuff yourself; bridle your appetite</a:t>
            </a:r>
          </a:p>
          <a:p>
            <a:pPr marL="228600" indent="-228600">
              <a:buAutoNum type="arabicPeriod"/>
            </a:pPr>
            <a:r>
              <a:rPr lang="en-US"/>
              <a:t>“God sets the lonely in families” (Psalm 68:6a).</a:t>
            </a:r>
          </a:p>
        </p:txBody>
      </p:sp>
      <p:sp>
        <p:nvSpPr>
          <p:cNvPr id="4" name="Slide Number Placeholder 3"/>
          <p:cNvSpPr>
            <a:spLocks noGrp="1"/>
          </p:cNvSpPr>
          <p:nvPr>
            <p:ph type="sldNum" sz="quarter" idx="10"/>
          </p:nvPr>
        </p:nvSpPr>
        <p:spPr/>
        <p:txBody>
          <a:bodyPr/>
          <a:lstStyle/>
          <a:p>
            <a:fld id="{29B1EBAD-37CF-C14C-AB5B-DBF5A8219BAA}" type="slidenum">
              <a:rPr lang="en-US"/>
              <a:t>12</a:t>
            </a:fld>
            <a:endParaRPr lang="en-US"/>
          </a:p>
        </p:txBody>
      </p:sp>
    </p:spTree>
    <p:extLst>
      <p:ext uri="{BB962C8B-B14F-4D97-AF65-F5344CB8AC3E}">
        <p14:creationId xmlns:p14="http://schemas.microsoft.com/office/powerpoint/2010/main" val="2259733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4. Do not be anxious about anything, but in everything, by prayer and petition, with thanksgiving, present your requests to God. And the peace of God, which transcends all understanding, will guard your hearts and your minds in Christ Jesus”</a:t>
            </a:r>
          </a:p>
          <a:p>
            <a:r>
              <a:rPr lang="en-US"/>
              <a:t>5. Do not worry about your life, what you will eat or drink; or about your body, what you will wear. Is not life more important than food, and the body more important than clothes? Look at the birds of the air; they do not sow or reap or store away in barns, and yet your heavenly Father feeds them. Are you not much more valuable than they? Who of you by worrying can add a single hour to his life” (Matthew 6:25-27).</a:t>
            </a:r>
          </a:p>
          <a:p>
            <a:r>
              <a:rPr lang="en-US"/>
              <a:t>6. “The earth is the LORD’s, and all its fullness” (Psalm 24:1, NKJV</a:t>
            </a:r>
          </a:p>
        </p:txBody>
      </p:sp>
      <p:sp>
        <p:nvSpPr>
          <p:cNvPr id="4" name="Slide Number Placeholder 3"/>
          <p:cNvSpPr>
            <a:spLocks noGrp="1"/>
          </p:cNvSpPr>
          <p:nvPr>
            <p:ph type="sldNum" sz="quarter" idx="10"/>
          </p:nvPr>
        </p:nvSpPr>
        <p:spPr/>
        <p:txBody>
          <a:bodyPr/>
          <a:lstStyle/>
          <a:p>
            <a:fld id="{29B1EBAD-37CF-C14C-AB5B-DBF5A8219BAA}" type="slidenum">
              <a:rPr lang="en-US"/>
              <a:t>13</a:t>
            </a:fld>
            <a:endParaRPr lang="en-US"/>
          </a:p>
        </p:txBody>
      </p:sp>
    </p:spTree>
    <p:extLst>
      <p:ext uri="{BB962C8B-B14F-4D97-AF65-F5344CB8AC3E}">
        <p14:creationId xmlns:p14="http://schemas.microsoft.com/office/powerpoint/2010/main" val="374255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117084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2FDA7-2A3D-4FE5-8823-AA95218D4998}"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96496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3107311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036122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1554490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542006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175395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3364686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18455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118148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347206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72FDA7-2A3D-4FE5-8823-AA95218D4998}"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300528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72FDA7-2A3D-4FE5-8823-AA95218D4998}"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935838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8185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91755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B72FDA7-2A3D-4FE5-8823-AA95218D4998}" type="datetimeFigureOut">
              <a:rPr lang="en-US" smtClean="0"/>
              <a:t>10/26/2016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40147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2FDA7-2A3D-4FE5-8823-AA95218D4998}"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7E41A-46F5-45DF-8860-7C5C4E2F967B}" type="slidenum">
              <a:rPr lang="en-US" smtClean="0"/>
              <a:t>‹#›</a:t>
            </a:fld>
            <a:endParaRPr lang="en-US"/>
          </a:p>
        </p:txBody>
      </p:sp>
    </p:spTree>
    <p:extLst>
      <p:ext uri="{BB962C8B-B14F-4D97-AF65-F5344CB8AC3E}">
        <p14:creationId xmlns:p14="http://schemas.microsoft.com/office/powerpoint/2010/main" val="213872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B72FDA7-2A3D-4FE5-8823-AA95218D4998}" type="datetimeFigureOut">
              <a:rPr lang="en-US" smtClean="0"/>
              <a:t>10/26/2016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907E41A-46F5-45DF-8860-7C5C4E2F967B}" type="slidenum">
              <a:rPr lang="en-US" smtClean="0"/>
              <a:t>‹#›</a:t>
            </a:fld>
            <a:endParaRPr lang="en-US"/>
          </a:p>
        </p:txBody>
      </p:sp>
    </p:spTree>
    <p:extLst>
      <p:ext uri="{BB962C8B-B14F-4D97-AF65-F5344CB8AC3E}">
        <p14:creationId xmlns:p14="http://schemas.microsoft.com/office/powerpoint/2010/main" val="24448221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340" y="762000"/>
            <a:ext cx="6620968" cy="2796182"/>
          </a:xfrm>
        </p:spPr>
        <p:txBody>
          <a:bodyPr/>
          <a:lstStyle/>
          <a:p>
            <a:r>
              <a:rPr lang="en-US" dirty="0"/>
              <a:t>Exercising Self-Control</a:t>
            </a:r>
          </a:p>
        </p:txBody>
      </p:sp>
      <p:sp>
        <p:nvSpPr>
          <p:cNvPr id="3" name="Subtitle 2"/>
          <p:cNvSpPr>
            <a:spLocks noGrp="1"/>
          </p:cNvSpPr>
          <p:nvPr>
            <p:ph type="subTitle" idx="1"/>
          </p:nvPr>
        </p:nvSpPr>
        <p:spPr>
          <a:xfrm>
            <a:off x="457200" y="3886200"/>
            <a:ext cx="8077200" cy="1143000"/>
          </a:xfrm>
        </p:spPr>
        <p:txBody>
          <a:bodyPr>
            <a:noAutofit/>
          </a:bodyPr>
          <a:lstStyle/>
          <a:p>
            <a:r>
              <a:rPr lang="en-US" dirty="0">
                <a:solidFill>
                  <a:schemeClr val="tx1"/>
                </a:solidFill>
              </a:rPr>
              <a:t>Developing Better Eating Habits in Adults and Children</a:t>
            </a:r>
          </a:p>
          <a:p>
            <a:r>
              <a:rPr lang="en-US" dirty="0">
                <a:solidFill>
                  <a:schemeClr val="tx1"/>
                </a:solidFill>
              </a:rPr>
              <a:t>Presented by:</a:t>
            </a:r>
          </a:p>
          <a:p>
            <a:r>
              <a:rPr lang="en-US" dirty="0">
                <a:solidFill>
                  <a:schemeClr val="tx1"/>
                </a:solidFill>
              </a:rPr>
              <a:t>AFCC Healthy Christian Ministry</a:t>
            </a:r>
          </a:p>
        </p:txBody>
      </p:sp>
    </p:spTree>
    <p:extLst>
      <p:ext uri="{BB962C8B-B14F-4D97-AF65-F5344CB8AC3E}">
        <p14:creationId xmlns:p14="http://schemas.microsoft.com/office/powerpoint/2010/main" val="3667642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Bad Eating Habits: The Fix</a:t>
            </a:r>
          </a:p>
        </p:txBody>
      </p:sp>
      <p:sp>
        <p:nvSpPr>
          <p:cNvPr id="3" name="Content Placeholder 2"/>
          <p:cNvSpPr>
            <a:spLocks noGrp="1"/>
          </p:cNvSpPr>
          <p:nvPr>
            <p:ph idx="1"/>
          </p:nvPr>
        </p:nvSpPr>
        <p:spPr>
          <a:xfrm>
            <a:off x="457200" y="1640445"/>
            <a:ext cx="8229600" cy="4525963"/>
          </a:xfrm>
        </p:spPr>
        <p:txBody>
          <a:bodyPr>
            <a:normAutofit/>
          </a:bodyPr>
          <a:lstStyle/>
          <a:p>
            <a:pPr marL="514350" indent="-514350">
              <a:buFont typeface="+mj-lt"/>
              <a:buAutoNum type="arabicPeriod"/>
            </a:pPr>
            <a:r>
              <a:rPr lang="en-US"/>
              <a:t>Have ready healthy foods you can consume on the run, such as whole fruit, yogurt, cereal bars and smoothies.</a:t>
            </a:r>
          </a:p>
          <a:p>
            <a:pPr marL="514350" indent="-514350">
              <a:buFont typeface="+mj-lt"/>
              <a:buAutoNum type="arabicPeriod"/>
            </a:pPr>
            <a:r>
              <a:rPr lang="en-US"/>
              <a:t>Eat from smaller dishes. Try swapping out your large dinner plate for a salad plate, and never eat straight from a container or package.</a:t>
            </a:r>
          </a:p>
          <a:p>
            <a:pPr marL="514350" indent="-514350">
              <a:buFont typeface="+mj-lt"/>
              <a:buAutoNum type="arabicPeriod"/>
            </a:pPr>
            <a:r>
              <a:rPr lang="en-US"/>
              <a:t>Find a new way to eleviate stress such walking, exercising, or even talking to someone about the issues.</a:t>
            </a:r>
          </a:p>
          <a:p>
            <a:pPr marL="514350" indent="-514350">
              <a:buFont typeface="+mj-lt"/>
              <a:buAutoNum type="arabicPeriod"/>
            </a:pPr>
            <a:r>
              <a:rPr lang="en-US"/>
              <a:t>Take several breaks when your in front of a computer (15 – 30min), when watching TV be concious of what and how much your are eating.</a:t>
            </a:r>
          </a:p>
          <a:p>
            <a:pPr marL="514350" indent="-514350">
              <a:buFont typeface="+mj-lt"/>
              <a:buAutoNum type="arabicPeriod"/>
            </a:pPr>
            <a:endParaRPr lang="en-US"/>
          </a:p>
        </p:txBody>
      </p:sp>
    </p:spTree>
    <p:extLst>
      <p:ext uri="{BB962C8B-B14F-4D97-AF65-F5344CB8AC3E}">
        <p14:creationId xmlns:p14="http://schemas.microsoft.com/office/powerpoint/2010/main" val="5763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Bad Eating Habits: The Fix</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a:t>After dinner, teach yourself to think of the kitchen as being closed for the night, and brush your teeth. If a craving hits, wait 10 min, if it’s still there then get a small snack of fruit.</a:t>
            </a:r>
          </a:p>
          <a:p>
            <a:pPr marL="514350" indent="-514350">
              <a:buFont typeface="+mj-lt"/>
              <a:buAutoNum type="arabicPeriod"/>
            </a:pPr>
            <a:r>
              <a:rPr lang="en-US"/>
              <a:t>Slow down your eating, put your fork down between bites, chew your food thoroughly, take smaller bites and drink water while eating to make you feel fuller throughout the meal.</a:t>
            </a:r>
          </a:p>
          <a:p>
            <a:pPr marL="514350" indent="-514350">
              <a:buFont typeface="+mj-lt"/>
              <a:buAutoNum type="arabicPeriod"/>
            </a:pPr>
            <a:r>
              <a:rPr lang="en-US"/>
              <a:t>Do NOT eliminate the food totally from your diet, it will make you crave it more. Use self-control and eat it in moderation as special treats, NOT everyday.</a:t>
            </a:r>
          </a:p>
        </p:txBody>
      </p:sp>
    </p:spTree>
    <p:extLst>
      <p:ext uri="{BB962C8B-B14F-4D97-AF65-F5344CB8AC3E}">
        <p14:creationId xmlns:p14="http://schemas.microsoft.com/office/powerpoint/2010/main" val="308743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Healthy Eating Habits</a:t>
            </a:r>
          </a:p>
        </p:txBody>
      </p:sp>
      <p:sp>
        <p:nvSpPr>
          <p:cNvPr id="3" name="Content Placeholder 2"/>
          <p:cNvSpPr>
            <a:spLocks noGrp="1"/>
          </p:cNvSpPr>
          <p:nvPr>
            <p:ph idx="1"/>
          </p:nvPr>
        </p:nvSpPr>
        <p:spPr/>
        <p:txBody>
          <a:bodyPr/>
          <a:lstStyle/>
          <a:p>
            <a:pPr marL="514350" indent="-514350">
              <a:buFont typeface="+mj-lt"/>
              <a:buAutoNum type="arabicPeriod"/>
            </a:pPr>
            <a:r>
              <a:rPr lang="en-US" b="1"/>
              <a:t>Using food as a comfort isn’t helpful</a:t>
            </a:r>
            <a:endParaRPr lang="en-US"/>
          </a:p>
          <a:p>
            <a:pPr marL="0" indent="0">
              <a:buNone/>
            </a:pPr>
            <a:r>
              <a:rPr lang="en-US" i="1"/>
              <a:t> (1 Cor 8:8)</a:t>
            </a:r>
          </a:p>
          <a:p>
            <a:pPr marL="514350" indent="-514350">
              <a:buAutoNum type="arabicPeriod" startAt="2"/>
            </a:pPr>
            <a:r>
              <a:rPr lang="en-US" sz="3000" b="1"/>
              <a:t>Think before you eat</a:t>
            </a:r>
            <a:endParaRPr lang="en-US" sz="3000"/>
          </a:p>
          <a:p>
            <a:pPr marL="0" indent="0">
              <a:buNone/>
            </a:pPr>
            <a:r>
              <a:rPr lang="en-US" sz="3000" i="1"/>
              <a:t> (Proverbs 23:1-3, MSG)</a:t>
            </a:r>
          </a:p>
          <a:p>
            <a:pPr marL="514350" indent="-514350">
              <a:buAutoNum type="arabicPeriod" startAt="3"/>
            </a:pPr>
            <a:r>
              <a:rPr lang="en-US" sz="3000" b="1"/>
              <a:t>When worrying look to God for family connections (NOT food)</a:t>
            </a:r>
            <a:endParaRPr lang="en-US" sz="3000" b="1" i="1"/>
          </a:p>
          <a:p>
            <a:pPr marL="0" indent="0">
              <a:buNone/>
            </a:pPr>
            <a:r>
              <a:rPr lang="en-US" sz="3000" i="1"/>
              <a:t>(Psalm 68:6)</a:t>
            </a:r>
            <a:endParaRPr lang="en-US" sz="3000"/>
          </a:p>
        </p:txBody>
      </p:sp>
    </p:spTree>
    <p:extLst>
      <p:ext uri="{BB962C8B-B14F-4D97-AF65-F5344CB8AC3E}">
        <p14:creationId xmlns:p14="http://schemas.microsoft.com/office/powerpoint/2010/main" val="3224193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Healthy Eating Habits</a:t>
            </a:r>
          </a:p>
        </p:txBody>
      </p:sp>
      <p:sp>
        <p:nvSpPr>
          <p:cNvPr id="3" name="Content Placeholder 2"/>
          <p:cNvSpPr>
            <a:spLocks noGrp="1"/>
          </p:cNvSpPr>
          <p:nvPr>
            <p:ph idx="1"/>
          </p:nvPr>
        </p:nvSpPr>
        <p:spPr/>
        <p:txBody>
          <a:bodyPr>
            <a:normAutofit/>
          </a:bodyPr>
          <a:lstStyle/>
          <a:p>
            <a:pPr marL="514350" indent="-514350">
              <a:buAutoNum type="arabicPeriod" startAt="4"/>
            </a:pPr>
            <a:r>
              <a:rPr lang="en-US" b="1"/>
              <a:t>Bring your anxieties to God (not food)</a:t>
            </a:r>
            <a:endParaRPr lang="en-US"/>
          </a:p>
          <a:p>
            <a:pPr marL="0" indent="0">
              <a:buNone/>
            </a:pPr>
            <a:r>
              <a:rPr lang="en-US" i="1"/>
              <a:t>(Philippians 4:6-7).</a:t>
            </a:r>
          </a:p>
          <a:p>
            <a:pPr marL="514350" indent="-514350">
              <a:buAutoNum type="arabicPeriod" startAt="5"/>
            </a:pPr>
            <a:r>
              <a:rPr lang="en-US" b="1"/>
              <a:t>Worrying about food waste time and life</a:t>
            </a:r>
          </a:p>
          <a:p>
            <a:pPr marL="0" indent="0">
              <a:buNone/>
            </a:pPr>
            <a:r>
              <a:rPr lang="en-US" i="1"/>
              <a:t>(Matthew 6:25-27)</a:t>
            </a:r>
          </a:p>
          <a:p>
            <a:pPr marL="514350" indent="-514350">
              <a:buAutoNum type="arabicPeriod" startAt="6"/>
            </a:pPr>
            <a:r>
              <a:rPr lang="en-US" b="1"/>
              <a:t>Natural Foods straight from the Earth is healthiest.</a:t>
            </a:r>
          </a:p>
          <a:p>
            <a:pPr marL="0" indent="0">
              <a:buNone/>
            </a:pPr>
            <a:r>
              <a:rPr lang="en-US" i="1"/>
              <a:t>(Psalm 24:1)</a:t>
            </a:r>
          </a:p>
          <a:p>
            <a:pPr marL="0" indent="0">
              <a:buNone/>
            </a:pPr>
            <a:endParaRPr lang="en-US" b="1"/>
          </a:p>
        </p:txBody>
      </p:sp>
    </p:spTree>
    <p:extLst>
      <p:ext uri="{BB962C8B-B14F-4D97-AF65-F5344CB8AC3E}">
        <p14:creationId xmlns:p14="http://schemas.microsoft.com/office/powerpoint/2010/main" val="1081367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 takes discipline to be </a:t>
            </a:r>
            <a:r>
              <a:rPr lang="en-US" dirty="0" smtClean="0"/>
              <a:t>healthy</a:t>
            </a:r>
            <a:br>
              <a:rPr lang="en-US" dirty="0" smtClean="0"/>
            </a:br>
            <a:r>
              <a:rPr lang="en-US" dirty="0" smtClean="0"/>
              <a:t> </a:t>
            </a:r>
            <a:r>
              <a:rPr lang="en-US" dirty="0"/>
              <a:t>(self-control)</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a:t>Avoid compulsions (including food) of all kinds to honor God. </a:t>
            </a:r>
            <a:r>
              <a:rPr lang="en-US" i="1"/>
              <a:t>(1 Corinthians 6:12,20)</a:t>
            </a:r>
            <a:endParaRPr lang="en-US"/>
          </a:p>
          <a:p>
            <a:pPr marL="514350" indent="-514350">
              <a:buFont typeface="+mj-lt"/>
              <a:buAutoNum type="arabicPeriod"/>
            </a:pPr>
            <a:r>
              <a:rPr lang="en-US"/>
              <a:t>Discipline is the road to a good life.</a:t>
            </a:r>
            <a:r>
              <a:rPr lang="en-US" i="1"/>
              <a:t> (Proverbs 10:17)</a:t>
            </a:r>
            <a:endParaRPr lang="en-US"/>
          </a:p>
          <a:p>
            <a:pPr marL="514350" indent="-514350">
              <a:buFont typeface="+mj-lt"/>
              <a:buAutoNum type="arabicPeriod"/>
            </a:pPr>
            <a:r>
              <a:rPr lang="en-US"/>
              <a:t>Hard work pays off, chasing fantasies doesn’t. (</a:t>
            </a:r>
            <a:r>
              <a:rPr lang="en-US" i="1"/>
              <a:t>Proverbs 12:11)</a:t>
            </a:r>
            <a:endParaRPr lang="en-US"/>
          </a:p>
          <a:p>
            <a:pPr marL="514350" indent="-514350">
              <a:buFont typeface="+mj-lt"/>
              <a:buAutoNum type="arabicPeriod"/>
            </a:pPr>
            <a:r>
              <a:rPr lang="en-US"/>
              <a:t>We need to put good intentions into practice to profit. (</a:t>
            </a:r>
            <a:r>
              <a:rPr lang="en-US" i="1"/>
              <a:t>Proveerbs 14:23)</a:t>
            </a:r>
            <a:endParaRPr lang="en-US"/>
          </a:p>
          <a:p>
            <a:pPr marL="514350" indent="-514350">
              <a:buFont typeface="+mj-lt"/>
              <a:buAutoNum type="arabicPeriod"/>
            </a:pPr>
            <a:r>
              <a:rPr lang="en-US"/>
              <a:t>Moderation is the key. </a:t>
            </a:r>
            <a:r>
              <a:rPr lang="en-US" i="1"/>
              <a:t>(Proverbs 23:20-21)</a:t>
            </a:r>
            <a:endParaRPr lang="en-US"/>
          </a:p>
        </p:txBody>
      </p:sp>
    </p:spTree>
    <p:extLst>
      <p:ext uri="{BB962C8B-B14F-4D97-AF65-F5344CB8AC3E}">
        <p14:creationId xmlns:p14="http://schemas.microsoft.com/office/powerpoint/2010/main" val="1746941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EXERCISE,EXERCISE,EXERCISE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a:t>Walk</a:t>
            </a:r>
          </a:p>
          <a:p>
            <a:pPr marL="514350" indent="-514350">
              <a:buFont typeface="+mj-lt"/>
              <a:buAutoNum type="arabicPeriod"/>
            </a:pPr>
            <a:r>
              <a:rPr lang="en-US"/>
              <a:t>Yoga</a:t>
            </a:r>
          </a:p>
          <a:p>
            <a:pPr marL="514350" indent="-514350">
              <a:buFont typeface="+mj-lt"/>
              <a:buAutoNum type="arabicPeriod"/>
            </a:pPr>
            <a:r>
              <a:rPr lang="en-US"/>
              <a:t>Running</a:t>
            </a:r>
          </a:p>
          <a:p>
            <a:pPr marL="514350" indent="-514350">
              <a:buFont typeface="+mj-lt"/>
              <a:buAutoNum type="arabicPeriod"/>
            </a:pPr>
            <a:r>
              <a:rPr lang="en-US"/>
              <a:t>Hiking </a:t>
            </a:r>
          </a:p>
          <a:p>
            <a:pPr marL="514350" indent="-514350">
              <a:buFont typeface="+mj-lt"/>
              <a:buAutoNum type="arabicPeriod"/>
            </a:pPr>
            <a:r>
              <a:rPr lang="en-US"/>
              <a:t>Swimming</a:t>
            </a:r>
          </a:p>
          <a:p>
            <a:pPr marL="514350" indent="-514350">
              <a:buFont typeface="+mj-lt"/>
              <a:buAutoNum type="arabicPeriod"/>
            </a:pPr>
            <a:r>
              <a:rPr lang="en-US"/>
              <a:t>Weight training (increases short term muscle strength)</a:t>
            </a:r>
          </a:p>
          <a:p>
            <a:pPr marL="0" indent="0">
              <a:buNone/>
            </a:pPr>
            <a:r>
              <a:rPr lang="en-US"/>
              <a:t>***Please consult your Physican before beginning 	any exercise regimne.</a:t>
            </a:r>
          </a:p>
        </p:txBody>
      </p:sp>
    </p:spTree>
    <p:extLst>
      <p:ext uri="{BB962C8B-B14F-4D97-AF65-F5344CB8AC3E}">
        <p14:creationId xmlns:p14="http://schemas.microsoft.com/office/powerpoint/2010/main" val="3663723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a:t>Self-Control</a:t>
            </a:r>
          </a:p>
        </p:txBody>
      </p:sp>
      <p:sp>
        <p:nvSpPr>
          <p:cNvPr id="3" name="Content Placeholder 2"/>
          <p:cNvSpPr>
            <a:spLocks noGrp="1"/>
          </p:cNvSpPr>
          <p:nvPr>
            <p:ph idx="1"/>
          </p:nvPr>
        </p:nvSpPr>
        <p:spPr/>
        <p:txBody>
          <a:bodyPr>
            <a:normAutofit/>
          </a:bodyPr>
          <a:lstStyle/>
          <a:p>
            <a:pPr marL="0" indent="0">
              <a:buNone/>
            </a:pPr>
            <a:r>
              <a:rPr lang="en-US" sz="6000"/>
              <a:t>- The ability to manage your actions, feelings and emotions.</a:t>
            </a:r>
          </a:p>
        </p:txBody>
      </p:sp>
    </p:spTree>
    <p:extLst>
      <p:ext uri="{BB962C8B-B14F-4D97-AF65-F5344CB8AC3E}">
        <p14:creationId xmlns:p14="http://schemas.microsoft.com/office/powerpoint/2010/main" val="22498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Definitions</a:t>
            </a:r>
          </a:p>
        </p:txBody>
      </p:sp>
      <p:sp>
        <p:nvSpPr>
          <p:cNvPr id="3" name="Content Placeholder 2"/>
          <p:cNvSpPr>
            <a:spLocks noGrp="1"/>
          </p:cNvSpPr>
          <p:nvPr>
            <p:ph idx="1"/>
          </p:nvPr>
        </p:nvSpPr>
        <p:spPr>
          <a:xfrm>
            <a:off x="470615" y="1600200"/>
            <a:ext cx="8229600" cy="4525963"/>
          </a:xfrm>
        </p:spPr>
        <p:txBody>
          <a:bodyPr/>
          <a:lstStyle/>
          <a:p>
            <a:r>
              <a:rPr lang="en-US" b="1"/>
              <a:t>Overweight- </a:t>
            </a:r>
            <a:r>
              <a:rPr lang="en-US"/>
              <a:t>refers to an excess amount of body weight that may come from muscles, bone, fat and water</a:t>
            </a:r>
          </a:p>
          <a:p>
            <a:endParaRPr lang="en-US" b="1"/>
          </a:p>
          <a:p>
            <a:r>
              <a:rPr lang="en-US" b="1"/>
              <a:t>Obesity- </a:t>
            </a:r>
            <a:r>
              <a:rPr lang="en-US"/>
              <a:t>refers to an excess amount of body fat</a:t>
            </a:r>
            <a:endParaRPr lang="en-US" b="1"/>
          </a:p>
        </p:txBody>
      </p:sp>
    </p:spTree>
    <p:extLst>
      <p:ext uri="{BB962C8B-B14F-4D97-AF65-F5344CB8AC3E}">
        <p14:creationId xmlns:p14="http://schemas.microsoft.com/office/powerpoint/2010/main" val="334743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Fast Facts</a:t>
            </a:r>
          </a:p>
        </p:txBody>
      </p:sp>
      <p:sp>
        <p:nvSpPr>
          <p:cNvPr id="3" name="Content Placeholder 2"/>
          <p:cNvSpPr>
            <a:spLocks noGrp="1"/>
          </p:cNvSpPr>
          <p:nvPr>
            <p:ph idx="1"/>
          </p:nvPr>
        </p:nvSpPr>
        <p:spPr>
          <a:xfrm>
            <a:off x="457200" y="1613615"/>
            <a:ext cx="8229600" cy="4525963"/>
          </a:xfrm>
        </p:spPr>
        <p:txBody>
          <a:bodyPr/>
          <a:lstStyle/>
          <a:p>
            <a:r>
              <a:rPr lang="en-US"/>
              <a:t>More than 2 in 3 adults are considered to be overweight or obese</a:t>
            </a:r>
          </a:p>
          <a:p>
            <a:r>
              <a:rPr lang="en-US"/>
              <a:t>More than 1 in 3 adults are obese</a:t>
            </a:r>
          </a:p>
          <a:p>
            <a:r>
              <a:rPr lang="en-US"/>
              <a:t>More than 1 in 20 adults are extremely obese</a:t>
            </a:r>
          </a:p>
          <a:p>
            <a:r>
              <a:rPr lang="en-US"/>
              <a:t>About 1/3 of children &amp; adolescents (ages 6-9) are overweight</a:t>
            </a:r>
          </a:p>
          <a:p>
            <a:r>
              <a:rPr lang="en-US"/>
              <a:t>More than 1 in 6 children &amp; adolescents (ages 6-19) are obese</a:t>
            </a:r>
          </a:p>
        </p:txBody>
      </p:sp>
    </p:spTree>
    <p:extLst>
      <p:ext uri="{BB962C8B-B14F-4D97-AF65-F5344CB8AC3E}">
        <p14:creationId xmlns:p14="http://schemas.microsoft.com/office/powerpoint/2010/main" val="2741216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Body Mass Index (BMI)</a:t>
            </a:r>
          </a:p>
        </p:txBody>
      </p:sp>
      <p:pic>
        <p:nvPicPr>
          <p:cNvPr id="4" name="Picture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4710" y="1251223"/>
            <a:ext cx="7440089" cy="5233303"/>
          </a:xfrm>
          <a:prstGeom prst="rect">
            <a:avLst/>
          </a:prstGeom>
        </p:spPr>
      </p:pic>
    </p:spTree>
    <p:extLst>
      <p:ext uri="{BB962C8B-B14F-4D97-AF65-F5344CB8AC3E}">
        <p14:creationId xmlns:p14="http://schemas.microsoft.com/office/powerpoint/2010/main" val="2528491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Prevalence of Overweight and Obesity</a:t>
            </a:r>
          </a:p>
        </p:txBody>
      </p:sp>
      <p:sp>
        <p:nvSpPr>
          <p:cNvPr id="3" name="Content Placeholder 2"/>
          <p:cNvSpPr>
            <a:spLocks noGrp="1"/>
          </p:cNvSpPr>
          <p:nvPr>
            <p:ph idx="1"/>
          </p:nvPr>
        </p:nvSpPr>
        <p:spPr/>
        <p:txBody>
          <a:bodyPr/>
          <a:lstStyle/>
          <a:p>
            <a:r>
              <a:rPr lang="en-US"/>
              <a:t>68.8% of adults are overweight or obese</a:t>
            </a:r>
          </a:p>
          <a:p>
            <a:r>
              <a:rPr lang="en-US"/>
              <a:t>35.7% of adults obese</a:t>
            </a:r>
          </a:p>
          <a:p>
            <a:r>
              <a:rPr lang="en-US"/>
              <a:t>6.3% are extreme obese</a:t>
            </a:r>
          </a:p>
          <a:p>
            <a:r>
              <a:rPr lang="en-US"/>
              <a:t>74% of men are obese</a:t>
            </a:r>
          </a:p>
          <a:p>
            <a:r>
              <a:rPr lang="en-US"/>
              <a:t>36% women are obese</a:t>
            </a:r>
          </a:p>
          <a:p>
            <a:r>
              <a:rPr lang="en-US"/>
              <a:t>8% of women are considered extreme obese</a:t>
            </a:r>
          </a:p>
        </p:txBody>
      </p:sp>
    </p:spTree>
    <p:extLst>
      <p:ext uri="{BB962C8B-B14F-4D97-AF65-F5344CB8AC3E}">
        <p14:creationId xmlns:p14="http://schemas.microsoft.com/office/powerpoint/2010/main" val="254505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Prevelance of Overweight and Obesity</a:t>
            </a:r>
          </a:p>
        </p:txBody>
      </p:sp>
      <p:sp>
        <p:nvSpPr>
          <p:cNvPr id="3" name="Content Placeholder 2"/>
          <p:cNvSpPr>
            <a:spLocks noGrp="1"/>
          </p:cNvSpPr>
          <p:nvPr>
            <p:ph idx="1"/>
          </p:nvPr>
        </p:nvSpPr>
        <p:spPr/>
        <p:txBody>
          <a:bodyPr>
            <a:normAutofit/>
          </a:bodyPr>
          <a:lstStyle/>
          <a:p>
            <a:pPr marL="0" indent="0">
              <a:buNone/>
            </a:pPr>
            <a:r>
              <a:rPr lang="en-US" b="1"/>
              <a:t>Among young people ages 2 to 19:</a:t>
            </a:r>
          </a:p>
          <a:p>
            <a:r>
              <a:rPr lang="en-US"/>
              <a:t>About 31.8 percent are considered to be either overweight or obese, and 16.9 percent are considered to be obese.</a:t>
            </a:r>
          </a:p>
          <a:p>
            <a:r>
              <a:rPr lang="en-US"/>
              <a:t>About 1 in 3 boys (33 percent) are considered to be overweight or obese, compared with 30.4 percent of girls.</a:t>
            </a:r>
          </a:p>
          <a:p>
            <a:r>
              <a:rPr lang="en-US"/>
              <a:t>About 18.6 percent of boys and 15 percent of girls are considered to be obese.</a:t>
            </a:r>
          </a:p>
        </p:txBody>
      </p:sp>
    </p:spTree>
    <p:extLst>
      <p:ext uri="{BB962C8B-B14F-4D97-AF65-F5344CB8AC3E}">
        <p14:creationId xmlns:p14="http://schemas.microsoft.com/office/powerpoint/2010/main" val="3220458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Prevelance of Overweight and Obesity</a:t>
            </a:r>
          </a:p>
        </p:txBody>
      </p:sp>
      <p:sp>
        <p:nvSpPr>
          <p:cNvPr id="3" name="Content Placeholder 2"/>
          <p:cNvSpPr>
            <a:spLocks noGrp="1"/>
          </p:cNvSpPr>
          <p:nvPr>
            <p:ph idx="1"/>
          </p:nvPr>
        </p:nvSpPr>
        <p:spPr/>
        <p:txBody>
          <a:bodyPr>
            <a:normAutofit/>
          </a:bodyPr>
          <a:lstStyle/>
          <a:p>
            <a:pPr marL="0" indent="0">
              <a:buNone/>
            </a:pPr>
            <a:r>
              <a:rPr lang="en-US" b="1"/>
              <a:t>Among children and adolescents ages 6 to 19:</a:t>
            </a:r>
          </a:p>
          <a:p>
            <a:r>
              <a:rPr lang="en-US"/>
              <a:t>Almost 1 in 3 (33.2 percent) are considered to be overweight or obese, and 18.2 percent are considered to be obese.</a:t>
            </a:r>
          </a:p>
          <a:p>
            <a:r>
              <a:rPr lang="en-US"/>
              <a:t>More than 2 in 5 black and Hispanic youth (more than 41 percent) are considered to be overweight or obese.</a:t>
            </a:r>
          </a:p>
          <a:p>
            <a:r>
              <a:rPr lang="en-US"/>
              <a:t>About 25.7 percent of black, 22.9 percent of Hispanic, and 15.2 percent of white youth are considered to be obese.</a:t>
            </a:r>
          </a:p>
        </p:txBody>
      </p:sp>
    </p:spTree>
    <p:extLst>
      <p:ext uri="{BB962C8B-B14F-4D97-AF65-F5344CB8AC3E}">
        <p14:creationId xmlns:p14="http://schemas.microsoft.com/office/powerpoint/2010/main" val="1695775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Bad Eating Habits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a:t>Skipping Meals</a:t>
            </a:r>
          </a:p>
          <a:p>
            <a:pPr marL="514350" indent="-514350">
              <a:buFont typeface="+mj-lt"/>
              <a:buAutoNum type="arabicPeriod"/>
            </a:pPr>
            <a:r>
              <a:rPr lang="en-US"/>
              <a:t>Food binging/ Mindless Eating</a:t>
            </a:r>
          </a:p>
          <a:p>
            <a:pPr marL="514350" indent="-514350">
              <a:buFont typeface="+mj-lt"/>
              <a:buAutoNum type="arabicPeriod"/>
            </a:pPr>
            <a:r>
              <a:rPr lang="en-US"/>
              <a:t>Emotinal eating</a:t>
            </a:r>
          </a:p>
          <a:p>
            <a:pPr marL="514350" indent="-514350">
              <a:buFont typeface="+mj-lt"/>
              <a:buAutoNum type="arabicPeriod"/>
            </a:pPr>
            <a:r>
              <a:rPr lang="en-US"/>
              <a:t>Eating during other activities/ looking at computer</a:t>
            </a:r>
          </a:p>
          <a:p>
            <a:pPr marL="514350" indent="-514350">
              <a:buFont typeface="+mj-lt"/>
              <a:buAutoNum type="arabicPeriod"/>
            </a:pPr>
            <a:r>
              <a:rPr lang="en-US"/>
              <a:t>Eating late at night</a:t>
            </a:r>
          </a:p>
          <a:p>
            <a:pPr marL="514350" indent="-514350">
              <a:buFont typeface="+mj-lt"/>
              <a:buAutoNum type="arabicPeriod"/>
            </a:pPr>
            <a:r>
              <a:rPr lang="en-US"/>
              <a:t>Eating too quickly</a:t>
            </a:r>
          </a:p>
          <a:p>
            <a:pPr marL="514350" indent="-514350">
              <a:buFont typeface="+mj-lt"/>
              <a:buAutoNum type="arabicPeriod"/>
            </a:pPr>
            <a:r>
              <a:rPr lang="en-US"/>
              <a:t>Eating Junk Food</a:t>
            </a:r>
          </a:p>
        </p:txBody>
      </p:sp>
    </p:spTree>
    <p:extLst>
      <p:ext uri="{BB962C8B-B14F-4D97-AF65-F5344CB8AC3E}">
        <p14:creationId xmlns:p14="http://schemas.microsoft.com/office/powerpoint/2010/main" val="13765728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142</TotalTime>
  <Words>1364</Words>
  <Application>Microsoft Office PowerPoint</Application>
  <PresentationFormat>On-screen Show (4:3)</PresentationFormat>
  <Paragraphs>100</Paragraphs>
  <Slides>15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Ion</vt:lpstr>
      <vt:lpstr>Exercising Self-Control</vt:lpstr>
      <vt:lpstr>Self-Control</vt:lpstr>
      <vt:lpstr>Definitions</vt:lpstr>
      <vt:lpstr>Fast Facts</vt:lpstr>
      <vt:lpstr>Body Mass Index (BMI)</vt:lpstr>
      <vt:lpstr>Prevalence of Overweight and Obesity</vt:lpstr>
      <vt:lpstr>Prevelance of Overweight and Obesity</vt:lpstr>
      <vt:lpstr>Prevelance of Overweight and Obesity</vt:lpstr>
      <vt:lpstr>Bad Eating Habits</vt:lpstr>
      <vt:lpstr>Bad Eating Habits: The Fix</vt:lpstr>
      <vt:lpstr>Bad Eating Habits: The Fix</vt:lpstr>
      <vt:lpstr> Healthy Eating Habits</vt:lpstr>
      <vt:lpstr>Healthy Eating Habits</vt:lpstr>
      <vt:lpstr>It takes discipline to be healthy  (self-control)</vt:lpstr>
      <vt:lpstr> EXERCISE,EXERCISE,EXERCISE</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Exercising Self-Control</dc:title>
  <dc:creator>Department of Veterans Affairs</dc:creator>
  <cp:lastModifiedBy>AFCC</cp:lastModifiedBy>
  <cp:revision>11</cp:revision>
  <dcterms:created xsi:type="dcterms:W3CDTF">2016-10-21T14:53:48Z</dcterms:created>
  <dcterms:modified xsi:type="dcterms:W3CDTF">2016-10-27T00:39:15Z</dcterms:modified>
</cp:coreProperties>
</file>