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4" r:id="rId8"/>
    <p:sldId id="265" r:id="rId9"/>
    <p:sldId id="266" r:id="rId10"/>
    <p:sldId id="267" r:id="rId11"/>
    <p:sldId id="268" r:id="rId12"/>
    <p:sldId id="269" r:id="rId13"/>
    <p:sldId id="275" r:id="rId14"/>
    <p:sldId id="270" r:id="rId15"/>
    <p:sldId id="271" r:id="rId16"/>
    <p:sldId id="272" r:id="rId17"/>
    <p:sldId id="276" r:id="rId18"/>
    <p:sldId id="274" r:id="rId19"/>
    <p:sldId id="273" r:id="rId20"/>
    <p:sldId id="263" r:id="rId21"/>
    <p:sldId id="262"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736A6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326" y="5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6" name="Group 5"/>
          <p:cNvGrpSpPr/>
          <p:nvPr/>
        </p:nvGrpSpPr>
        <p:grpSpPr>
          <a:xfrm>
            <a:off x="-1588" y="0"/>
            <a:ext cx="9145588" cy="6860798"/>
            <a:chOff x="-1588" y="0"/>
            <a:chExt cx="9145588" cy="6860798"/>
          </a:xfrm>
        </p:grpSpPr>
        <p:sp>
          <p:nvSpPr>
            <p:cNvPr id="9" name="Rectangle 8"/>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Oval 9"/>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866440" y="2226503"/>
            <a:ext cx="5917679" cy="2550877"/>
          </a:xfrm>
        </p:spPr>
        <p:txBody>
          <a:bodyPr anchor="b"/>
          <a:lstStyle>
            <a:lvl1pP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866440" y="4777380"/>
            <a:ext cx="5917679"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7498080" y="1828800"/>
            <a:ext cx="990599" cy="228659"/>
          </a:xfrm>
        </p:spPr>
        <p:txBody>
          <a:bodyPr anchor="t"/>
          <a:lstStyle>
            <a:lvl1pPr algn="l">
              <a:defRPr b="0" i="0">
                <a:solidFill>
                  <a:schemeClr val="bg1">
                    <a:alpha val="60000"/>
                  </a:schemeClr>
                </a:solidFill>
              </a:defRPr>
            </a:lvl1pPr>
          </a:lstStyle>
          <a:p>
            <a:fld id="{83C2A7E4-60FF-4239-8141-EA5343012960}" type="datetimeFigureOut">
              <a:rPr lang="en-US" smtClean="0"/>
              <a:t>12/9/2015</a:t>
            </a:fld>
            <a:endParaRPr lang="en-US" dirty="0"/>
          </a:p>
        </p:txBody>
      </p:sp>
      <p:sp>
        <p:nvSpPr>
          <p:cNvPr id="5" name="Footer Placeholder 4"/>
          <p:cNvSpPr>
            <a:spLocks noGrp="1"/>
          </p:cNvSpPr>
          <p:nvPr>
            <p:ph type="ftr" sz="quarter" idx="11"/>
          </p:nvPr>
        </p:nvSpPr>
        <p:spPr bwMode="gray">
          <a:xfrm rot="5400000">
            <a:off x="6236208" y="3264408"/>
            <a:ext cx="3859795" cy="228660"/>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8"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ADABC6EB-6658-4D0B-AB14-07CDC51D62DE}" type="slidenum">
              <a:rPr lang="en-US" smtClean="0"/>
              <a:t>‹#›</a:t>
            </a:fld>
            <a:endParaRPr lang="en-US" dirty="0"/>
          </a:p>
        </p:txBody>
      </p:sp>
    </p:spTree>
    <p:extLst>
      <p:ext uri="{BB962C8B-B14F-4D97-AF65-F5344CB8AC3E}">
        <p14:creationId xmlns:p14="http://schemas.microsoft.com/office/powerpoint/2010/main" val="22825352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10204164">
              <a:off x="426788" y="456424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Rectangle 15"/>
            <p:cNvSpPr/>
            <p:nvPr/>
          </p:nvSpPr>
          <p:spPr>
            <a:xfrm>
              <a:off x="421503" y="402165"/>
              <a:ext cx="8327939" cy="31411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0800000">
              <a:off x="485023" y="2670079"/>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1" y="4961454"/>
            <a:ext cx="642200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66441" y="685800"/>
            <a:ext cx="6422004"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866440" y="5528192"/>
            <a:ext cx="6422004"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C2A7E4-60FF-4239-8141-EA5343012960}" type="datetimeFigureOut">
              <a:rPr lang="en-US" smtClean="0"/>
              <a:t>12/9/2015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ADABC6EB-6658-4D0B-AB14-07CDC51D62DE}" type="slidenum">
              <a:rPr lang="en-US" smtClean="0"/>
              <a:t>‹#›</a:t>
            </a:fld>
            <a:endParaRPr lang="en-US" dirty="0"/>
          </a:p>
        </p:txBody>
      </p:sp>
    </p:spTree>
    <p:extLst>
      <p:ext uri="{BB962C8B-B14F-4D97-AF65-F5344CB8AC3E}">
        <p14:creationId xmlns:p14="http://schemas.microsoft.com/office/powerpoint/2010/main" val="19532855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3" name="Group 2"/>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2780895"/>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Rectangle 8"/>
            <p:cNvSpPr/>
            <p:nvPr/>
          </p:nvSpPr>
          <p:spPr>
            <a:xfrm>
              <a:off x="485023" y="4343399"/>
              <a:ext cx="8182128" cy="211243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a:off x="485023" y="2854646"/>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927100"/>
            <a:ext cx="6422005" cy="1692720"/>
          </a:xfrm>
        </p:spPr>
        <p:txBody>
          <a:bodyPr/>
          <a:lstStyle>
            <a:lvl1pPr>
              <a:defRPr sz="3600"/>
            </a:lvl1pPr>
          </a:lstStyle>
          <a:p>
            <a:r>
              <a:rPr lang="en-US" smtClean="0"/>
              <a:t>Click to edit Master title style</a:t>
            </a:r>
            <a:endParaRPr lang="en-US" dirty="0"/>
          </a:p>
        </p:txBody>
      </p:sp>
      <p:sp>
        <p:nvSpPr>
          <p:cNvPr id="13" name="Text Placeholder 3"/>
          <p:cNvSpPr>
            <a:spLocks noGrp="1"/>
          </p:cNvSpPr>
          <p:nvPr>
            <p:ph type="body" sz="half" idx="2"/>
          </p:nvPr>
        </p:nvSpPr>
        <p:spPr>
          <a:xfrm>
            <a:off x="866440" y="3488023"/>
            <a:ext cx="6422005" cy="2536857"/>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C2A7E4-60FF-4239-8141-EA5343012960}" type="datetimeFigureOut">
              <a:rPr lang="en-US" smtClean="0"/>
              <a:t>12/9/2015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Rectangle 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ADABC6EB-6658-4D0B-AB14-07CDC51D62DE}" type="slidenum">
              <a:rPr lang="en-US" smtClean="0"/>
              <a:t>‹#›</a:t>
            </a:fld>
            <a:endParaRPr lang="en-US" dirty="0"/>
          </a:p>
        </p:txBody>
      </p:sp>
    </p:spTree>
    <p:extLst>
      <p:ext uri="{BB962C8B-B14F-4D97-AF65-F5344CB8AC3E}">
        <p14:creationId xmlns:p14="http://schemas.microsoft.com/office/powerpoint/2010/main" val="22269548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430920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10"/>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4"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3" name="TextBox 22"/>
          <p:cNvSpPr txBox="1"/>
          <p:nvPr/>
        </p:nvSpPr>
        <p:spPr bwMode="gray">
          <a:xfrm>
            <a:off x="647430" y="651690"/>
            <a:ext cx="601591"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14" name="TextBox 13"/>
          <p:cNvSpPr txBox="1"/>
          <p:nvPr/>
        </p:nvSpPr>
        <p:spPr bwMode="gray">
          <a:xfrm>
            <a:off x="7069418" y="2900292"/>
            <a:ext cx="619063"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128060" y="927099"/>
            <a:ext cx="6160385" cy="2882179"/>
          </a:xfrm>
        </p:spPr>
        <p:txBody>
          <a:bodyPr anchor="ctr"/>
          <a:lstStyle>
            <a:lvl1pPr>
              <a:defRPr sz="3600"/>
            </a:lvl1pPr>
          </a:lstStyle>
          <a:p>
            <a:r>
              <a:rPr lang="en-US" smtClean="0"/>
              <a:t>Click to edit Master title style</a:t>
            </a:r>
            <a:endParaRPr lang="en-US" dirty="0"/>
          </a:p>
        </p:txBody>
      </p:sp>
      <p:sp>
        <p:nvSpPr>
          <p:cNvPr id="17" name="Text Placeholder 3"/>
          <p:cNvSpPr>
            <a:spLocks noGrp="1"/>
          </p:cNvSpPr>
          <p:nvPr>
            <p:ph type="body" sz="half" idx="13"/>
          </p:nvPr>
        </p:nvSpPr>
        <p:spPr bwMode="gray">
          <a:xfrm>
            <a:off x="1387278" y="3809278"/>
            <a:ext cx="5646143" cy="333113"/>
          </a:xfrm>
        </p:spPr>
        <p:txBody>
          <a:bodyPr>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Text Placeholder 3"/>
          <p:cNvSpPr>
            <a:spLocks noGrp="1"/>
          </p:cNvSpPr>
          <p:nvPr>
            <p:ph type="body" sz="half" idx="2"/>
          </p:nvPr>
        </p:nvSpPr>
        <p:spPr>
          <a:xfrm>
            <a:off x="866440" y="5000816"/>
            <a:ext cx="6343673" cy="1010619"/>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C2A7E4-60FF-4239-8141-EA5343012960}" type="datetimeFigureOut">
              <a:rPr lang="en-US" smtClean="0"/>
              <a:t>12/9/2015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ADABC6EB-6658-4D0B-AB14-07CDC51D62DE}" type="slidenum">
              <a:rPr lang="en-US" smtClean="0"/>
              <a:t>‹#›</a:t>
            </a:fld>
            <a:endParaRPr lang="en-US" dirty="0"/>
          </a:p>
        </p:txBody>
      </p:sp>
    </p:spTree>
    <p:extLst>
      <p:ext uri="{BB962C8B-B14F-4D97-AF65-F5344CB8AC3E}">
        <p14:creationId xmlns:p14="http://schemas.microsoft.com/office/powerpoint/2010/main" val="24452750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1588" y="0"/>
            <a:ext cx="9145588" cy="6860798"/>
            <a:chOff x="-1588" y="0"/>
            <a:chExt cx="9145588" cy="6860798"/>
          </a:xfrm>
        </p:grpSpPr>
        <p:sp>
          <p:nvSpPr>
            <p:cNvPr id="10" name="Rectangle 9"/>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p:nvPr/>
          </p:nvSpPr>
          <p:spPr bwMode="gray">
            <a:xfrm rot="21010068">
              <a:off x="6359946" y="431124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7"/>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7"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2057400"/>
            <a:ext cx="6422005" cy="20955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1" y="5024908"/>
            <a:ext cx="6422004" cy="994891"/>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C2A7E4-60FF-4239-8141-EA5343012960}" type="datetimeFigureOut">
              <a:rPr lang="en-US" smtClean="0"/>
              <a:t>12/9/2015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Rectangle 6"/>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ADABC6EB-6658-4D0B-AB14-07CDC51D62DE}" type="slidenum">
              <a:rPr lang="en-US" smtClean="0"/>
              <a:t>‹#›</a:t>
            </a:fld>
            <a:endParaRPr lang="en-US" dirty="0"/>
          </a:p>
        </p:txBody>
      </p:sp>
    </p:spTree>
    <p:extLst>
      <p:ext uri="{BB962C8B-B14F-4D97-AF65-F5344CB8AC3E}">
        <p14:creationId xmlns:p14="http://schemas.microsoft.com/office/powerpoint/2010/main" val="623293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0" y="927100"/>
            <a:ext cx="6423593" cy="709864"/>
          </a:xfrm>
        </p:spPr>
        <p:txBody>
          <a:bodyPr/>
          <a:lstStyle>
            <a:lvl1pPr>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866440" y="2489200"/>
            <a:ext cx="2313432"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2" name="Text Placeholder 3"/>
          <p:cNvSpPr>
            <a:spLocks noGrp="1"/>
          </p:cNvSpPr>
          <p:nvPr>
            <p:ph type="body" sz="half" idx="15"/>
          </p:nvPr>
        </p:nvSpPr>
        <p:spPr>
          <a:xfrm>
            <a:off x="866440" y="3147164"/>
            <a:ext cx="2313432"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405614" y="2489200"/>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Text Placeholder 3"/>
          <p:cNvSpPr>
            <a:spLocks noGrp="1"/>
          </p:cNvSpPr>
          <p:nvPr>
            <p:ph type="body" sz="half" idx="16"/>
          </p:nvPr>
        </p:nvSpPr>
        <p:spPr>
          <a:xfrm>
            <a:off x="3408471" y="3147164"/>
            <a:ext cx="2318918"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958642" y="2489200"/>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4" name="Text Placeholder 3"/>
          <p:cNvSpPr>
            <a:spLocks noGrp="1"/>
          </p:cNvSpPr>
          <p:nvPr>
            <p:ph type="body" sz="half" idx="17"/>
          </p:nvPr>
        </p:nvSpPr>
        <p:spPr>
          <a:xfrm>
            <a:off x="5960935" y="3147164"/>
            <a:ext cx="2316625"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294530"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83C2A7E4-60FF-4239-8141-EA5343012960}" type="datetimeFigureOut">
              <a:rPr lang="en-US" smtClean="0"/>
              <a:t>12/9/2015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a:xfrm>
            <a:off x="7678616" y="295730"/>
            <a:ext cx="791308" cy="767687"/>
          </a:xfrm>
          <a:prstGeom prst="rect">
            <a:avLst/>
          </a:prstGeom>
        </p:spPr>
        <p:txBody>
          <a:bodyPr/>
          <a:lstStyle>
            <a:lvl1pPr algn="ctr">
              <a:defRPr sz="2800"/>
            </a:lvl1pPr>
          </a:lstStyle>
          <a:p>
            <a:fld id="{ADABC6EB-6658-4D0B-AB14-07CDC51D62DE}" type="slidenum">
              <a:rPr lang="en-US" smtClean="0"/>
              <a:t>‹#›</a:t>
            </a:fld>
            <a:endParaRPr lang="en-US" dirty="0"/>
          </a:p>
        </p:txBody>
      </p:sp>
    </p:spTree>
    <p:extLst>
      <p:ext uri="{BB962C8B-B14F-4D97-AF65-F5344CB8AC3E}">
        <p14:creationId xmlns:p14="http://schemas.microsoft.com/office/powerpoint/2010/main" val="34831796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0" y="927100"/>
            <a:ext cx="6345260" cy="709864"/>
          </a:xfrm>
        </p:spPr>
        <p:txBody>
          <a:bodyPr/>
          <a:lstStyle>
            <a:lvl1pPr>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866440" y="4179596"/>
            <a:ext cx="2313432"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2" name="Picture Placeholder 2"/>
          <p:cNvSpPr>
            <a:spLocks noGrp="1" noChangeAspect="1"/>
          </p:cNvSpPr>
          <p:nvPr>
            <p:ph type="pic" idx="15"/>
          </p:nvPr>
        </p:nvSpPr>
        <p:spPr>
          <a:xfrm>
            <a:off x="1019055"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8"/>
          </p:nvPr>
        </p:nvSpPr>
        <p:spPr>
          <a:xfrm>
            <a:off x="866439" y="4837558"/>
            <a:ext cx="2313432"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411125" y="4179595"/>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8" name="Picture Placeholder 2"/>
          <p:cNvSpPr>
            <a:spLocks noGrp="1" noChangeAspect="1"/>
          </p:cNvSpPr>
          <p:nvPr>
            <p:ph type="pic" idx="21"/>
          </p:nvPr>
        </p:nvSpPr>
        <p:spPr>
          <a:xfrm>
            <a:off x="3553189"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411125" y="4848208"/>
            <a:ext cx="23189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958642" y="4179596"/>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9" name="Picture Placeholder 2"/>
          <p:cNvSpPr>
            <a:spLocks noGrp="1" noChangeAspect="1"/>
          </p:cNvSpPr>
          <p:nvPr>
            <p:ph type="pic" idx="22"/>
          </p:nvPr>
        </p:nvSpPr>
        <p:spPr>
          <a:xfrm>
            <a:off x="6108641"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5958642" y="4837558"/>
            <a:ext cx="23189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0" name="Straight Connector 39"/>
          <p:cNvCxnSpPr/>
          <p:nvPr/>
        </p:nvCxnSpPr>
        <p:spPr>
          <a:xfrm>
            <a:off x="3290019"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83C2A7E4-60FF-4239-8141-EA5343012960}" type="datetimeFigureOut">
              <a:rPr lang="en-US" smtClean="0"/>
              <a:t>12/9/2015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a:xfrm>
            <a:off x="7678616" y="295730"/>
            <a:ext cx="791308" cy="767687"/>
          </a:xfrm>
          <a:prstGeom prst="rect">
            <a:avLst/>
          </a:prstGeom>
        </p:spPr>
        <p:txBody>
          <a:bodyPr/>
          <a:lstStyle>
            <a:lvl1pPr algn="ctr">
              <a:defRPr sz="2800"/>
            </a:lvl1pPr>
          </a:lstStyle>
          <a:p>
            <a:fld id="{ADABC6EB-6658-4D0B-AB14-07CDC51D62DE}" type="slidenum">
              <a:rPr lang="en-US" smtClean="0"/>
              <a:t>‹#›</a:t>
            </a:fld>
            <a:endParaRPr lang="en-US" dirty="0"/>
          </a:p>
        </p:txBody>
      </p:sp>
    </p:spTree>
    <p:extLst>
      <p:ext uri="{BB962C8B-B14F-4D97-AF65-F5344CB8AC3E}">
        <p14:creationId xmlns:p14="http://schemas.microsoft.com/office/powerpoint/2010/main" val="6109760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621301" y="6387910"/>
            <a:ext cx="990599" cy="228659"/>
          </a:xfrm>
        </p:spPr>
        <p:txBody>
          <a:bodyPr/>
          <a:lstStyle/>
          <a:p>
            <a:fld id="{83C2A7E4-60FF-4239-8141-EA5343012960}" type="datetimeFigureOut">
              <a:rPr lang="en-US" smtClean="0"/>
              <a:t>12/9/2015</a:t>
            </a:fld>
            <a:endParaRPr lang="en-US" dirty="0"/>
          </a:p>
        </p:txBody>
      </p:sp>
      <p:sp>
        <p:nvSpPr>
          <p:cNvPr id="5" name="Footer Placeholder 4"/>
          <p:cNvSpPr>
            <a:spLocks noGrp="1"/>
          </p:cNvSpPr>
          <p:nvPr>
            <p:ph type="ftr" sz="quarter" idx="11"/>
          </p:nvPr>
        </p:nvSpPr>
        <p:spPr>
          <a:xfrm>
            <a:off x="516133" y="6387910"/>
            <a:ext cx="3859795" cy="228660"/>
          </a:xfrm>
        </p:spPr>
        <p:txBody>
          <a:bodyPr/>
          <a:lstStyle/>
          <a:p>
            <a:endParaRPr lang="en-US" dirty="0"/>
          </a:p>
        </p:txBody>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ADABC6EB-6658-4D0B-AB14-07CDC51D62DE}" type="slidenum">
              <a:rPr lang="en-US" smtClean="0"/>
              <a:t>‹#›</a:t>
            </a:fld>
            <a:endParaRPr lang="en-US" dirty="0"/>
          </a:p>
        </p:txBody>
      </p:sp>
    </p:spTree>
    <p:extLst>
      <p:ext uri="{BB962C8B-B14F-4D97-AF65-F5344CB8AC3E}">
        <p14:creationId xmlns:p14="http://schemas.microsoft.com/office/powerpoint/2010/main" val="42170432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p:cNvGrpSpPr/>
          <p:nvPr/>
        </p:nvGrpSpPr>
        <p:grpSpPr>
          <a:xfrm>
            <a:off x="-1588" y="0"/>
            <a:ext cx="9120420" cy="6860798"/>
            <a:chOff x="-1588" y="0"/>
            <a:chExt cx="9120420" cy="6860798"/>
          </a:xfrm>
        </p:grpSpPr>
        <p:sp>
          <p:nvSpPr>
            <p:cNvPr id="11" name="Rectangle 10"/>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4966650">
              <a:off x="4673046" y="5107506"/>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grpSp>
      <p:sp>
        <p:nvSpPr>
          <p:cNvPr id="17" name="Rectangle 16"/>
          <p:cNvSpPr/>
          <p:nvPr/>
        </p:nvSpPr>
        <p:spPr>
          <a:xfrm>
            <a:off x="414867" y="402165"/>
            <a:ext cx="46105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bwMode="gray">
          <a:xfrm rot="5400000">
            <a:off x="1299309"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 name="Vertical Title 1"/>
          <p:cNvSpPr>
            <a:spLocks noGrp="1"/>
          </p:cNvSpPr>
          <p:nvPr>
            <p:ph type="title" orient="vert"/>
          </p:nvPr>
        </p:nvSpPr>
        <p:spPr>
          <a:xfrm>
            <a:off x="6174928" y="1447799"/>
            <a:ext cx="1113516" cy="4572001"/>
          </a:xfrm>
        </p:spPr>
        <p:txBody>
          <a:bodyPr vert="eaVert" anchor="ctr"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66738" y="1447799"/>
            <a:ext cx="4416936" cy="45720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3C2A7E4-60FF-4239-8141-EA5343012960}" type="datetimeFigureOut">
              <a:rPr lang="en-US" smtClean="0"/>
              <a:t>12/9/2015</a:t>
            </a:fld>
            <a:endParaRPr lang="en-US" dirty="0"/>
          </a:p>
        </p:txBody>
      </p:sp>
      <p:sp>
        <p:nvSpPr>
          <p:cNvPr id="5" name="Footer Placeholder 4"/>
          <p:cNvSpPr>
            <a:spLocks noGrp="1"/>
          </p:cNvSpPr>
          <p:nvPr>
            <p:ph type="ftr" sz="quarter" idx="11"/>
          </p:nvPr>
        </p:nvSpPr>
        <p:spPr>
          <a:xfrm>
            <a:off x="538546" y="6365498"/>
            <a:ext cx="3859795" cy="228660"/>
          </a:xfrm>
        </p:spPr>
        <p:txBody>
          <a:bodyPr/>
          <a:lstStyle/>
          <a:p>
            <a:endParaRPr lang="en-US" dirty="0"/>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ADABC6EB-6658-4D0B-AB14-07CDC51D62DE}" type="slidenum">
              <a:rPr lang="en-US" smtClean="0"/>
              <a:t>‹#›</a:t>
            </a:fld>
            <a:endParaRPr lang="en-US" dirty="0"/>
          </a:p>
        </p:txBody>
      </p:sp>
    </p:spTree>
    <p:extLst>
      <p:ext uri="{BB962C8B-B14F-4D97-AF65-F5344CB8AC3E}">
        <p14:creationId xmlns:p14="http://schemas.microsoft.com/office/powerpoint/2010/main" val="3258233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65970" y="927098"/>
            <a:ext cx="6343672" cy="709865"/>
          </a:xfrm>
        </p:spPr>
        <p:txBody>
          <a:bodyPr anchor="ctr"/>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3C2A7E4-60FF-4239-8141-EA5343012960}" type="datetimeFigureOut">
              <a:rPr lang="en-US" smtClean="0"/>
              <a:t>12/9/2015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ADABC6EB-6658-4D0B-AB14-07CDC51D62DE}" type="slidenum">
              <a:rPr lang="en-US" smtClean="0"/>
              <a:t>‹#›</a:t>
            </a:fld>
            <a:endParaRPr lang="en-US" dirty="0"/>
          </a:p>
        </p:txBody>
      </p:sp>
    </p:spTree>
    <p:extLst>
      <p:ext uri="{BB962C8B-B14F-4D97-AF65-F5344CB8AC3E}">
        <p14:creationId xmlns:p14="http://schemas.microsoft.com/office/powerpoint/2010/main" val="11460908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Group 6"/>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6200000">
              <a:off x="3105027"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p:nvPr/>
          </p:nvSpPr>
          <p:spPr bwMode="gray">
            <a:xfrm rot="15687606">
              <a:off x="3320102"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77534" y="2257588"/>
            <a:ext cx="3090672" cy="3020344"/>
          </a:xfrm>
        </p:spPr>
        <p:txBody>
          <a:bodyPr anchor="ct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5119261" y="2257588"/>
            <a:ext cx="3082516" cy="302034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C2A7E4-60FF-4239-8141-EA5343012960}" type="datetimeFigureOut">
              <a:rPr lang="en-US" smtClean="0"/>
              <a:t>12/9/2015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Rectangle 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ADABC6EB-6658-4D0B-AB14-07CDC51D62DE}" type="slidenum">
              <a:rPr lang="en-US" smtClean="0"/>
              <a:t>‹#›</a:t>
            </a:fld>
            <a:endParaRPr lang="en-US" dirty="0"/>
          </a:p>
        </p:txBody>
      </p:sp>
    </p:spTree>
    <p:extLst>
      <p:ext uri="{BB962C8B-B14F-4D97-AF65-F5344CB8AC3E}">
        <p14:creationId xmlns:p14="http://schemas.microsoft.com/office/powerpoint/2010/main" val="22232216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smtClean="0"/>
              <a:t>Click to edit Master title style</a:t>
            </a:r>
            <a:endParaRPr lang="en-US" dirty="0"/>
          </a:p>
        </p:txBody>
      </p:sp>
      <p:sp>
        <p:nvSpPr>
          <p:cNvPr id="3" name="Content Placeholder 2"/>
          <p:cNvSpPr>
            <a:spLocks noGrp="1"/>
          </p:cNvSpPr>
          <p:nvPr>
            <p:ph sz="half" idx="1"/>
          </p:nvPr>
        </p:nvSpPr>
        <p:spPr>
          <a:xfrm>
            <a:off x="866440" y="2489200"/>
            <a:ext cx="3636980" cy="35306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0581" y="2489203"/>
            <a:ext cx="3636980" cy="35306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3C2A7E4-60FF-4239-8141-EA5343012960}" type="datetimeFigureOut">
              <a:rPr lang="en-US" smtClean="0"/>
              <a:t>12/9/2015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ADABC6EB-6658-4D0B-AB14-07CDC51D62DE}" type="slidenum">
              <a:rPr lang="en-US" smtClean="0"/>
              <a:t>‹#›</a:t>
            </a:fld>
            <a:endParaRPr lang="en-US" dirty="0"/>
          </a:p>
        </p:txBody>
      </p:sp>
    </p:spTree>
    <p:extLst>
      <p:ext uri="{BB962C8B-B14F-4D97-AF65-F5344CB8AC3E}">
        <p14:creationId xmlns:p14="http://schemas.microsoft.com/office/powerpoint/2010/main" val="22745510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69918" y="2489200"/>
            <a:ext cx="3633502" cy="759290"/>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66440" y="3248490"/>
            <a:ext cx="3636980" cy="277131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0581" y="2489200"/>
            <a:ext cx="3636979" cy="756635"/>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0581" y="3245835"/>
            <a:ext cx="3636980" cy="27739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3C2A7E4-60FF-4239-8141-EA5343012960}" type="datetimeFigureOut">
              <a:rPr lang="en-US" smtClean="0"/>
              <a:t>12/9/2015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ADABC6EB-6658-4D0B-AB14-07CDC51D62DE}" type="slidenum">
              <a:rPr lang="en-US" smtClean="0"/>
              <a:t>‹#›</a:t>
            </a:fld>
            <a:endParaRPr lang="en-US" dirty="0"/>
          </a:p>
        </p:txBody>
      </p:sp>
    </p:spTree>
    <p:extLst>
      <p:ext uri="{BB962C8B-B14F-4D97-AF65-F5344CB8AC3E}">
        <p14:creationId xmlns:p14="http://schemas.microsoft.com/office/powerpoint/2010/main" val="5586889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3C2A7E4-60FF-4239-8141-EA5343012960}" type="datetimeFigureOut">
              <a:rPr lang="en-US" smtClean="0"/>
              <a:t>12/9/2015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ADABC6EB-6658-4D0B-AB14-07CDC51D62DE}" type="slidenum">
              <a:rPr lang="en-US" smtClean="0"/>
              <a:t>‹#›</a:t>
            </a:fld>
            <a:endParaRPr lang="en-US" dirty="0"/>
          </a:p>
        </p:txBody>
      </p:sp>
    </p:spTree>
    <p:extLst>
      <p:ext uri="{BB962C8B-B14F-4D97-AF65-F5344CB8AC3E}">
        <p14:creationId xmlns:p14="http://schemas.microsoft.com/office/powerpoint/2010/main" val="22741171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Date Placeholder 1"/>
          <p:cNvSpPr>
            <a:spLocks noGrp="1"/>
          </p:cNvSpPr>
          <p:nvPr>
            <p:ph type="dt" sz="half" idx="10"/>
          </p:nvPr>
        </p:nvSpPr>
        <p:spPr/>
        <p:txBody>
          <a:bodyPr/>
          <a:lstStyle/>
          <a:p>
            <a:fld id="{83C2A7E4-60FF-4239-8141-EA5343012960}" type="datetimeFigureOut">
              <a:rPr lang="en-US" smtClean="0"/>
              <a:t>12/9/2015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7678616" y="295730"/>
            <a:ext cx="791308" cy="767687"/>
          </a:xfrm>
          <a:prstGeom prst="rect">
            <a:avLst/>
          </a:prstGeom>
        </p:spPr>
        <p:txBody>
          <a:bodyPr/>
          <a:lstStyle>
            <a:lvl1pPr algn="ctr">
              <a:defRPr sz="2800"/>
            </a:lvl1pPr>
          </a:lstStyle>
          <a:p>
            <a:fld id="{ADABC6EB-6658-4D0B-AB14-07CDC51D62DE}" type="slidenum">
              <a:rPr lang="en-US" smtClean="0"/>
              <a:t>‹#›</a:t>
            </a:fld>
            <a:endParaRPr lang="en-US" dirty="0"/>
          </a:p>
        </p:txBody>
      </p:sp>
    </p:spTree>
    <p:extLst>
      <p:ext uri="{BB962C8B-B14F-4D97-AF65-F5344CB8AC3E}">
        <p14:creationId xmlns:p14="http://schemas.microsoft.com/office/powerpoint/2010/main" val="18844693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548536"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2" name="Freeform 5"/>
            <p:cNvSpPr/>
            <p:nvPr/>
          </p:nvSpPr>
          <p:spPr bwMode="gray">
            <a:xfrm rot="15687606">
              <a:off x="2769747"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1447800"/>
            <a:ext cx="2712590" cy="1495588"/>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568927" y="1447800"/>
            <a:ext cx="3632850"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866441" y="3086845"/>
            <a:ext cx="2712589" cy="2933701"/>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C2A7E4-60FF-4239-8141-EA5343012960}" type="datetimeFigureOut">
              <a:rPr lang="en-US" smtClean="0"/>
              <a:t>12/9/2015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ADABC6EB-6658-4D0B-AB14-07CDC51D62DE}" type="slidenum">
              <a:rPr lang="en-US" smtClean="0"/>
              <a:t>‹#›</a:t>
            </a:fld>
            <a:endParaRPr lang="en-US" dirty="0"/>
          </a:p>
        </p:txBody>
      </p:sp>
    </p:spTree>
    <p:extLst>
      <p:ext uri="{BB962C8B-B14F-4D97-AF65-F5344CB8AC3E}">
        <p14:creationId xmlns:p14="http://schemas.microsoft.com/office/powerpoint/2010/main" val="21696472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852610"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4" name="Freeform 5"/>
            <p:cNvSpPr/>
            <p:nvPr/>
          </p:nvSpPr>
          <p:spPr bwMode="gray">
            <a:xfrm rot="15687606">
              <a:off x="3074559"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1381390"/>
            <a:ext cx="2987089" cy="157480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722909" y="1320800"/>
            <a:ext cx="2791102" cy="42164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866440" y="3086100"/>
            <a:ext cx="2987089" cy="24511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C2A7E4-60FF-4239-8141-EA5343012960}" type="datetimeFigureOut">
              <a:rPr lang="en-US" smtClean="0"/>
              <a:t>12/9/2015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ADABC6EB-6658-4D0B-AB14-07CDC51D62DE}" type="slidenum">
              <a:rPr lang="en-US" smtClean="0"/>
              <a:t>‹#›</a:t>
            </a:fld>
            <a:endParaRPr lang="en-US" dirty="0"/>
          </a:p>
        </p:txBody>
      </p:sp>
    </p:spTree>
    <p:extLst>
      <p:ext uri="{BB962C8B-B14F-4D97-AF65-F5344CB8AC3E}">
        <p14:creationId xmlns:p14="http://schemas.microsoft.com/office/powerpoint/2010/main" val="27666202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6" name="Group 5"/>
          <p:cNvGrpSpPr/>
          <p:nvPr/>
        </p:nvGrpSpPr>
        <p:grpSpPr>
          <a:xfrm>
            <a:off x="-1588" y="0"/>
            <a:ext cx="9145588" cy="6860798"/>
            <a:chOff x="-1588" y="0"/>
            <a:chExt cx="9145588" cy="6860798"/>
          </a:xfrm>
        </p:grpSpPr>
        <p:sp>
          <p:nvSpPr>
            <p:cNvPr id="14" name="Rectangle 13"/>
            <p:cNvSpPr/>
            <p:nvPr/>
          </p:nvSpPr>
          <p:spPr>
            <a:xfrm>
              <a:off x="0" y="0"/>
              <a:ext cx="9118832"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Oval 2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21010068">
              <a:off x="6359946" y="179029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5" name="Freeform 24"/>
            <p:cNvSpPr/>
            <p:nvPr/>
          </p:nvSpPr>
          <p:spPr bwMode="gray">
            <a:xfrm>
              <a:off x="485023" y="1856450"/>
              <a:ext cx="8173954" cy="4535226"/>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Placeholder 1"/>
          <p:cNvSpPr>
            <a:spLocks noGrp="1"/>
          </p:cNvSpPr>
          <p:nvPr>
            <p:ph type="title"/>
          </p:nvPr>
        </p:nvSpPr>
        <p:spPr bwMode="gray">
          <a:xfrm>
            <a:off x="866440" y="927099"/>
            <a:ext cx="6345260" cy="70986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64382" y="2489200"/>
            <a:ext cx="6345260" cy="353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74443" y="6365498"/>
            <a:ext cx="990599" cy="228659"/>
          </a:xfrm>
          <a:prstGeom prst="rect">
            <a:avLst/>
          </a:prstGeom>
        </p:spPr>
        <p:txBody>
          <a:bodyPr vert="horz" lIns="91440" tIns="45720" rIns="91440" bIns="45720" rtlCol="0" anchor="b"/>
          <a:lstStyle>
            <a:lvl1pPr algn="r">
              <a:defRPr sz="900" b="1" i="0">
                <a:solidFill>
                  <a:schemeClr val="accent1"/>
                </a:solidFill>
              </a:defRPr>
            </a:lvl1pPr>
          </a:lstStyle>
          <a:p>
            <a:fld id="{83C2A7E4-60FF-4239-8141-EA5343012960}" type="datetimeFigureOut">
              <a:rPr lang="en-US" smtClean="0"/>
              <a:t>12/9/2015</a:t>
            </a:fld>
            <a:endParaRPr lang="en-US" dirty="0"/>
          </a:p>
        </p:txBody>
      </p:sp>
      <p:sp>
        <p:nvSpPr>
          <p:cNvPr id="5" name="Footer Placeholder 4"/>
          <p:cNvSpPr>
            <a:spLocks noGrp="1"/>
          </p:cNvSpPr>
          <p:nvPr>
            <p:ph type="ftr" sz="quarter" idx="3"/>
          </p:nvPr>
        </p:nvSpPr>
        <p:spPr>
          <a:xfrm>
            <a:off x="590843" y="6365497"/>
            <a:ext cx="3859795" cy="228660"/>
          </a:xfrm>
          <a:prstGeom prst="rect">
            <a:avLst/>
          </a:prstGeom>
        </p:spPr>
        <p:txBody>
          <a:bodyPr vert="horz" lIns="91440" tIns="45720" rIns="91440" bIns="45720" rtlCol="0" anchor="b"/>
          <a:lstStyle>
            <a:lvl1pPr algn="l">
              <a:defRPr sz="900" b="1" i="0">
                <a:solidFill>
                  <a:schemeClr val="accent1"/>
                </a:solidFill>
              </a:defRPr>
            </a:lvl1pPr>
          </a:lstStyle>
          <a:p>
            <a:endParaRPr lang="en-US" dirty="0"/>
          </a:p>
        </p:txBody>
      </p:sp>
      <p:sp>
        <p:nvSpPr>
          <p:cNvPr id="26" name="Rectangle 25"/>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8" name="Slide Number Placeholder 5"/>
          <p:cNvSpPr>
            <a:spLocks noGrp="1"/>
          </p:cNvSpPr>
          <p:nvPr>
            <p:ph type="sldNum" sz="quarter" idx="4"/>
          </p:nvPr>
        </p:nvSpPr>
        <p:spPr bwMode="gray">
          <a:xfrm>
            <a:off x="7678616" y="295730"/>
            <a:ext cx="791308" cy="767687"/>
          </a:xfrm>
          <a:prstGeom prst="rect">
            <a:avLst/>
          </a:prstGeom>
        </p:spPr>
        <p:txBody>
          <a:bodyPr anchor="b"/>
          <a:lstStyle>
            <a:lvl1pPr algn="ctr">
              <a:defRPr sz="2800">
                <a:solidFill>
                  <a:schemeClr val="bg1"/>
                </a:solidFill>
              </a:defRPr>
            </a:lvl1pPr>
          </a:lstStyle>
          <a:p>
            <a:fld id="{ADABC6EB-6658-4D0B-AB14-07CDC51D62DE}" type="slidenum">
              <a:rPr lang="en-US" smtClean="0"/>
              <a:t>‹#›</a:t>
            </a:fld>
            <a:endParaRPr lang="en-US" dirty="0"/>
          </a:p>
        </p:txBody>
      </p:sp>
    </p:spTree>
    <p:extLst>
      <p:ext uri="{BB962C8B-B14F-4D97-AF65-F5344CB8AC3E}">
        <p14:creationId xmlns:p14="http://schemas.microsoft.com/office/powerpoint/2010/main" val="32519703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200" b="0" i="0" kern="120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685800" indent="-283464"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96012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23444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150876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18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0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225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24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89631" y="1371600"/>
            <a:ext cx="7363160" cy="2362199"/>
          </a:xfrm>
        </p:spPr>
        <p:txBody>
          <a:bodyPr anchor="t"/>
          <a:lstStyle/>
          <a:p>
            <a:pPr algn="ctr"/>
            <a:r>
              <a:rPr lang="en-US" dirty="0" smtClean="0"/>
              <a:t>Wisdom In Our Failures</a:t>
            </a:r>
            <a:br>
              <a:rPr lang="en-US" dirty="0" smtClean="0"/>
            </a:br>
            <a:r>
              <a:rPr lang="en-US" dirty="0" smtClean="0"/>
              <a:t>Part</a:t>
            </a:r>
            <a:r>
              <a:rPr lang="en-US" dirty="0" smtClean="0"/>
              <a:t> </a:t>
            </a:r>
            <a:r>
              <a:rPr lang="en-US" dirty="0" smtClean="0"/>
              <a:t>2</a:t>
            </a:r>
            <a:endParaRPr lang="en-US" dirty="0"/>
          </a:p>
        </p:txBody>
      </p:sp>
      <p:sp>
        <p:nvSpPr>
          <p:cNvPr id="3" name="Subtitle 2"/>
          <p:cNvSpPr>
            <a:spLocks noGrp="1"/>
          </p:cNvSpPr>
          <p:nvPr>
            <p:ph type="subTitle" idx="1"/>
          </p:nvPr>
        </p:nvSpPr>
        <p:spPr>
          <a:xfrm>
            <a:off x="1042031" y="3505200"/>
            <a:ext cx="7058360" cy="1394820"/>
          </a:xfrm>
        </p:spPr>
        <p:txBody>
          <a:bodyPr>
            <a:normAutofit/>
          </a:bodyPr>
          <a:lstStyle/>
          <a:p>
            <a:pPr algn="just"/>
            <a:r>
              <a:rPr lang="en-US" sz="2400" dirty="0" smtClean="0">
                <a:solidFill>
                  <a:schemeClr val="bg1"/>
                </a:solidFill>
                <a:effectLst>
                  <a:outerShdw blurRad="38100" dist="38100" dir="2700000" algn="tl">
                    <a:srgbClr val="000000">
                      <a:alpha val="43137"/>
                    </a:srgbClr>
                  </a:outerShdw>
                </a:effectLst>
              </a:rPr>
              <a:t>Yet in all these things we are more than conquerors through Him who loved us. Rom. 8:37</a:t>
            </a:r>
            <a:endParaRPr lang="en-US" sz="2400"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608273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Wisdom In Our Failures</a:t>
            </a:r>
            <a:br>
              <a:rPr lang="en-US" dirty="0" smtClean="0"/>
            </a:br>
            <a:r>
              <a:rPr lang="en-US" dirty="0" smtClean="0"/>
              <a:t>pt. 2</a:t>
            </a:r>
            <a:endParaRPr lang="en-US" dirty="0"/>
          </a:p>
        </p:txBody>
      </p:sp>
      <p:sp>
        <p:nvSpPr>
          <p:cNvPr id="3" name="Content Placeholder 2"/>
          <p:cNvSpPr>
            <a:spLocks noGrp="1"/>
          </p:cNvSpPr>
          <p:nvPr>
            <p:ph idx="1"/>
          </p:nvPr>
        </p:nvSpPr>
        <p:spPr>
          <a:xfrm>
            <a:off x="609600" y="2514600"/>
            <a:ext cx="7924800" cy="3530600"/>
          </a:xfrm>
        </p:spPr>
        <p:txBody>
          <a:bodyPr>
            <a:normAutofit/>
          </a:bodyPr>
          <a:lstStyle/>
          <a:p>
            <a:r>
              <a:rPr lang="en-US" sz="2400" dirty="0" smtClean="0"/>
              <a:t>It should not make us think that we can never again count </a:t>
            </a:r>
            <a:r>
              <a:rPr lang="en-US" sz="2400" dirty="0" smtClean="0"/>
              <a:t>on</a:t>
            </a:r>
            <a:r>
              <a:rPr lang="en-US" sz="2400" dirty="0" smtClean="0"/>
              <a:t> </a:t>
            </a:r>
            <a:r>
              <a:rPr lang="en-US" sz="2400" dirty="0" smtClean="0"/>
              <a:t>the Lord or that God can’t do anything with us because we have failed in some way. </a:t>
            </a:r>
          </a:p>
          <a:p>
            <a:r>
              <a:rPr lang="en-US" sz="2400" dirty="0" smtClean="0"/>
              <a:t>We have all sinned and come short.</a:t>
            </a:r>
          </a:p>
          <a:p>
            <a:r>
              <a:rPr lang="en-US" sz="2400" dirty="0"/>
              <a:t>W</a:t>
            </a:r>
            <a:r>
              <a:rPr lang="en-US" sz="2400" dirty="0" smtClean="0"/>
              <a:t>e are all sinners and prone to failure, but in Christ we can become overcomers.</a:t>
            </a:r>
          </a:p>
          <a:p>
            <a:endParaRPr lang="en-US" sz="2400" dirty="0"/>
          </a:p>
        </p:txBody>
      </p:sp>
    </p:spTree>
    <p:extLst>
      <p:ext uri="{BB962C8B-B14F-4D97-AF65-F5344CB8AC3E}">
        <p14:creationId xmlns:p14="http://schemas.microsoft.com/office/powerpoint/2010/main" val="32399714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Wisdom In Our Failures</a:t>
            </a:r>
            <a:br>
              <a:rPr lang="en-US" dirty="0" smtClean="0"/>
            </a:br>
            <a:r>
              <a:rPr lang="en-US" dirty="0" smtClean="0"/>
              <a:t>pt. 2</a:t>
            </a:r>
            <a:endParaRPr lang="en-US" dirty="0"/>
          </a:p>
        </p:txBody>
      </p:sp>
      <p:sp>
        <p:nvSpPr>
          <p:cNvPr id="3" name="Content Placeholder 2"/>
          <p:cNvSpPr>
            <a:spLocks noGrp="1"/>
          </p:cNvSpPr>
          <p:nvPr>
            <p:ph idx="1"/>
          </p:nvPr>
        </p:nvSpPr>
        <p:spPr>
          <a:xfrm>
            <a:off x="609600" y="2362200"/>
            <a:ext cx="8077200" cy="3530600"/>
          </a:xfrm>
        </p:spPr>
        <p:txBody>
          <a:bodyPr>
            <a:normAutofit/>
          </a:bodyPr>
          <a:lstStyle/>
          <a:p>
            <a:pPr marL="0" indent="0">
              <a:buNone/>
            </a:pPr>
            <a:r>
              <a:rPr lang="en-US" sz="2400" b="1" dirty="0"/>
              <a:t>Attitudes About Failure and Success</a:t>
            </a:r>
            <a:endParaRPr lang="en-US" sz="2400" dirty="0"/>
          </a:p>
          <a:p>
            <a:pPr marL="0" indent="0">
              <a:buNone/>
            </a:pPr>
            <a:r>
              <a:rPr lang="en-US" sz="2400" b="1" dirty="0"/>
              <a:t>(1) Mature believers understand that a Christian can become successful in spite of failure because of God’s incredible grace and forgiveness.</a:t>
            </a:r>
            <a:r>
              <a:rPr lang="en-US" sz="2400" dirty="0"/>
              <a:t> </a:t>
            </a:r>
            <a:endParaRPr lang="en-US" sz="2400" dirty="0" smtClean="0"/>
          </a:p>
          <a:p>
            <a:r>
              <a:rPr lang="en-US" sz="2400" dirty="0" smtClean="0"/>
              <a:t>We </a:t>
            </a:r>
            <a:r>
              <a:rPr lang="en-US" sz="2400" dirty="0"/>
              <a:t>may have to live with the results of some of our failures or sins, yet God is free to continue to love us in Christ and use us for His purposes because of </a:t>
            </a:r>
            <a:r>
              <a:rPr lang="en-US" sz="2400" b="1" i="1" dirty="0"/>
              <a:t>grace</a:t>
            </a:r>
            <a:r>
              <a:rPr lang="en-US" sz="2400" dirty="0"/>
              <a:t> (cf. John 21 &amp; Peter</a:t>
            </a:r>
            <a:r>
              <a:rPr lang="en-US" sz="2400" dirty="0" smtClean="0"/>
              <a:t>).</a:t>
            </a:r>
            <a:endParaRPr lang="en-US" sz="2400" dirty="0"/>
          </a:p>
        </p:txBody>
      </p:sp>
    </p:spTree>
    <p:extLst>
      <p:ext uri="{BB962C8B-B14F-4D97-AF65-F5344CB8AC3E}">
        <p14:creationId xmlns:p14="http://schemas.microsoft.com/office/powerpoint/2010/main" val="42360537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Wisdom In Our Failures</a:t>
            </a:r>
            <a:br>
              <a:rPr lang="en-US" dirty="0" smtClean="0"/>
            </a:br>
            <a:r>
              <a:rPr lang="en-US" dirty="0" smtClean="0"/>
              <a:t>pt. 2</a:t>
            </a:r>
            <a:endParaRPr lang="en-US" dirty="0"/>
          </a:p>
        </p:txBody>
      </p:sp>
      <p:sp>
        <p:nvSpPr>
          <p:cNvPr id="3" name="Content Placeholder 2"/>
          <p:cNvSpPr>
            <a:spLocks noGrp="1"/>
          </p:cNvSpPr>
          <p:nvPr>
            <p:ph idx="1"/>
          </p:nvPr>
        </p:nvSpPr>
        <p:spPr>
          <a:xfrm>
            <a:off x="864382" y="2362200"/>
            <a:ext cx="7898618" cy="4191000"/>
          </a:xfrm>
        </p:spPr>
        <p:txBody>
          <a:bodyPr>
            <a:normAutofit fontScale="25000" lnSpcReduction="20000"/>
          </a:bodyPr>
          <a:lstStyle/>
          <a:p>
            <a:pPr marL="0" indent="0">
              <a:buNone/>
            </a:pPr>
            <a:r>
              <a:rPr lang="en-US" sz="9600" b="1" dirty="0" smtClean="0"/>
              <a:t>Attitudes About Failure and Success</a:t>
            </a:r>
            <a:endParaRPr lang="en-US" sz="9600" dirty="0" smtClean="0"/>
          </a:p>
          <a:p>
            <a:pPr marL="0" indent="0">
              <a:buNone/>
            </a:pPr>
            <a:r>
              <a:rPr lang="en-US" sz="9600" b="1" dirty="0" smtClean="0"/>
              <a:t>(2) The mature believer seeks to use failures as lessons for growth and change.</a:t>
            </a:r>
            <a:r>
              <a:rPr lang="en-US" sz="9600" dirty="0" smtClean="0"/>
              <a:t> Mature believers will act on two principles: </a:t>
            </a:r>
          </a:p>
          <a:p>
            <a:r>
              <a:rPr lang="en-US" sz="9600" dirty="0" smtClean="0"/>
              <a:t>(a) They understand that failures remind us of the consequences of our decisions. We reap what we sow. This is the law of harvest. Failures remind us of what can happen, they can make us careful, but they should not be allowed to paralyze us. </a:t>
            </a:r>
          </a:p>
        </p:txBody>
      </p:sp>
    </p:spTree>
    <p:extLst>
      <p:ext uri="{BB962C8B-B14F-4D97-AF65-F5344CB8AC3E}">
        <p14:creationId xmlns:p14="http://schemas.microsoft.com/office/powerpoint/2010/main" val="36416722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Wisdom In Our Failures</a:t>
            </a:r>
            <a:br>
              <a:rPr lang="en-US" dirty="0" smtClean="0"/>
            </a:br>
            <a:r>
              <a:rPr lang="en-US" dirty="0" smtClean="0"/>
              <a:t>pt. 2</a:t>
            </a:r>
            <a:endParaRPr lang="en-US" dirty="0"/>
          </a:p>
        </p:txBody>
      </p:sp>
      <p:sp>
        <p:nvSpPr>
          <p:cNvPr id="3" name="Content Placeholder 2"/>
          <p:cNvSpPr>
            <a:spLocks noGrp="1"/>
          </p:cNvSpPr>
          <p:nvPr>
            <p:ph idx="1"/>
          </p:nvPr>
        </p:nvSpPr>
        <p:spPr>
          <a:xfrm>
            <a:off x="864382" y="2362200"/>
            <a:ext cx="7898618" cy="4191000"/>
          </a:xfrm>
        </p:spPr>
        <p:txBody>
          <a:bodyPr>
            <a:normAutofit/>
          </a:bodyPr>
          <a:lstStyle/>
          <a:p>
            <a:pPr algn="just"/>
            <a:r>
              <a:rPr lang="en-US" sz="2400" dirty="0"/>
              <a:t>(b) The mature believer recognizes that our failures show us what we should and should not do; they become lessons in where we went wrong and why. You know what they say, “hindsight is 10/20.” It can help us avoid the same mistake twice if we will learn from history.</a:t>
            </a:r>
            <a:endParaRPr lang="en-US" sz="2400" dirty="0"/>
          </a:p>
        </p:txBody>
      </p:sp>
    </p:spTree>
    <p:extLst>
      <p:ext uri="{BB962C8B-B14F-4D97-AF65-F5344CB8AC3E}">
        <p14:creationId xmlns:p14="http://schemas.microsoft.com/office/powerpoint/2010/main" val="36416722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Wisdom In Our Failures</a:t>
            </a:r>
            <a:br>
              <a:rPr lang="en-US" dirty="0" smtClean="0"/>
            </a:br>
            <a:r>
              <a:rPr lang="en-US" dirty="0" smtClean="0"/>
              <a:t>pt. 2</a:t>
            </a:r>
            <a:endParaRPr lang="en-US" dirty="0"/>
          </a:p>
        </p:txBody>
      </p:sp>
      <p:sp>
        <p:nvSpPr>
          <p:cNvPr id="3" name="Content Placeholder 2"/>
          <p:cNvSpPr>
            <a:spLocks noGrp="1"/>
          </p:cNvSpPr>
          <p:nvPr>
            <p:ph idx="1"/>
          </p:nvPr>
        </p:nvSpPr>
        <p:spPr>
          <a:xfrm>
            <a:off x="533400" y="2286000"/>
            <a:ext cx="8153400" cy="4114800"/>
          </a:xfrm>
        </p:spPr>
        <p:txBody>
          <a:bodyPr>
            <a:normAutofit lnSpcReduction="10000"/>
          </a:bodyPr>
          <a:lstStyle/>
          <a:p>
            <a:pPr marL="0" indent="0">
              <a:buNone/>
            </a:pPr>
            <a:r>
              <a:rPr lang="en-US" sz="3400" b="1" dirty="0" smtClean="0"/>
              <a:t>Attitudes About Failure and Success</a:t>
            </a:r>
            <a:endParaRPr lang="en-US" sz="3400" dirty="0" smtClean="0"/>
          </a:p>
          <a:p>
            <a:r>
              <a:rPr lang="en-US" b="1" dirty="0" smtClean="0"/>
              <a:t>(3) </a:t>
            </a:r>
            <a:r>
              <a:rPr lang="en-US" b="1" dirty="0"/>
              <a:t>The mature believer is one who understands the importance of choosing the right standard of measurement to determine success and failure</a:t>
            </a:r>
            <a:r>
              <a:rPr lang="en-US" dirty="0"/>
              <a:t>. </a:t>
            </a:r>
            <a:endParaRPr lang="en-US" dirty="0" smtClean="0"/>
          </a:p>
          <a:p>
            <a:r>
              <a:rPr lang="en-US" dirty="0" smtClean="0"/>
              <a:t>There </a:t>
            </a:r>
            <a:r>
              <a:rPr lang="en-US" dirty="0"/>
              <a:t>are a number common worldly beliefs about success that people apply to themselves and others, but they are all distortions of the </a:t>
            </a:r>
            <a:r>
              <a:rPr lang="en-US" dirty="0" smtClean="0"/>
              <a:t>truth.</a:t>
            </a:r>
            <a:endParaRPr lang="en-US" b="1" baseline="30000" dirty="0"/>
          </a:p>
          <a:p>
            <a:r>
              <a:rPr lang="en-US" dirty="0" smtClean="0"/>
              <a:t>Most </a:t>
            </a:r>
            <a:r>
              <a:rPr lang="en-US" dirty="0"/>
              <a:t>of these are based on some form of faulty comparison. To those who were guilty of this kind of foolishness, the apostle Paul wrote: “For we would not dare to classify or compare ourselves with some of those who recommend themselves. But when they measure themselves by themselves and compare themselves with themselves, they are </a:t>
            </a:r>
            <a:r>
              <a:rPr lang="en-US" b="1" dirty="0"/>
              <a:t>without </a:t>
            </a:r>
            <a:r>
              <a:rPr lang="en-US" b="1" dirty="0" smtClean="0"/>
              <a:t>understanding (not wise)”</a:t>
            </a:r>
            <a:r>
              <a:rPr lang="en-US" dirty="0" smtClean="0"/>
              <a:t> </a:t>
            </a:r>
            <a:r>
              <a:rPr lang="en-US" dirty="0"/>
              <a:t>(2 Cor. </a:t>
            </a:r>
            <a:r>
              <a:rPr lang="en-US" dirty="0" smtClean="0"/>
              <a:t>10:12)</a:t>
            </a:r>
            <a:endParaRPr lang="en-US" dirty="0"/>
          </a:p>
        </p:txBody>
      </p:sp>
    </p:spTree>
    <p:extLst>
      <p:ext uri="{BB962C8B-B14F-4D97-AF65-F5344CB8AC3E}">
        <p14:creationId xmlns:p14="http://schemas.microsoft.com/office/powerpoint/2010/main" val="18577726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Wisdom In Our Failures</a:t>
            </a:r>
            <a:br>
              <a:rPr lang="en-US" dirty="0" smtClean="0"/>
            </a:br>
            <a:r>
              <a:rPr lang="en-US" dirty="0" smtClean="0"/>
              <a:t>pt. 2</a:t>
            </a:r>
            <a:endParaRPr lang="en-US" dirty="0"/>
          </a:p>
        </p:txBody>
      </p:sp>
      <p:sp>
        <p:nvSpPr>
          <p:cNvPr id="3" name="Content Placeholder 2"/>
          <p:cNvSpPr>
            <a:spLocks noGrp="1"/>
          </p:cNvSpPr>
          <p:nvPr>
            <p:ph idx="1"/>
          </p:nvPr>
        </p:nvSpPr>
        <p:spPr>
          <a:xfrm>
            <a:off x="533400" y="2209800"/>
            <a:ext cx="8153400" cy="3810000"/>
          </a:xfrm>
        </p:spPr>
        <p:txBody>
          <a:bodyPr>
            <a:normAutofit/>
          </a:bodyPr>
          <a:lstStyle/>
          <a:p>
            <a:r>
              <a:rPr lang="en-US" dirty="0" smtClean="0"/>
              <a:t>Fundamentally, this is the distortion of comparing ourselves with others. We are all to do our best according the abilities God has given us and we are right in using others as models of Christ-like character. </a:t>
            </a:r>
          </a:p>
          <a:p>
            <a:r>
              <a:rPr lang="en-US" dirty="0" smtClean="0"/>
              <a:t>Paul told the Corinthians, “Be imitators of me as I also am of Christ” (1 Cor. 11:1). </a:t>
            </a:r>
          </a:p>
          <a:p>
            <a:r>
              <a:rPr lang="en-US" dirty="0" smtClean="0"/>
              <a:t>But this is not the same as when we compare ourselves with other people from the standpoint of their gifts, abilities, bank accounts, possessions, position and other such standards and then attempt to determine our success or failure or that of someone else based on such comparisons.</a:t>
            </a:r>
          </a:p>
          <a:p>
            <a:endParaRPr lang="en-US" dirty="0"/>
          </a:p>
        </p:txBody>
      </p:sp>
    </p:spTree>
    <p:extLst>
      <p:ext uri="{BB962C8B-B14F-4D97-AF65-F5344CB8AC3E}">
        <p14:creationId xmlns:p14="http://schemas.microsoft.com/office/powerpoint/2010/main" val="35429619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Wisdom In Our Failures</a:t>
            </a:r>
            <a:br>
              <a:rPr lang="en-US" dirty="0" smtClean="0"/>
            </a:br>
            <a:r>
              <a:rPr lang="en-US" dirty="0" smtClean="0"/>
              <a:t>pt. 2</a:t>
            </a:r>
            <a:endParaRPr lang="en-US" dirty="0"/>
          </a:p>
        </p:txBody>
      </p:sp>
      <p:sp>
        <p:nvSpPr>
          <p:cNvPr id="3" name="Content Placeholder 2"/>
          <p:cNvSpPr>
            <a:spLocks noGrp="1"/>
          </p:cNvSpPr>
          <p:nvPr>
            <p:ph idx="1"/>
          </p:nvPr>
        </p:nvSpPr>
        <p:spPr>
          <a:xfrm>
            <a:off x="609600" y="2133600"/>
            <a:ext cx="8077200" cy="3530600"/>
          </a:xfrm>
        </p:spPr>
        <p:txBody>
          <a:bodyPr>
            <a:noAutofit/>
          </a:bodyPr>
          <a:lstStyle/>
          <a:p>
            <a:r>
              <a:rPr lang="en-US" sz="2400" dirty="0" smtClean="0"/>
              <a:t>Mr. Lutzer a writer states:</a:t>
            </a:r>
            <a:r>
              <a:rPr lang="en-US" sz="2400" dirty="0"/>
              <a:t> </a:t>
            </a:r>
            <a:r>
              <a:rPr lang="en-US" sz="2400" dirty="0" smtClean="0"/>
              <a:t>Other </a:t>
            </a:r>
            <a:r>
              <a:rPr lang="en-US" sz="2400" dirty="0"/>
              <a:t>people determine their level of success by their bank accounts as measured by the luxury items they are able to purchase—a huge home, furniture, automobiles, boats, etc. </a:t>
            </a:r>
          </a:p>
          <a:p>
            <a:r>
              <a:rPr lang="en-US" sz="2400" dirty="0"/>
              <a:t>If money is a basis of judging success or failure, it is obvious </a:t>
            </a:r>
            <a:r>
              <a:rPr lang="en-US" sz="2400" dirty="0" smtClean="0"/>
              <a:t>many would consider Jesus </a:t>
            </a:r>
            <a:r>
              <a:rPr lang="en-US" sz="2400" dirty="0"/>
              <a:t>Christ </a:t>
            </a:r>
            <a:r>
              <a:rPr lang="en-US" sz="2400" dirty="0" smtClean="0"/>
              <a:t>a </a:t>
            </a:r>
            <a:r>
              <a:rPr lang="en-US" sz="2400" dirty="0"/>
              <a:t>failure! Consider this: when He had to pay taxes, He asked Peter to find a coin in a fish’s mouth. Why? He didn’t have a coin of His own</a:t>
            </a:r>
            <a:r>
              <a:rPr lang="en-US" sz="2400" dirty="0" smtClean="0"/>
              <a:t>.</a:t>
            </a:r>
            <a:endParaRPr lang="en-US" sz="2400" dirty="0"/>
          </a:p>
        </p:txBody>
      </p:sp>
    </p:spTree>
    <p:extLst>
      <p:ext uri="{BB962C8B-B14F-4D97-AF65-F5344CB8AC3E}">
        <p14:creationId xmlns:p14="http://schemas.microsoft.com/office/powerpoint/2010/main" val="21019475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Wisdom In Our Failures</a:t>
            </a:r>
            <a:br>
              <a:rPr lang="en-US" dirty="0" smtClean="0"/>
            </a:br>
            <a:r>
              <a:rPr lang="en-US" dirty="0" smtClean="0"/>
              <a:t>pt. 2</a:t>
            </a:r>
            <a:endParaRPr lang="en-US" dirty="0"/>
          </a:p>
        </p:txBody>
      </p:sp>
      <p:sp>
        <p:nvSpPr>
          <p:cNvPr id="3" name="Content Placeholder 2"/>
          <p:cNvSpPr>
            <a:spLocks noGrp="1"/>
          </p:cNvSpPr>
          <p:nvPr>
            <p:ph idx="1"/>
          </p:nvPr>
        </p:nvSpPr>
        <p:spPr>
          <a:xfrm>
            <a:off x="609600" y="2133600"/>
            <a:ext cx="8077200" cy="4953000"/>
          </a:xfrm>
        </p:spPr>
        <p:txBody>
          <a:bodyPr>
            <a:noAutofit/>
          </a:bodyPr>
          <a:lstStyle/>
          <a:p>
            <a:pPr lvl="0">
              <a:buClr>
                <a:srgbClr val="B31166"/>
              </a:buClr>
            </a:pPr>
            <a:r>
              <a:rPr lang="en-US" sz="2200" dirty="0">
                <a:solidFill>
                  <a:prstClr val="black">
                    <a:lumMod val="75000"/>
                    <a:lumOff val="25000"/>
                  </a:prstClr>
                </a:solidFill>
              </a:rPr>
              <a:t>Christ was born in a stable. </a:t>
            </a:r>
          </a:p>
          <a:p>
            <a:pPr lvl="0">
              <a:buClr>
                <a:srgbClr val="B31166"/>
              </a:buClr>
            </a:pPr>
            <a:r>
              <a:rPr lang="en-US" sz="2200" dirty="0">
                <a:solidFill>
                  <a:prstClr val="black">
                    <a:lumMod val="75000"/>
                    <a:lumOff val="25000"/>
                  </a:prstClr>
                </a:solidFill>
              </a:rPr>
              <a:t>Most of us would be appalled if our children could not be born in a modern hospital! </a:t>
            </a:r>
            <a:endParaRPr lang="en-US" sz="2200" dirty="0" smtClean="0">
              <a:solidFill>
                <a:prstClr val="black">
                  <a:lumMod val="75000"/>
                  <a:lumOff val="25000"/>
                </a:prstClr>
              </a:solidFill>
            </a:endParaRPr>
          </a:p>
          <a:p>
            <a:r>
              <a:rPr lang="en-US" sz="2200" dirty="0"/>
              <a:t>Was Christ a failure? No, but if money is the standard by which He is judged, then may be some may view Him as a failure. The foxes have holes, the birds of the air have nests, but the Son of man did not have a place He could call home.</a:t>
            </a:r>
          </a:p>
          <a:p>
            <a:r>
              <a:rPr lang="en-US" sz="2200" dirty="0"/>
              <a:t>Of course, earning money (and even saving some) is both legitimate and necessary. </a:t>
            </a:r>
          </a:p>
          <a:p>
            <a:r>
              <a:rPr lang="en-US" sz="2200" dirty="0"/>
              <a:t>But the amount we earn is not a barometer of God’s blessing.</a:t>
            </a:r>
          </a:p>
          <a:p>
            <a:pPr marL="0" lvl="0" indent="0">
              <a:buClr>
                <a:srgbClr val="B31166"/>
              </a:buClr>
              <a:buNone/>
            </a:pPr>
            <a:endParaRPr lang="en-US" sz="2200" dirty="0">
              <a:solidFill>
                <a:prstClr val="black">
                  <a:lumMod val="75000"/>
                  <a:lumOff val="25000"/>
                </a:prstClr>
              </a:solidFill>
            </a:endParaRPr>
          </a:p>
          <a:p>
            <a:endParaRPr lang="en-US" sz="2200" dirty="0" smtClean="0"/>
          </a:p>
        </p:txBody>
      </p:sp>
    </p:spTree>
    <p:extLst>
      <p:ext uri="{BB962C8B-B14F-4D97-AF65-F5344CB8AC3E}">
        <p14:creationId xmlns:p14="http://schemas.microsoft.com/office/powerpoint/2010/main" val="21019475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Wisdom In Our Failures</a:t>
            </a:r>
            <a:br>
              <a:rPr lang="en-US" dirty="0" smtClean="0"/>
            </a:br>
            <a:r>
              <a:rPr lang="en-US" dirty="0" smtClean="0"/>
              <a:t>pt. 2</a:t>
            </a:r>
            <a:endParaRPr lang="en-US" dirty="0"/>
          </a:p>
        </p:txBody>
      </p:sp>
      <p:sp>
        <p:nvSpPr>
          <p:cNvPr id="3" name="Content Placeholder 2"/>
          <p:cNvSpPr>
            <a:spLocks noGrp="1"/>
          </p:cNvSpPr>
          <p:nvPr>
            <p:ph idx="1"/>
          </p:nvPr>
        </p:nvSpPr>
        <p:spPr>
          <a:xfrm>
            <a:off x="609600" y="2332037"/>
            <a:ext cx="8229600" cy="4525963"/>
          </a:xfrm>
        </p:spPr>
        <p:txBody>
          <a:bodyPr>
            <a:normAutofit/>
          </a:bodyPr>
          <a:lstStyle/>
          <a:p>
            <a:r>
              <a:rPr lang="en-US" sz="2400" dirty="0" smtClean="0"/>
              <a:t>Was </a:t>
            </a:r>
            <a:r>
              <a:rPr lang="en-US" sz="2400" dirty="0"/>
              <a:t>Christ a failure? </a:t>
            </a:r>
            <a:r>
              <a:rPr lang="en-US" sz="2400" dirty="0" smtClean="0"/>
              <a:t>No, but if </a:t>
            </a:r>
            <a:r>
              <a:rPr lang="en-US" sz="2400" dirty="0"/>
              <a:t>money is the standard by which He is </a:t>
            </a:r>
            <a:r>
              <a:rPr lang="en-US" sz="2400" dirty="0" smtClean="0"/>
              <a:t>judged, then may be some may view Him as a failure. </a:t>
            </a:r>
            <a:r>
              <a:rPr lang="en-US" sz="2400" dirty="0"/>
              <a:t>The foxes have holes, the birds of the air have nests, but the Son of man did not have a place He could call home.</a:t>
            </a:r>
          </a:p>
          <a:p>
            <a:r>
              <a:rPr lang="en-US" sz="2400" dirty="0"/>
              <a:t>Of course, earning money (and even saving some) is both legitimate and necessary. </a:t>
            </a:r>
            <a:endParaRPr lang="en-US" sz="2400" dirty="0" smtClean="0"/>
          </a:p>
          <a:p>
            <a:r>
              <a:rPr lang="en-US" sz="2400" dirty="0" smtClean="0"/>
              <a:t>But </a:t>
            </a:r>
            <a:r>
              <a:rPr lang="en-US" sz="2400" dirty="0"/>
              <a:t>the amount we earn is not a barometer of God’s </a:t>
            </a:r>
            <a:r>
              <a:rPr lang="en-US" sz="2400" dirty="0" smtClean="0"/>
              <a:t>blessing.</a:t>
            </a:r>
            <a:endParaRPr lang="en-US" sz="2400" dirty="0"/>
          </a:p>
        </p:txBody>
      </p:sp>
    </p:spTree>
    <p:extLst>
      <p:ext uri="{BB962C8B-B14F-4D97-AF65-F5344CB8AC3E}">
        <p14:creationId xmlns:p14="http://schemas.microsoft.com/office/powerpoint/2010/main" val="31439508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Wisdom In Our Failures</a:t>
            </a:r>
            <a:br>
              <a:rPr lang="en-US" dirty="0" smtClean="0"/>
            </a:br>
            <a:r>
              <a:rPr lang="en-US" dirty="0" smtClean="0"/>
              <a:t>pt. 2</a:t>
            </a:r>
            <a:endParaRPr lang="en-US" dirty="0"/>
          </a:p>
        </p:txBody>
      </p:sp>
      <p:sp>
        <p:nvSpPr>
          <p:cNvPr id="3" name="Content Placeholder 2"/>
          <p:cNvSpPr>
            <a:spLocks noGrp="1"/>
          </p:cNvSpPr>
          <p:nvPr>
            <p:ph idx="1"/>
          </p:nvPr>
        </p:nvSpPr>
        <p:spPr>
          <a:xfrm>
            <a:off x="533400" y="2209800"/>
            <a:ext cx="8153400" cy="3962400"/>
          </a:xfrm>
        </p:spPr>
        <p:txBody>
          <a:bodyPr>
            <a:normAutofit/>
          </a:bodyPr>
          <a:lstStyle/>
          <a:p>
            <a:r>
              <a:rPr lang="en-US" sz="2400" dirty="0"/>
              <a:t>L</a:t>
            </a:r>
            <a:r>
              <a:rPr lang="en-US" sz="2400" dirty="0" smtClean="0"/>
              <a:t>ots of money and things are never an evidence of success in God’s eyes.</a:t>
            </a:r>
          </a:p>
          <a:p>
            <a:r>
              <a:rPr lang="en-US" sz="2400" dirty="0" smtClean="0"/>
              <a:t>Many who are wealthy are failures from God’s viewpoint. </a:t>
            </a:r>
          </a:p>
          <a:p>
            <a:r>
              <a:rPr lang="en-US" sz="2400" dirty="0" smtClean="0"/>
              <a:t>The point, then, is the absence or presence of money and/or material things is not in itself proof of success or failure.</a:t>
            </a:r>
          </a:p>
          <a:p>
            <a:endParaRPr lang="en-US" sz="2400" dirty="0"/>
          </a:p>
        </p:txBody>
      </p:sp>
    </p:spTree>
    <p:extLst>
      <p:ext uri="{BB962C8B-B14F-4D97-AF65-F5344CB8AC3E}">
        <p14:creationId xmlns:p14="http://schemas.microsoft.com/office/powerpoint/2010/main" val="15756328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Wisdom In Our Failures</a:t>
            </a:r>
            <a:br>
              <a:rPr lang="en-US" dirty="0" smtClean="0"/>
            </a:br>
            <a:r>
              <a:rPr lang="en-US" dirty="0" smtClean="0"/>
              <a:t>pt. 2</a:t>
            </a:r>
            <a:endParaRPr lang="en-US" dirty="0"/>
          </a:p>
        </p:txBody>
      </p:sp>
      <p:sp>
        <p:nvSpPr>
          <p:cNvPr id="3" name="Content Placeholder 2"/>
          <p:cNvSpPr>
            <a:spLocks noGrp="1"/>
          </p:cNvSpPr>
          <p:nvPr>
            <p:ph idx="1"/>
          </p:nvPr>
        </p:nvSpPr>
        <p:spPr>
          <a:xfrm>
            <a:off x="533400" y="2489200"/>
            <a:ext cx="8153400" cy="3911600"/>
          </a:xfrm>
        </p:spPr>
        <p:txBody>
          <a:bodyPr>
            <a:normAutofit/>
          </a:bodyPr>
          <a:lstStyle/>
          <a:p>
            <a:r>
              <a:rPr lang="en-US" sz="2400" dirty="0" smtClean="0"/>
              <a:t>There is no clear or definitive path to success for anyone</a:t>
            </a:r>
          </a:p>
          <a:p>
            <a:r>
              <a:rPr lang="en-US" sz="2400" dirty="0" smtClean="0"/>
              <a:t>The most successful people in any endeavor will tell you many stories of failure within their live journeys.</a:t>
            </a:r>
          </a:p>
          <a:p>
            <a:r>
              <a:rPr lang="en-US" sz="2400" dirty="0" smtClean="0"/>
              <a:t>Many have experienced major failures, multiple times. But never gave up.</a:t>
            </a:r>
            <a:endParaRPr lang="en-US" sz="2400" dirty="0"/>
          </a:p>
        </p:txBody>
      </p:sp>
    </p:spTree>
    <p:extLst>
      <p:ext uri="{BB962C8B-B14F-4D97-AF65-F5344CB8AC3E}">
        <p14:creationId xmlns:p14="http://schemas.microsoft.com/office/powerpoint/2010/main" val="73951207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Bible Study-Relationships</a:t>
            </a:r>
            <a:br>
              <a:rPr lang="en-US" dirty="0"/>
            </a:br>
            <a:endParaRPr lang="en-US" dirty="0"/>
          </a:p>
        </p:txBody>
      </p:sp>
      <p:sp>
        <p:nvSpPr>
          <p:cNvPr id="3" name="Content Placeholder 2"/>
          <p:cNvSpPr>
            <a:spLocks noGrp="1"/>
          </p:cNvSpPr>
          <p:nvPr>
            <p:ph idx="1"/>
          </p:nvPr>
        </p:nvSpPr>
        <p:spPr/>
        <p:txBody>
          <a:bodyPr>
            <a:normAutofit/>
          </a:bodyPr>
          <a:lstStyle/>
          <a:p>
            <a:r>
              <a:rPr lang="en-US" sz="2800" dirty="0" smtClean="0"/>
              <a:t>Eph</a:t>
            </a:r>
            <a:r>
              <a:rPr lang="en-US" sz="2800" dirty="0" smtClean="0"/>
              <a:t>. 4</a:t>
            </a:r>
          </a:p>
          <a:p>
            <a:r>
              <a:rPr lang="en-US" sz="2800" dirty="0" smtClean="0"/>
              <a:t>Leviticus 19:1-18</a:t>
            </a:r>
          </a:p>
        </p:txBody>
      </p:sp>
    </p:spTree>
    <p:extLst>
      <p:ext uri="{BB962C8B-B14F-4D97-AF65-F5344CB8AC3E}">
        <p14:creationId xmlns:p14="http://schemas.microsoft.com/office/powerpoint/2010/main" val="67710105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3200" dirty="0" smtClean="0"/>
              <a:t>Resources:</a:t>
            </a:r>
          </a:p>
          <a:p>
            <a:r>
              <a:rPr lang="en-US" sz="3200" dirty="0" smtClean="0"/>
              <a:t>The one thing successful people don’t do.-David K. Williams (6/31/13)</a:t>
            </a:r>
            <a:endParaRPr lang="en-US" sz="3200" dirty="0"/>
          </a:p>
        </p:txBody>
      </p:sp>
    </p:spTree>
    <p:extLst>
      <p:ext uri="{BB962C8B-B14F-4D97-AF65-F5344CB8AC3E}">
        <p14:creationId xmlns:p14="http://schemas.microsoft.com/office/powerpoint/2010/main" val="29877663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Wisdom In Our Failures</a:t>
            </a:r>
            <a:br>
              <a:rPr lang="en-US" dirty="0" smtClean="0"/>
            </a:br>
            <a:r>
              <a:rPr lang="en-US" dirty="0" smtClean="0"/>
              <a:t>pt. 2</a:t>
            </a:r>
            <a:endParaRPr lang="en-US" dirty="0"/>
          </a:p>
        </p:txBody>
      </p:sp>
      <p:sp>
        <p:nvSpPr>
          <p:cNvPr id="3" name="Content Placeholder 2"/>
          <p:cNvSpPr>
            <a:spLocks noGrp="1"/>
          </p:cNvSpPr>
          <p:nvPr>
            <p:ph idx="1"/>
          </p:nvPr>
        </p:nvSpPr>
        <p:spPr>
          <a:xfrm>
            <a:off x="864382" y="2209800"/>
            <a:ext cx="7898618" cy="4038600"/>
          </a:xfrm>
        </p:spPr>
        <p:txBody>
          <a:bodyPr vert="horz" lIns="91440" tIns="45720" rIns="91440" bIns="45720" rtlCol="0">
            <a:normAutofit lnSpcReduction="10000"/>
          </a:bodyPr>
          <a:lstStyle/>
          <a:p>
            <a:r>
              <a:rPr lang="en-US" sz="2400" dirty="0"/>
              <a:t>Thomas Edison the famous inventors sayings:</a:t>
            </a:r>
          </a:p>
          <a:p>
            <a:r>
              <a:rPr lang="en-US" sz="2400" dirty="0"/>
              <a:t>Thomas Edison invented the microphone, the phonograph, the incandescent light, the storage battery, talking movies, and more than 1000 other things. December 1914 </a:t>
            </a:r>
            <a:r>
              <a:rPr lang="en-US" sz="2400" dirty="0"/>
              <a:t> at the age of 67 years old everything he had was destroyed in a fire.</a:t>
            </a:r>
          </a:p>
          <a:p>
            <a:r>
              <a:rPr lang="en-US" sz="2400" dirty="0"/>
              <a:t>Edison looked at the ruins and said, “There is great value in disaster. All our mistakes are burned up. Thank God we can start anew.” Three weeks after the fire, Edison managed to deliver the first </a:t>
            </a:r>
            <a:r>
              <a:rPr lang="en-US" sz="2400" dirty="0"/>
              <a:t>phonograph.</a:t>
            </a:r>
            <a:endParaRPr lang="en-US" sz="2400" dirty="0"/>
          </a:p>
          <a:p>
            <a:endParaRPr lang="en-US" sz="2400" dirty="0"/>
          </a:p>
        </p:txBody>
      </p:sp>
    </p:spTree>
    <p:extLst>
      <p:ext uri="{BB962C8B-B14F-4D97-AF65-F5344CB8AC3E}">
        <p14:creationId xmlns:p14="http://schemas.microsoft.com/office/powerpoint/2010/main" val="38150336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Wisdom In Our Failures</a:t>
            </a:r>
            <a:br>
              <a:rPr lang="en-US" dirty="0" smtClean="0"/>
            </a:br>
            <a:r>
              <a:rPr lang="en-US" dirty="0" smtClean="0"/>
              <a:t>pt. 2</a:t>
            </a:r>
            <a:endParaRPr lang="en-US" dirty="0"/>
          </a:p>
        </p:txBody>
      </p:sp>
      <p:sp>
        <p:nvSpPr>
          <p:cNvPr id="3" name="Content Placeholder 2"/>
          <p:cNvSpPr>
            <a:spLocks noGrp="1"/>
          </p:cNvSpPr>
          <p:nvPr>
            <p:ph idx="1"/>
          </p:nvPr>
        </p:nvSpPr>
        <p:spPr>
          <a:xfrm>
            <a:off x="865970" y="2362200"/>
            <a:ext cx="7746218" cy="3530600"/>
          </a:xfrm>
        </p:spPr>
        <p:txBody>
          <a:bodyPr>
            <a:noAutofit/>
          </a:bodyPr>
          <a:lstStyle/>
          <a:p>
            <a:r>
              <a:rPr lang="en-US" sz="2400" dirty="0" smtClean="0"/>
              <a:t>God the creator of the universe says:</a:t>
            </a:r>
          </a:p>
          <a:p>
            <a:r>
              <a:rPr lang="en-US" sz="2400" dirty="0" smtClean="0"/>
              <a:t>And we KNOW ALL things work together for good to those who love God…Rom. 8:28 </a:t>
            </a:r>
          </a:p>
          <a:p>
            <a:r>
              <a:rPr lang="en-US" sz="2400" dirty="0" smtClean="0"/>
              <a:t>If GOD be for US who can be against us? Rom. 8:31</a:t>
            </a:r>
          </a:p>
          <a:p>
            <a:r>
              <a:rPr lang="en-US" sz="2400" dirty="0" smtClean="0"/>
              <a:t>Who shall separate US from the Love of Christ? Shall tribulation, or distress, or persecution, or famine or nakedness or peril or sword? Rom. 8:35</a:t>
            </a:r>
          </a:p>
          <a:p>
            <a:r>
              <a:rPr lang="en-US" sz="2400" dirty="0" smtClean="0"/>
              <a:t>We are more than a conquerors…Rom. 8:37</a:t>
            </a:r>
          </a:p>
          <a:p>
            <a:endParaRPr lang="en-US" sz="2400" dirty="0" smtClean="0"/>
          </a:p>
        </p:txBody>
      </p:sp>
    </p:spTree>
    <p:extLst>
      <p:ext uri="{BB962C8B-B14F-4D97-AF65-F5344CB8AC3E}">
        <p14:creationId xmlns:p14="http://schemas.microsoft.com/office/powerpoint/2010/main" val="20218119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Wisdom In Our Failures</a:t>
            </a:r>
            <a:br>
              <a:rPr lang="en-US" dirty="0" smtClean="0"/>
            </a:br>
            <a:r>
              <a:rPr lang="en-US" dirty="0" smtClean="0"/>
              <a:t>pt. 2</a:t>
            </a:r>
            <a:endParaRPr lang="en-US" dirty="0"/>
          </a:p>
        </p:txBody>
      </p:sp>
      <p:sp>
        <p:nvSpPr>
          <p:cNvPr id="3" name="Content Placeholder 2"/>
          <p:cNvSpPr>
            <a:spLocks noGrp="1"/>
          </p:cNvSpPr>
          <p:nvPr>
            <p:ph idx="1"/>
          </p:nvPr>
        </p:nvSpPr>
        <p:spPr>
          <a:xfrm>
            <a:off x="609600" y="2489200"/>
            <a:ext cx="8077200" cy="3683000"/>
          </a:xfrm>
        </p:spPr>
        <p:txBody>
          <a:bodyPr vert="horz" lIns="91440" tIns="45720" rIns="91440" bIns="45720" rtlCol="0">
            <a:normAutofit fontScale="92500" lnSpcReduction="20000"/>
          </a:bodyPr>
          <a:lstStyle/>
          <a:p>
            <a:r>
              <a:rPr lang="en-US" sz="2400" dirty="0"/>
              <a:t>We may be troubled on every side, yet not distressed (crushed/broken); we are perplexed  (unsure) but not in despair (haven’t lost hope), persecuted  (afflicted/suffering) but not forsaken (not alone); cast down (knocked down) but not destroyed (ruined). II Corin. 4:8-9</a:t>
            </a:r>
          </a:p>
          <a:p>
            <a:r>
              <a:rPr lang="en-US" sz="2400" dirty="0"/>
              <a:t>I do not count myself to have apprehended; but one thing I do, forgetting those things which are behind and reaching forward to those things which are ahead. Phil. 3:13 (NKJV)</a:t>
            </a:r>
          </a:p>
          <a:p>
            <a:r>
              <a:rPr lang="en-US" sz="2400" dirty="0"/>
              <a:t>The race is not given to the swift, nor the battle to the strong,… Eccl. 9:11</a:t>
            </a:r>
            <a:endParaRPr lang="en-US" sz="2400" dirty="0"/>
          </a:p>
        </p:txBody>
      </p:sp>
    </p:spTree>
    <p:extLst>
      <p:ext uri="{BB962C8B-B14F-4D97-AF65-F5344CB8AC3E}">
        <p14:creationId xmlns:p14="http://schemas.microsoft.com/office/powerpoint/2010/main" val="20032889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Wisdom In Our Failures</a:t>
            </a:r>
            <a:br>
              <a:rPr lang="en-US" dirty="0" smtClean="0"/>
            </a:br>
            <a:r>
              <a:rPr lang="en-US" dirty="0" smtClean="0"/>
              <a:t>pt. 2</a:t>
            </a:r>
            <a:endParaRPr lang="en-US" dirty="0"/>
          </a:p>
        </p:txBody>
      </p:sp>
      <p:sp>
        <p:nvSpPr>
          <p:cNvPr id="3" name="Content Placeholder 2"/>
          <p:cNvSpPr>
            <a:spLocks noGrp="1"/>
          </p:cNvSpPr>
          <p:nvPr>
            <p:ph idx="1"/>
          </p:nvPr>
        </p:nvSpPr>
        <p:spPr>
          <a:xfrm>
            <a:off x="685800" y="2489200"/>
            <a:ext cx="8077200" cy="3530600"/>
          </a:xfrm>
        </p:spPr>
        <p:txBody>
          <a:bodyPr>
            <a:normAutofit/>
          </a:bodyPr>
          <a:lstStyle/>
          <a:p>
            <a:r>
              <a:rPr lang="en-US" sz="2800" dirty="0" smtClean="0"/>
              <a:t>What are some additional power scriptures that help you with you are feeling down, frustrated, etc.?</a:t>
            </a:r>
            <a:endParaRPr lang="en-US" sz="2800" dirty="0"/>
          </a:p>
        </p:txBody>
      </p:sp>
    </p:spTree>
    <p:extLst>
      <p:ext uri="{BB962C8B-B14F-4D97-AF65-F5344CB8AC3E}">
        <p14:creationId xmlns:p14="http://schemas.microsoft.com/office/powerpoint/2010/main" val="10679456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Wisdom In Our Failures</a:t>
            </a:r>
            <a:br>
              <a:rPr lang="en-US" dirty="0" smtClean="0"/>
            </a:br>
            <a:r>
              <a:rPr lang="en-US" dirty="0" smtClean="0"/>
              <a:t>pt. 2</a:t>
            </a:r>
            <a:endParaRPr lang="en-US" dirty="0"/>
          </a:p>
        </p:txBody>
      </p:sp>
      <p:sp>
        <p:nvSpPr>
          <p:cNvPr id="3" name="Content Placeholder 2"/>
          <p:cNvSpPr>
            <a:spLocks noGrp="1"/>
          </p:cNvSpPr>
          <p:nvPr>
            <p:ph idx="1"/>
          </p:nvPr>
        </p:nvSpPr>
        <p:spPr>
          <a:xfrm>
            <a:off x="609600" y="2489200"/>
            <a:ext cx="7924800" cy="3683000"/>
          </a:xfrm>
        </p:spPr>
        <p:txBody>
          <a:bodyPr>
            <a:normAutofit/>
          </a:bodyPr>
          <a:lstStyle/>
          <a:p>
            <a:pPr lvl="0"/>
            <a:r>
              <a:rPr lang="en-US" sz="2400" dirty="0"/>
              <a:t>Moses, in trying to help his people, ran ahead of the Lord and killed the Egyptian. Later, against the command of God, he struck the rock in his anger. </a:t>
            </a:r>
          </a:p>
          <a:p>
            <a:pPr lvl="0"/>
            <a:r>
              <a:rPr lang="en-US" sz="2400" dirty="0"/>
              <a:t>When David should have been out in the field of battle, he stayed home and committed adultery with Bathsheba and then plotted the murder of her husband. </a:t>
            </a:r>
          </a:p>
          <a:p>
            <a:endParaRPr lang="en-US" sz="2400" dirty="0"/>
          </a:p>
        </p:txBody>
      </p:sp>
    </p:spTree>
    <p:extLst>
      <p:ext uri="{BB962C8B-B14F-4D97-AF65-F5344CB8AC3E}">
        <p14:creationId xmlns:p14="http://schemas.microsoft.com/office/powerpoint/2010/main" val="10167506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Wisdom In Our Failures</a:t>
            </a:r>
            <a:br>
              <a:rPr lang="en-US" dirty="0" smtClean="0"/>
            </a:br>
            <a:r>
              <a:rPr lang="en-US" dirty="0" smtClean="0"/>
              <a:t>pt. 2</a:t>
            </a:r>
            <a:endParaRPr lang="en-US" dirty="0"/>
          </a:p>
        </p:txBody>
      </p:sp>
      <p:sp>
        <p:nvSpPr>
          <p:cNvPr id="3" name="Content Placeholder 2"/>
          <p:cNvSpPr>
            <a:spLocks noGrp="1"/>
          </p:cNvSpPr>
          <p:nvPr>
            <p:ph idx="1"/>
          </p:nvPr>
        </p:nvSpPr>
        <p:spPr>
          <a:xfrm>
            <a:off x="685800" y="2438400"/>
            <a:ext cx="7924800" cy="3657600"/>
          </a:xfrm>
        </p:spPr>
        <p:txBody>
          <a:bodyPr>
            <a:noAutofit/>
          </a:bodyPr>
          <a:lstStyle/>
          <a:p>
            <a:r>
              <a:rPr lang="en-US" sz="2000" dirty="0"/>
              <a:t>There is a fundamental principle here. Sometimes God must engineer failure in us before He can bring about success with us. Our failures are often rungs on the ladder of growth—if we will learn from our mistakes rather than grovel in the dirt.</a:t>
            </a:r>
          </a:p>
          <a:p>
            <a:r>
              <a:rPr lang="en-US" sz="2000" dirty="0"/>
              <a:t>This is not to make excuses for sin or to place a premium on mistakes or failure. </a:t>
            </a:r>
            <a:endParaRPr lang="en-US" sz="2000" dirty="0" smtClean="0"/>
          </a:p>
          <a:p>
            <a:r>
              <a:rPr lang="en-US" sz="2000" dirty="0" smtClean="0"/>
              <a:t>This </a:t>
            </a:r>
            <a:r>
              <a:rPr lang="en-US" sz="2000" dirty="0"/>
              <a:t>does not mean that a person must fail before they can be a success, but our failures, whether in the form of rebellion or just foolish blunders, can become tools of learning and stepping stones to success. </a:t>
            </a:r>
          </a:p>
        </p:txBody>
      </p:sp>
    </p:spTree>
    <p:extLst>
      <p:ext uri="{BB962C8B-B14F-4D97-AF65-F5344CB8AC3E}">
        <p14:creationId xmlns:p14="http://schemas.microsoft.com/office/powerpoint/2010/main" val="7756099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Wisdom In Our Failures</a:t>
            </a:r>
            <a:br>
              <a:rPr lang="en-US" dirty="0" smtClean="0"/>
            </a:br>
            <a:r>
              <a:rPr lang="en-US" dirty="0" smtClean="0"/>
              <a:t>pt. 2</a:t>
            </a:r>
            <a:endParaRPr lang="en-US" dirty="0"/>
          </a:p>
        </p:txBody>
      </p:sp>
      <p:sp>
        <p:nvSpPr>
          <p:cNvPr id="3" name="Content Placeholder 2"/>
          <p:cNvSpPr>
            <a:spLocks noGrp="1"/>
          </p:cNvSpPr>
          <p:nvPr>
            <p:ph idx="1"/>
          </p:nvPr>
        </p:nvSpPr>
        <p:spPr>
          <a:xfrm>
            <a:off x="609600" y="2438400"/>
            <a:ext cx="8077200" cy="3759200"/>
          </a:xfrm>
        </p:spPr>
        <p:txBody>
          <a:bodyPr>
            <a:noAutofit/>
          </a:bodyPr>
          <a:lstStyle/>
          <a:p>
            <a:r>
              <a:rPr lang="en-US" sz="2000" dirty="0"/>
              <a:t>The point is, we should never allow our fear of failure to paralyze us from tackling a job or trying something that challenges our comfort zone.</a:t>
            </a:r>
          </a:p>
          <a:p>
            <a:r>
              <a:rPr lang="en-US" sz="2000" dirty="0"/>
              <a:t>Nor should we allow past failures to keep us down or keep us from recovering and moving on in the service of the Savior. </a:t>
            </a:r>
            <a:endParaRPr lang="en-US" sz="2000" dirty="0" smtClean="0"/>
          </a:p>
          <a:p>
            <a:r>
              <a:rPr lang="en-US" sz="2000" dirty="0" smtClean="0"/>
              <a:t>This </a:t>
            </a:r>
            <a:r>
              <a:rPr lang="en-US" sz="2000" dirty="0"/>
              <a:t>means we should never allow failure to make us think we are a failure or that we can never </a:t>
            </a:r>
            <a:r>
              <a:rPr lang="en-US" sz="2000" dirty="0" smtClean="0"/>
              <a:t>change. </a:t>
            </a:r>
            <a:r>
              <a:rPr lang="en-US" sz="2000" dirty="0"/>
              <a:t>or that we can never again count for the Lord or that God can’t do anything with us because we have failed in some way. The Bible says we are all sinners and prone to failure, but in Christ we can become overcomers.</a:t>
            </a:r>
          </a:p>
          <a:p>
            <a:endParaRPr lang="en-US" sz="2000" dirty="0"/>
          </a:p>
        </p:txBody>
      </p:sp>
    </p:spTree>
    <p:extLst>
      <p:ext uri="{BB962C8B-B14F-4D97-AF65-F5344CB8AC3E}">
        <p14:creationId xmlns:p14="http://schemas.microsoft.com/office/powerpoint/2010/main" val="329868886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208</TotalTime>
  <Words>1619</Words>
  <Application>Microsoft Office PowerPoint</Application>
  <PresentationFormat>On-screen Show (4:3)</PresentationFormat>
  <Paragraphs>78</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Century Gothic</vt:lpstr>
      <vt:lpstr>Wingdings 3</vt:lpstr>
      <vt:lpstr>Ion Boardroom</vt:lpstr>
      <vt:lpstr>Wisdom In Our Failures Part 2</vt:lpstr>
      <vt:lpstr>Wisdom In Our Failures pt. 2</vt:lpstr>
      <vt:lpstr>Wisdom In Our Failures pt. 2</vt:lpstr>
      <vt:lpstr>Wisdom In Our Failures pt. 2</vt:lpstr>
      <vt:lpstr>Wisdom In Our Failures pt. 2</vt:lpstr>
      <vt:lpstr>Wisdom In Our Failures pt. 2</vt:lpstr>
      <vt:lpstr>Wisdom In Our Failures pt. 2</vt:lpstr>
      <vt:lpstr>Wisdom In Our Failures pt. 2</vt:lpstr>
      <vt:lpstr>Wisdom In Our Failures pt. 2</vt:lpstr>
      <vt:lpstr>Wisdom In Our Failures pt. 2</vt:lpstr>
      <vt:lpstr>Wisdom In Our Failures pt. 2</vt:lpstr>
      <vt:lpstr>Wisdom In Our Failures pt. 2</vt:lpstr>
      <vt:lpstr>Wisdom In Our Failures pt. 2</vt:lpstr>
      <vt:lpstr>Wisdom In Our Failures pt. 2</vt:lpstr>
      <vt:lpstr>Wisdom In Our Failures pt. 2</vt:lpstr>
      <vt:lpstr>Wisdom In Our Failures pt. 2</vt:lpstr>
      <vt:lpstr>Wisdom In Our Failures pt. 2</vt:lpstr>
      <vt:lpstr>Wisdom In Our Failures pt. 2</vt:lpstr>
      <vt:lpstr>Wisdom In Our Failures pt. 2</vt:lpstr>
      <vt:lpstr>Next Bible Study-Relationships </vt:lpstr>
      <vt:lpstr>PowerPoint Presentation</vt:lpstr>
    </vt:vector>
  </TitlesOfParts>
  <Company>Veteran Affairs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Victory Over Failures pt. 2</dc:title>
  <dc:creator>vhanflstubbp</dc:creator>
  <cp:lastModifiedBy>AFCC</cp:lastModifiedBy>
  <cp:revision>18</cp:revision>
  <dcterms:created xsi:type="dcterms:W3CDTF">2015-11-16T18:56:15Z</dcterms:created>
  <dcterms:modified xsi:type="dcterms:W3CDTF">2015-12-10T01:08:36Z</dcterms:modified>
</cp:coreProperties>
</file>