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6"/>
  </p:notesMasterIdLst>
  <p:sldIdLst>
    <p:sldId id="256" r:id="rId2"/>
    <p:sldId id="265" r:id="rId3"/>
    <p:sldId id="283" r:id="rId4"/>
    <p:sldId id="264" r:id="rId5"/>
    <p:sldId id="263" r:id="rId6"/>
    <p:sldId id="288" r:id="rId7"/>
    <p:sldId id="267" r:id="rId8"/>
    <p:sldId id="266" r:id="rId9"/>
    <p:sldId id="297" r:id="rId10"/>
    <p:sldId id="298" r:id="rId11"/>
    <p:sldId id="291" r:id="rId12"/>
    <p:sldId id="290" r:id="rId13"/>
    <p:sldId id="296" r:id="rId14"/>
    <p:sldId id="289" r:id="rId15"/>
    <p:sldId id="292" r:id="rId16"/>
    <p:sldId id="293" r:id="rId17"/>
    <p:sldId id="268" r:id="rId18"/>
    <p:sldId id="269" r:id="rId19"/>
    <p:sldId id="270" r:id="rId20"/>
    <p:sldId id="271" r:id="rId21"/>
    <p:sldId id="295" r:id="rId22"/>
    <p:sldId id="272" r:id="rId23"/>
    <p:sldId id="273"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9" autoAdjust="0"/>
    <p:restoredTop sz="94660"/>
  </p:normalViewPr>
  <p:slideViewPr>
    <p:cSldViewPr>
      <p:cViewPr varScale="1">
        <p:scale>
          <a:sx n="72" d="100"/>
          <a:sy n="72" d="100"/>
        </p:scale>
        <p:origin x="1368" y="6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FD612E-3D44-4445-A401-986873F450B2}" type="datetimeFigureOut">
              <a:rPr lang="en-US" smtClean="0"/>
              <a:t>2/24/2016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9A112C-8783-4BFE-8B87-892FB753635F}" type="slidenum">
              <a:rPr lang="en-US" smtClean="0"/>
              <a:t>‹#›</a:t>
            </a:fld>
            <a:endParaRPr lang="en-US"/>
          </a:p>
        </p:txBody>
      </p:sp>
    </p:spTree>
    <p:extLst>
      <p:ext uri="{BB962C8B-B14F-4D97-AF65-F5344CB8AC3E}">
        <p14:creationId xmlns:p14="http://schemas.microsoft.com/office/powerpoint/2010/main" val="2868205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Month of Revival</a:t>
            </a:r>
          </a:p>
          <a:p>
            <a:r>
              <a:rPr lang="en-US" dirty="0" smtClean="0"/>
              <a:t>	an</a:t>
            </a:r>
            <a:r>
              <a:rPr lang="en-US" baseline="0" dirty="0" smtClean="0"/>
              <a:t> improvement in the condition or strength of something.</a:t>
            </a:r>
          </a:p>
          <a:p>
            <a:r>
              <a:rPr lang="en-US" baseline="0" dirty="0" smtClean="0"/>
              <a:t>	restoration to life, consciousness, vigor, strength, etc, especially after a period of obscurity or quiescence (rest, still, inactive or motionless)</a:t>
            </a:r>
          </a:p>
          <a:p>
            <a:r>
              <a:rPr lang="en-US" baseline="0" dirty="0" smtClean="0"/>
              <a:t>An evangelistic service or a series of services for the purpose of effecting a religious awakening.</a:t>
            </a:r>
          </a:p>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a:t>
            </a:fld>
            <a:endParaRPr lang="en-US"/>
          </a:p>
        </p:txBody>
      </p:sp>
    </p:spTree>
    <p:extLst>
      <p:ext uri="{BB962C8B-B14F-4D97-AF65-F5344CB8AC3E}">
        <p14:creationId xmlns:p14="http://schemas.microsoft.com/office/powerpoint/2010/main" val="3301751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10</a:t>
            </a:fld>
            <a:endParaRPr lang="en-US"/>
          </a:p>
        </p:txBody>
      </p:sp>
    </p:spTree>
    <p:extLst>
      <p:ext uri="{BB962C8B-B14F-4D97-AF65-F5344CB8AC3E}">
        <p14:creationId xmlns:p14="http://schemas.microsoft.com/office/powerpoint/2010/main" val="1503430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11</a:t>
            </a:fld>
            <a:endParaRPr lang="en-US"/>
          </a:p>
        </p:txBody>
      </p:sp>
    </p:spTree>
    <p:extLst>
      <p:ext uri="{BB962C8B-B14F-4D97-AF65-F5344CB8AC3E}">
        <p14:creationId xmlns:p14="http://schemas.microsoft.com/office/powerpoint/2010/main" val="2693465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12</a:t>
            </a:fld>
            <a:endParaRPr lang="en-US"/>
          </a:p>
        </p:txBody>
      </p:sp>
    </p:spTree>
    <p:extLst>
      <p:ext uri="{BB962C8B-B14F-4D97-AF65-F5344CB8AC3E}">
        <p14:creationId xmlns:p14="http://schemas.microsoft.com/office/powerpoint/2010/main" val="971202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13</a:t>
            </a:fld>
            <a:endParaRPr lang="en-US"/>
          </a:p>
        </p:txBody>
      </p:sp>
    </p:spTree>
    <p:extLst>
      <p:ext uri="{BB962C8B-B14F-4D97-AF65-F5344CB8AC3E}">
        <p14:creationId xmlns:p14="http://schemas.microsoft.com/office/powerpoint/2010/main" val="6149356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 a pilot clinical trial, three </a:t>
            </a:r>
            <a:r>
              <a:rPr lang="en-US" sz="1200" b="0" i="0" kern="1200" dirty="0" err="1" smtClean="0">
                <a:solidFill>
                  <a:schemeClr val="tx1"/>
                </a:solidFill>
                <a:effectLst/>
                <a:latin typeface="+mn-lt"/>
                <a:ea typeface="+mn-ea"/>
                <a:cs typeface="+mn-cs"/>
              </a:rPr>
              <a:t>FMD</a:t>
            </a:r>
            <a:r>
              <a:rPr lang="en-US" sz="1200" b="0" i="0" kern="1200" dirty="0" smtClean="0">
                <a:solidFill>
                  <a:schemeClr val="tx1"/>
                </a:solidFill>
                <a:effectLst/>
                <a:latin typeface="+mn-lt"/>
                <a:ea typeface="+mn-ea"/>
                <a:cs typeface="+mn-cs"/>
              </a:rPr>
              <a:t> cycles decreased risk factors/biomarkers for aging, diabetes, cardiovascular disease, and cancer without major adverse effects, providing support for the use of </a:t>
            </a:r>
            <a:r>
              <a:rPr lang="en-US" sz="1200" b="0" i="0" kern="1200" dirty="0" err="1" smtClean="0">
                <a:solidFill>
                  <a:schemeClr val="tx1"/>
                </a:solidFill>
                <a:effectLst/>
                <a:latin typeface="+mn-lt"/>
                <a:ea typeface="+mn-ea"/>
                <a:cs typeface="+mn-cs"/>
              </a:rPr>
              <a:t>FMDs</a:t>
            </a:r>
            <a:r>
              <a:rPr lang="en-US" sz="1200" b="0" i="0" kern="1200" dirty="0" smtClean="0">
                <a:solidFill>
                  <a:schemeClr val="tx1"/>
                </a:solidFill>
                <a:effectLst/>
                <a:latin typeface="+mn-lt"/>
                <a:ea typeface="+mn-ea"/>
                <a:cs typeface="+mn-cs"/>
              </a:rPr>
              <a:t> to promote </a:t>
            </a:r>
            <a:r>
              <a:rPr lang="en-US" sz="1200" b="0" i="0" kern="1200" dirty="0" err="1" smtClean="0">
                <a:solidFill>
                  <a:schemeClr val="tx1"/>
                </a:solidFill>
                <a:effectLst/>
                <a:latin typeface="+mn-lt"/>
                <a:ea typeface="+mn-ea"/>
                <a:cs typeface="+mn-cs"/>
              </a:rPr>
              <a:t>healthspan</a:t>
            </a:r>
            <a:r>
              <a:rPr lang="en-US" sz="1200" b="0" i="0" kern="120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14</a:t>
            </a:fld>
            <a:endParaRPr lang="en-US"/>
          </a:p>
        </p:txBody>
      </p:sp>
    </p:spTree>
    <p:extLst>
      <p:ext uri="{BB962C8B-B14F-4D97-AF65-F5344CB8AC3E}">
        <p14:creationId xmlns:p14="http://schemas.microsoft.com/office/powerpoint/2010/main" val="3338952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15</a:t>
            </a:fld>
            <a:endParaRPr lang="en-US"/>
          </a:p>
        </p:txBody>
      </p:sp>
    </p:spTree>
    <p:extLst>
      <p:ext uri="{BB962C8B-B14F-4D97-AF65-F5344CB8AC3E}">
        <p14:creationId xmlns:p14="http://schemas.microsoft.com/office/powerpoint/2010/main" val="24329316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Increases Brain Derived Neurotrophic factor (</a:t>
            </a:r>
            <a:r>
              <a:rPr lang="en-US" dirty="0" err="1" smtClean="0"/>
              <a:t>BDNF</a:t>
            </a:r>
            <a:r>
              <a:rPr lang="en-US" dirty="0" smtClean="0"/>
              <a:t>))-protein that prevents stressed neurons from dying. </a:t>
            </a:r>
          </a:p>
          <a:p>
            <a:r>
              <a:rPr lang="en-US" dirty="0" smtClean="0"/>
              <a:t>Increases the</a:t>
            </a:r>
            <a:r>
              <a:rPr lang="en-US" baseline="0" dirty="0" smtClean="0"/>
              <a:t> Autophagy-which is the body’s garbage disposal system (scavenges dead/damaged molecules)</a:t>
            </a:r>
          </a:p>
          <a:p>
            <a:r>
              <a:rPr lang="en-US" baseline="0" dirty="0" smtClean="0"/>
              <a:t>-A recent study came out which showed that Breast Cancer Survivors who fasted 13 </a:t>
            </a:r>
            <a:r>
              <a:rPr lang="en-US" baseline="0" dirty="0" err="1" smtClean="0"/>
              <a:t>hrs</a:t>
            </a:r>
            <a:r>
              <a:rPr lang="en-US" baseline="0" dirty="0" smtClean="0"/>
              <a:t> (vs 12 or less) had 21% lower rates of recurrence and 22% lower risk of mortality from all causes than women who didn’t.  It is felt that this is related to inflammation, glucose regulation and sleep duration.  They had lower levels of HbA1c</a:t>
            </a:r>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16</a:t>
            </a:fld>
            <a:endParaRPr lang="en-US"/>
          </a:p>
        </p:txBody>
      </p:sp>
    </p:spTree>
    <p:extLst>
      <p:ext uri="{BB962C8B-B14F-4D97-AF65-F5344CB8AC3E}">
        <p14:creationId xmlns:p14="http://schemas.microsoft.com/office/powerpoint/2010/main" val="31441430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17</a:t>
            </a:fld>
            <a:endParaRPr lang="en-US"/>
          </a:p>
        </p:txBody>
      </p:sp>
    </p:spTree>
    <p:extLst>
      <p:ext uri="{BB962C8B-B14F-4D97-AF65-F5344CB8AC3E}">
        <p14:creationId xmlns:p14="http://schemas.microsoft.com/office/powerpoint/2010/main" val="23596481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Pray and humble</a:t>
            </a:r>
            <a:r>
              <a:rPr lang="en-US" baseline="0" dirty="0" smtClean="0"/>
              <a:t> yourself before the Lord. Seek His face. Allow Him to realign our hearts, remove the distractions. Genuinely worship Him and Him alone. </a:t>
            </a:r>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18</a:t>
            </a:fld>
            <a:endParaRPr lang="en-US"/>
          </a:p>
        </p:txBody>
      </p:sp>
    </p:spTree>
    <p:extLst>
      <p:ext uri="{BB962C8B-B14F-4D97-AF65-F5344CB8AC3E}">
        <p14:creationId xmlns:p14="http://schemas.microsoft.com/office/powerpoint/2010/main" val="4767079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19</a:t>
            </a:fld>
            <a:endParaRPr lang="en-US"/>
          </a:p>
        </p:txBody>
      </p:sp>
    </p:spTree>
    <p:extLst>
      <p:ext uri="{BB962C8B-B14F-4D97-AF65-F5344CB8AC3E}">
        <p14:creationId xmlns:p14="http://schemas.microsoft.com/office/powerpoint/2010/main" val="245047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2</a:t>
            </a:fld>
            <a:endParaRPr lang="en-US"/>
          </a:p>
        </p:txBody>
      </p:sp>
    </p:spTree>
    <p:extLst>
      <p:ext uri="{BB962C8B-B14F-4D97-AF65-F5344CB8AC3E}">
        <p14:creationId xmlns:p14="http://schemas.microsoft.com/office/powerpoint/2010/main" val="7387512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20</a:t>
            </a:fld>
            <a:endParaRPr lang="en-US"/>
          </a:p>
        </p:txBody>
      </p:sp>
    </p:spTree>
    <p:extLst>
      <p:ext uri="{BB962C8B-B14F-4D97-AF65-F5344CB8AC3E}">
        <p14:creationId xmlns:p14="http://schemas.microsoft.com/office/powerpoint/2010/main" val="5653742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21</a:t>
            </a:fld>
            <a:endParaRPr lang="en-US"/>
          </a:p>
        </p:txBody>
      </p:sp>
    </p:spTree>
    <p:extLst>
      <p:ext uri="{BB962C8B-B14F-4D97-AF65-F5344CB8AC3E}">
        <p14:creationId xmlns:p14="http://schemas.microsoft.com/office/powerpoint/2010/main" val="24897236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22</a:t>
            </a:fld>
            <a:endParaRPr lang="en-US"/>
          </a:p>
        </p:txBody>
      </p:sp>
    </p:spTree>
    <p:extLst>
      <p:ext uri="{BB962C8B-B14F-4D97-AF65-F5344CB8AC3E}">
        <p14:creationId xmlns:p14="http://schemas.microsoft.com/office/powerpoint/2010/main" val="23698926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23</a:t>
            </a:fld>
            <a:endParaRPr lang="en-US"/>
          </a:p>
        </p:txBody>
      </p:sp>
    </p:spTree>
    <p:extLst>
      <p:ext uri="{BB962C8B-B14F-4D97-AF65-F5344CB8AC3E}">
        <p14:creationId xmlns:p14="http://schemas.microsoft.com/office/powerpoint/2010/main" val="31627082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US" dirty="0" smtClean="0"/>
              <a:t>Power-He</a:t>
            </a:r>
            <a:r>
              <a:rPr lang="en-US" baseline="0" dirty="0" smtClean="0"/>
              <a:t> inhabits the praises of His people.</a:t>
            </a:r>
          </a:p>
          <a:p>
            <a:pPr>
              <a:buFont typeface="Arial" charset="0"/>
              <a:buChar char="•"/>
            </a:pPr>
            <a:r>
              <a:rPr lang="en-US" baseline="0" dirty="0" smtClean="0"/>
              <a:t>*The Joy of the Lord is our strength. </a:t>
            </a:r>
          </a:p>
          <a:p>
            <a:pPr>
              <a:buFont typeface="Arial" charset="0"/>
              <a:buChar char="•"/>
            </a:pPr>
            <a:r>
              <a:rPr lang="en-US" baseline="0" dirty="0" smtClean="0"/>
              <a:t>Just as Fasting allows us to draw in to Him and Praise also turns the focus back on God. </a:t>
            </a:r>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24</a:t>
            </a:fld>
            <a:endParaRPr lang="en-US"/>
          </a:p>
        </p:txBody>
      </p:sp>
    </p:spTree>
    <p:extLst>
      <p:ext uri="{BB962C8B-B14F-4D97-AF65-F5344CB8AC3E}">
        <p14:creationId xmlns:p14="http://schemas.microsoft.com/office/powerpoint/2010/main" val="2444776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3</a:t>
            </a:fld>
            <a:endParaRPr lang="en-US"/>
          </a:p>
        </p:txBody>
      </p:sp>
    </p:spTree>
    <p:extLst>
      <p:ext uri="{BB962C8B-B14F-4D97-AF65-F5344CB8AC3E}">
        <p14:creationId xmlns:p14="http://schemas.microsoft.com/office/powerpoint/2010/main" val="2862572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Transforms your prayer life into a richer and more personal experience</a:t>
            </a:r>
          </a:p>
          <a:p>
            <a:r>
              <a:rPr lang="en-US" dirty="0" smtClean="0"/>
              <a:t>Results in a dynamic personal revival </a:t>
            </a:r>
          </a:p>
          <a:p>
            <a:r>
              <a:rPr lang="en-US" dirty="0" smtClean="0"/>
              <a:t>Can make you a channel of revival to others</a:t>
            </a:r>
          </a:p>
          <a:p>
            <a:r>
              <a:rPr lang="en-US" dirty="0" smtClean="0"/>
              <a:t>Enables the Holy Spirit to reveal your true spiritual condition, resulting in brokenness, repentance, and a transformed life. </a:t>
            </a:r>
          </a:p>
          <a:p>
            <a:r>
              <a:rPr lang="en-US" dirty="0" smtClean="0"/>
              <a:t>Quickens the Word of God in your heart and His truth becomes more meaningful as you commune with the Holy Spirit</a:t>
            </a:r>
          </a:p>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4</a:t>
            </a:fld>
            <a:endParaRPr lang="en-US"/>
          </a:p>
        </p:txBody>
      </p:sp>
    </p:spTree>
    <p:extLst>
      <p:ext uri="{BB962C8B-B14F-4D97-AF65-F5344CB8AC3E}">
        <p14:creationId xmlns:p14="http://schemas.microsoft.com/office/powerpoint/2010/main" val="2568157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5</a:t>
            </a:fld>
            <a:endParaRPr lang="en-US"/>
          </a:p>
        </p:txBody>
      </p:sp>
    </p:spTree>
    <p:extLst>
      <p:ext uri="{BB962C8B-B14F-4D97-AF65-F5344CB8AC3E}">
        <p14:creationId xmlns:p14="http://schemas.microsoft.com/office/powerpoint/2010/main" val="321182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6</a:t>
            </a:fld>
            <a:endParaRPr lang="en-US"/>
          </a:p>
        </p:txBody>
      </p:sp>
    </p:spTree>
    <p:extLst>
      <p:ext uri="{BB962C8B-B14F-4D97-AF65-F5344CB8AC3E}">
        <p14:creationId xmlns:p14="http://schemas.microsoft.com/office/powerpoint/2010/main" val="4141425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7</a:t>
            </a:fld>
            <a:endParaRPr lang="en-US"/>
          </a:p>
        </p:txBody>
      </p:sp>
    </p:spTree>
    <p:extLst>
      <p:ext uri="{BB962C8B-B14F-4D97-AF65-F5344CB8AC3E}">
        <p14:creationId xmlns:p14="http://schemas.microsoft.com/office/powerpoint/2010/main" val="4274276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8</a:t>
            </a:fld>
            <a:endParaRPr lang="en-US"/>
          </a:p>
        </p:txBody>
      </p:sp>
    </p:spTree>
    <p:extLst>
      <p:ext uri="{BB962C8B-B14F-4D97-AF65-F5344CB8AC3E}">
        <p14:creationId xmlns:p14="http://schemas.microsoft.com/office/powerpoint/2010/main" val="4091202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9</a:t>
            </a:fld>
            <a:endParaRPr lang="en-US"/>
          </a:p>
        </p:txBody>
      </p:sp>
    </p:spTree>
    <p:extLst>
      <p:ext uri="{BB962C8B-B14F-4D97-AF65-F5344CB8AC3E}">
        <p14:creationId xmlns:p14="http://schemas.microsoft.com/office/powerpoint/2010/main" val="36852245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useBgFill="1">
        <p:nvSpPr>
          <p:cNvPr id="13" name="Freeform 12"/>
          <p:cNvSpPr/>
          <p:nvPr/>
        </p:nvSpPr>
        <p:spPr>
          <a:xfrm>
            <a:off x="-8467" y="-16933"/>
            <a:ext cx="8754534" cy="6451600"/>
          </a:xfrm>
          <a:custGeom>
            <a:avLst/>
            <a:gdLst/>
            <a:ahLst/>
            <a:cxnLst/>
            <a:rect l="l" t="t" r="r" b="b"/>
            <a:pathLst>
              <a:path w="8754534" h="6451600">
                <a:moveTo>
                  <a:pt x="8373534" y="0"/>
                </a:moveTo>
                <a:lnTo>
                  <a:pt x="8754534" y="5994400"/>
                </a:lnTo>
                <a:lnTo>
                  <a:pt x="0" y="6451600"/>
                </a:lnTo>
                <a:lnTo>
                  <a:pt x="0" y="0"/>
                </a:lnTo>
                <a:lnTo>
                  <a:pt x="8373534" y="0"/>
                </a:lnTo>
                <a:close/>
              </a:path>
            </a:pathLst>
          </a:cu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10379" y="4445000"/>
            <a:ext cx="8464695" cy="1715811"/>
          </a:xfrm>
          <a:custGeom>
            <a:avLst/>
            <a:gdLst/>
            <a:ahLst/>
            <a:cxnLst/>
            <a:rect l="l" t="t" r="r" b="b"/>
            <a:pathLst>
              <a:path w="8428428" h="1878553">
                <a:moveTo>
                  <a:pt x="0" y="438229"/>
                </a:moveTo>
                <a:lnTo>
                  <a:pt x="8343246" y="0"/>
                </a:lnTo>
                <a:lnTo>
                  <a:pt x="8428428" y="1424838"/>
                </a:lnTo>
                <a:lnTo>
                  <a:pt x="7515" y="1878553"/>
                </a:lnTo>
                <a:lnTo>
                  <a:pt x="0" y="438229"/>
                </a:lnTo>
                <a:close/>
              </a:path>
            </a:pathLst>
          </a:custGeom>
          <a:gradFill flip="none" rotWithShape="1">
            <a:gsLst>
              <a:gs pos="34000">
                <a:schemeClr val="accent1"/>
              </a:gs>
              <a:gs pos="100000">
                <a:schemeClr val="accent1">
                  <a:lumMod val="75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2864" y="0"/>
            <a:ext cx="5811235" cy="321615"/>
          </a:xfrm>
          <a:custGeom>
            <a:avLst/>
            <a:gdLst/>
            <a:ahLst/>
            <a:cxnLst/>
            <a:rect l="l" t="t" r="r" b="b"/>
            <a:pathLst>
              <a:path w="5811235" h="321615">
                <a:moveTo>
                  <a:pt x="0" y="0"/>
                </a:moveTo>
                <a:lnTo>
                  <a:pt x="5811235" y="0"/>
                </a:lnTo>
                <a:lnTo>
                  <a:pt x="1" y="321615"/>
                </a:lnTo>
                <a:cubicBezTo>
                  <a:pt x="1" y="214410"/>
                  <a:pt x="0" y="107205"/>
                  <a:pt x="0" y="0"/>
                </a:cubicBezTo>
                <a:close/>
              </a:path>
            </a:pathLst>
          </a:custGeom>
          <a:gradFill flip="none" rotWithShape="1">
            <a:gsLst>
              <a:gs pos="34000">
                <a:schemeClr val="accent1"/>
              </a:gs>
              <a:gs pos="100000">
                <a:schemeClr val="accent1">
                  <a:lumMod val="75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30" name="Freeform 29"/>
          <p:cNvSpPr/>
          <p:nvPr/>
        </p:nvSpPr>
        <p:spPr>
          <a:xfrm rot="21420000">
            <a:off x="-170768" y="213023"/>
            <a:ext cx="8480534" cy="5746008"/>
          </a:xfrm>
          <a:custGeom>
            <a:avLst/>
            <a:gdLst/>
            <a:ahLst/>
            <a:cxnLst/>
            <a:rect l="l" t="t" r="r" b="b"/>
            <a:pathLst>
              <a:path w="11307378" h="5746008">
                <a:moveTo>
                  <a:pt x="11270997" y="0"/>
                </a:moveTo>
                <a:lnTo>
                  <a:pt x="11307378" y="5746008"/>
                </a:lnTo>
                <a:lnTo>
                  <a:pt x="1" y="574313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2" name="Title 1"/>
          <p:cNvSpPr>
            <a:spLocks noGrp="1"/>
          </p:cNvSpPr>
          <p:nvPr>
            <p:ph type="ctrTitle"/>
          </p:nvPr>
        </p:nvSpPr>
        <p:spPr>
          <a:xfrm rot="21420000">
            <a:off x="451416" y="668338"/>
            <a:ext cx="7533524" cy="2766528"/>
          </a:xfrm>
        </p:spPr>
        <p:txBody>
          <a:bodyPr anchor="b">
            <a:normAutofit/>
          </a:bodyPr>
          <a:lstStyle>
            <a:lvl1pPr algn="r">
              <a:defRPr sz="7200"/>
            </a:lvl1pPr>
          </a:lstStyle>
          <a:p>
            <a:r>
              <a:rPr lang="en-US" smtClean="0"/>
              <a:t>Click to edit Master title style</a:t>
            </a:r>
            <a:endParaRPr lang="en-US" dirty="0"/>
          </a:p>
        </p:txBody>
      </p:sp>
      <p:sp>
        <p:nvSpPr>
          <p:cNvPr id="3" name="Subtitle 2"/>
          <p:cNvSpPr>
            <a:spLocks noGrp="1"/>
          </p:cNvSpPr>
          <p:nvPr>
            <p:ph type="subTitle" idx="1"/>
          </p:nvPr>
        </p:nvSpPr>
        <p:spPr>
          <a:xfrm rot="21420000">
            <a:off x="554462" y="3446830"/>
            <a:ext cx="7512060" cy="550333"/>
          </a:xfrm>
        </p:spPr>
        <p:txBody>
          <a:bodyPr anchor="t">
            <a:noAutofit/>
          </a:bodyPr>
          <a:lstStyle>
            <a:lvl1pPr marL="0" indent="0" algn="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rot="21420000">
            <a:off x="3669071" y="4714242"/>
            <a:ext cx="4607740" cy="942356"/>
          </a:xfrm>
        </p:spPr>
        <p:txBody>
          <a:bodyPr/>
          <a:lstStyle>
            <a:lvl1pPr algn="ctr">
              <a:defRPr sz="4200">
                <a:solidFill>
                  <a:schemeClr val="accent1">
                    <a:lumMod val="40000"/>
                    <a:lumOff val="60000"/>
                  </a:schemeClr>
                </a:solidFill>
              </a:defRPr>
            </a:lvl1pPr>
          </a:lstStyle>
          <a:p>
            <a:fld id="{B0A37503-DAFE-4D9A-B0AF-368908B85D4D}" type="datetimeFigureOut">
              <a:rPr lang="en-US" smtClean="0"/>
              <a:t>2/24/2016</a:t>
            </a:fld>
            <a:endParaRPr lang="en-US"/>
          </a:p>
        </p:txBody>
      </p:sp>
      <p:sp>
        <p:nvSpPr>
          <p:cNvPr id="5" name="Footer Placeholder 4"/>
          <p:cNvSpPr>
            <a:spLocks noGrp="1"/>
          </p:cNvSpPr>
          <p:nvPr>
            <p:ph type="ftr" sz="quarter" idx="11"/>
          </p:nvPr>
        </p:nvSpPr>
        <p:spPr>
          <a:xfrm rot="21420000">
            <a:off x="-9144" y="4956048"/>
            <a:ext cx="2990088" cy="914400"/>
          </a:xfrm>
          <a:noFill/>
        </p:spPr>
        <p:txBody>
          <a:bodyPr wrap="square" rtlCol="0">
            <a:spAutoFit/>
          </a:bodyPr>
          <a:lstStyle>
            <a:lvl1pPr>
              <a:defRPr lang="en-US" sz="4200" dirty="0"/>
            </a:lvl1pPr>
          </a:lstStyle>
          <a:p>
            <a:endParaRPr lang="en-US"/>
          </a:p>
        </p:txBody>
      </p:sp>
      <p:sp>
        <p:nvSpPr>
          <p:cNvPr id="6" name="Slide Number Placeholder 5"/>
          <p:cNvSpPr>
            <a:spLocks noGrp="1"/>
          </p:cNvSpPr>
          <p:nvPr>
            <p:ph type="sldNum" sz="quarter" idx="12"/>
          </p:nvPr>
        </p:nvSpPr>
        <p:spPr>
          <a:xfrm rot="21420000">
            <a:off x="7401518" y="3819948"/>
            <a:ext cx="680390" cy="498470"/>
          </a:xfrm>
        </p:spPr>
        <p:txBody>
          <a:bodyPr/>
          <a:lstStyle>
            <a:lvl1pPr>
              <a:defRPr sz="2400">
                <a:solidFill>
                  <a:schemeClr val="tx1">
                    <a:lumMod val="75000"/>
                    <a:lumOff val="25000"/>
                  </a:schemeClr>
                </a:solidFill>
              </a:defRPr>
            </a:lvl1pPr>
          </a:lstStyle>
          <a:p>
            <a:fld id="{5EF109DA-6730-4FCB-93C1-A6FD56D47747}" type="slidenum">
              <a:rPr lang="en-US" smtClean="0"/>
              <a:t>‹#›</a:t>
            </a:fld>
            <a:endParaRPr lang="en-US"/>
          </a:p>
        </p:txBody>
      </p:sp>
      <p:sp>
        <p:nvSpPr>
          <p:cNvPr id="33" name="5-Point Star 32"/>
          <p:cNvSpPr/>
          <p:nvPr/>
        </p:nvSpPr>
        <p:spPr>
          <a:xfrm rot="21420000">
            <a:off x="3121951" y="5057183"/>
            <a:ext cx="515386" cy="515386"/>
          </a:xfrm>
          <a:prstGeom prst="star5">
            <a:avLst>
              <a:gd name="adj" fmla="val 26693"/>
              <a:gd name="hf" fmla="val 105146"/>
              <a:gd name="vf" fmla="val 110557"/>
            </a:avLst>
          </a:prstGeom>
          <a:solidFill>
            <a:schemeClr val="accent1">
              <a:lumMod val="40000"/>
              <a:lumOff val="60000"/>
              <a:alpha val="60000"/>
            </a:schemeClr>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49104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4106333"/>
            <a:ext cx="7796031" cy="58884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4351" y="685800"/>
            <a:ext cx="7794385" cy="319490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14335" y="4702923"/>
            <a:ext cx="7796046" cy="682472"/>
          </a:xfrm>
        </p:spPr>
        <p:txBody>
          <a:bodyPr anchor="t"/>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A37503-DAFE-4D9A-B0AF-368908B85D4D}"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F109DA-6730-4FCB-93C1-A6FD56D47747}" type="slidenum">
              <a:rPr lang="en-US" smtClean="0"/>
              <a:t>‹#›</a:t>
            </a:fld>
            <a:endParaRPr lang="en-US"/>
          </a:p>
        </p:txBody>
      </p:sp>
    </p:spTree>
    <p:extLst>
      <p:ext uri="{BB962C8B-B14F-4D97-AF65-F5344CB8AC3E}">
        <p14:creationId xmlns:p14="http://schemas.microsoft.com/office/powerpoint/2010/main" val="1217625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7677" cy="3194903"/>
          </a:xfrm>
        </p:spPr>
        <p:txBody>
          <a:bodyPr anchor="ctr">
            <a:normAutofit/>
          </a:bodyPr>
          <a:lstStyle>
            <a:lvl1pPr algn="ctr">
              <a:defRPr sz="48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4335" y="4106333"/>
            <a:ext cx="7796047" cy="1273606"/>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A37503-DAFE-4D9A-B0AF-368908B85D4D}"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F109DA-6730-4FCB-93C1-A6FD56D47747}" type="slidenum">
              <a:rPr lang="en-US" smtClean="0"/>
              <a:t>‹#›</a:t>
            </a:fld>
            <a:endParaRPr lang="en-US"/>
          </a:p>
        </p:txBody>
      </p:sp>
    </p:spTree>
    <p:extLst>
      <p:ext uri="{BB962C8B-B14F-4D97-AF65-F5344CB8AC3E}">
        <p14:creationId xmlns:p14="http://schemas.microsoft.com/office/powerpoint/2010/main" val="345885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99" y="685800"/>
            <a:ext cx="7143765" cy="2916704"/>
          </a:xfrm>
        </p:spPr>
        <p:txBody>
          <a:bodyPr anchor="ctr">
            <a:normAutofit/>
          </a:bodyPr>
          <a:lstStyle>
            <a:lvl1pPr algn="ctr">
              <a:defRPr sz="48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162698" y="3610032"/>
            <a:ext cx="6500967" cy="377768"/>
          </a:xfrm>
        </p:spPr>
        <p:txBody>
          <a:bodyPr anchor="t">
            <a:normAutofit/>
          </a:bodyPr>
          <a:lstStyle>
            <a:lvl1pPr marL="0" indent="0" algn="r">
              <a:buNone/>
              <a:defRPr sz="1400">
                <a:solidFill>
                  <a:schemeClr val="tx1">
                    <a:lumMod val="50000"/>
                    <a:lumOff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14351" y="4106334"/>
            <a:ext cx="7797662" cy="1268252"/>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A37503-DAFE-4D9A-B0AF-368908B85D4D}"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F109DA-6730-4FCB-93C1-A6FD56D47747}" type="slidenum">
              <a:rPr lang="en-US" smtClean="0"/>
              <a:t>‹#›</a:t>
            </a:fld>
            <a:endParaRPr lang="en-US"/>
          </a:p>
        </p:txBody>
      </p:sp>
      <p:sp>
        <p:nvSpPr>
          <p:cNvPr id="10" name="TextBox 9"/>
          <p:cNvSpPr txBox="1"/>
          <p:nvPr/>
        </p:nvSpPr>
        <p:spPr>
          <a:xfrm>
            <a:off x="404280" y="88785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1" name="TextBox 10"/>
          <p:cNvSpPr txBox="1"/>
          <p:nvPr/>
        </p:nvSpPr>
        <p:spPr>
          <a:xfrm>
            <a:off x="7897147" y="290648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6482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14351" y="1723855"/>
            <a:ext cx="7796030" cy="2511835"/>
          </a:xfrm>
        </p:spPr>
        <p:txBody>
          <a:bodyPr anchor="b">
            <a:normAutofit/>
          </a:bodyPr>
          <a:lstStyle>
            <a:lvl1pPr algn="l">
              <a:defRPr sz="48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4351" y="4247468"/>
            <a:ext cx="7796030" cy="1140644"/>
          </a:xfrm>
        </p:spPr>
        <p:txBody>
          <a:bodyPr anchor="t">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A37503-DAFE-4D9A-B0AF-368908B85D4D}"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F109DA-6730-4FCB-93C1-A6FD56D47747}" type="slidenum">
              <a:rPr lang="en-US" smtClean="0"/>
              <a:t>‹#›</a:t>
            </a:fld>
            <a:endParaRPr lang="en-US"/>
          </a:p>
        </p:txBody>
      </p:sp>
    </p:spTree>
    <p:extLst>
      <p:ext uri="{BB962C8B-B14F-4D97-AF65-F5344CB8AC3E}">
        <p14:creationId xmlns:p14="http://schemas.microsoft.com/office/powerpoint/2010/main" val="35696046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514351" y="685801"/>
            <a:ext cx="7796030" cy="1151965"/>
          </a:xfrm>
        </p:spPr>
        <p:txBody>
          <a:bodyPr/>
          <a:lstStyle>
            <a:lvl1pPr algn="ctr">
              <a:defRPr/>
            </a:lvl1pPr>
          </a:lstStyle>
          <a:p>
            <a:r>
              <a:rPr lang="en-US" smtClean="0"/>
              <a:t>Click to edit Master title style</a:t>
            </a:r>
            <a:endParaRPr lang="en-US" dirty="0"/>
          </a:p>
        </p:txBody>
      </p:sp>
      <p:sp>
        <p:nvSpPr>
          <p:cNvPr id="7" name="Text Placeholder 2"/>
          <p:cNvSpPr>
            <a:spLocks noGrp="1"/>
          </p:cNvSpPr>
          <p:nvPr>
            <p:ph type="body" idx="1"/>
          </p:nvPr>
        </p:nvSpPr>
        <p:spPr>
          <a:xfrm>
            <a:off x="514352"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14352"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175967"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175966"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827785"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827785"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0A37503-DAFE-4D9A-B0AF-368908B85D4D}" type="datetimeFigureOut">
              <a:rPr lang="en-US" smtClean="0"/>
              <a:t>2/24/2016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F109DA-6730-4FCB-93C1-A6FD56D47747}" type="slidenum">
              <a:rPr lang="en-US" smtClean="0"/>
              <a:t>‹#›</a:t>
            </a:fld>
            <a:endParaRPr lang="en-US"/>
          </a:p>
        </p:txBody>
      </p:sp>
    </p:spTree>
    <p:extLst>
      <p:ext uri="{BB962C8B-B14F-4D97-AF65-F5344CB8AC3E}">
        <p14:creationId xmlns:p14="http://schemas.microsoft.com/office/powerpoint/2010/main" val="15519922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514351" y="685801"/>
            <a:ext cx="7797662" cy="1151965"/>
          </a:xfrm>
        </p:spPr>
        <p:txBody>
          <a:bodyPr/>
          <a:lstStyle>
            <a:lvl1pPr algn="ctr">
              <a:defRPr/>
            </a:lvl1pPr>
          </a:lstStyle>
          <a:p>
            <a:r>
              <a:rPr lang="en-US" smtClean="0"/>
              <a:t>Click to edit Master title style</a:t>
            </a:r>
            <a:endParaRPr lang="en-US" dirty="0"/>
          </a:p>
        </p:txBody>
      </p:sp>
      <p:sp>
        <p:nvSpPr>
          <p:cNvPr id="19" name="Text Placeholder 2"/>
          <p:cNvSpPr>
            <a:spLocks noGrp="1"/>
          </p:cNvSpPr>
          <p:nvPr>
            <p:ph type="body" idx="1"/>
          </p:nvPr>
        </p:nvSpPr>
        <p:spPr>
          <a:xfrm>
            <a:off x="518880"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14335" y="2063396"/>
            <a:ext cx="2482596" cy="1536725"/>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18880" y="4389288"/>
            <a:ext cx="2482596" cy="98529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17805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176999" y="2063396"/>
            <a:ext cx="2482596" cy="1535237"/>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176998" y="4389286"/>
            <a:ext cx="2483655" cy="98530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82670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826614" y="2063394"/>
            <a:ext cx="2482596" cy="1537196"/>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826614" y="4389284"/>
            <a:ext cx="2482596" cy="98530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0A37503-DAFE-4D9A-B0AF-368908B85D4D}" type="datetimeFigureOut">
              <a:rPr lang="en-US" smtClean="0"/>
              <a:t>2/24/2016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F109DA-6730-4FCB-93C1-A6FD56D47747}" type="slidenum">
              <a:rPr lang="en-US" smtClean="0"/>
              <a:t>‹#›</a:t>
            </a:fld>
            <a:endParaRPr lang="en-US"/>
          </a:p>
        </p:txBody>
      </p:sp>
    </p:spTree>
    <p:extLst>
      <p:ext uri="{BB962C8B-B14F-4D97-AF65-F5344CB8AC3E}">
        <p14:creationId xmlns:p14="http://schemas.microsoft.com/office/powerpoint/2010/main" val="8441595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514351" y="2063396"/>
            <a:ext cx="7796030" cy="331119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A37503-DAFE-4D9A-B0AF-368908B85D4D}"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F109DA-6730-4FCB-93C1-A6FD56D47747}" type="slidenum">
              <a:rPr lang="en-US" smtClean="0"/>
              <a:t>‹#›</a:t>
            </a:fld>
            <a:endParaRPr lang="en-US"/>
          </a:p>
        </p:txBody>
      </p:sp>
    </p:spTree>
    <p:extLst>
      <p:ext uri="{BB962C8B-B14F-4D97-AF65-F5344CB8AC3E}">
        <p14:creationId xmlns:p14="http://schemas.microsoft.com/office/powerpoint/2010/main" val="37435787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1896" y="685801"/>
            <a:ext cx="1698485" cy="4688785"/>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514351" y="685801"/>
            <a:ext cx="5928323" cy="468878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A37503-DAFE-4D9A-B0AF-368908B85D4D}"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F109DA-6730-4FCB-93C1-A6FD56D47747}" type="slidenum">
              <a:rPr lang="en-US" smtClean="0"/>
              <a:t>‹#›</a:t>
            </a:fld>
            <a:endParaRPr lang="en-US"/>
          </a:p>
        </p:txBody>
      </p:sp>
    </p:spTree>
    <p:extLst>
      <p:ext uri="{BB962C8B-B14F-4D97-AF65-F5344CB8AC3E}">
        <p14:creationId xmlns:p14="http://schemas.microsoft.com/office/powerpoint/2010/main" val="3504159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514351" y="2063396"/>
            <a:ext cx="7796030" cy="33111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A37503-DAFE-4D9A-B0AF-368908B85D4D}"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F109DA-6730-4FCB-93C1-A6FD56D47747}" type="slidenum">
              <a:rPr lang="en-US" smtClean="0"/>
              <a:t>‹#›</a:t>
            </a:fld>
            <a:endParaRPr lang="en-US"/>
          </a:p>
        </p:txBody>
      </p:sp>
    </p:spTree>
    <p:extLst>
      <p:ext uri="{BB962C8B-B14F-4D97-AF65-F5344CB8AC3E}">
        <p14:creationId xmlns:p14="http://schemas.microsoft.com/office/powerpoint/2010/main" val="1342253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6030" cy="3193487"/>
          </a:xfrm>
        </p:spPr>
        <p:txBody>
          <a:bodyPr anchor="b">
            <a:normAutofit/>
          </a:bodyPr>
          <a:lstStyle>
            <a:lvl1pPr algn="l">
              <a:defRPr sz="5400"/>
            </a:lvl1pPr>
          </a:lstStyle>
          <a:p>
            <a:r>
              <a:rPr lang="en-US" smtClean="0"/>
              <a:t>Click to edit Master title style</a:t>
            </a:r>
            <a:endParaRPr lang="en-US" dirty="0"/>
          </a:p>
        </p:txBody>
      </p:sp>
      <p:sp>
        <p:nvSpPr>
          <p:cNvPr id="3" name="Text Placeholder 2"/>
          <p:cNvSpPr>
            <a:spLocks noGrp="1"/>
          </p:cNvSpPr>
          <p:nvPr>
            <p:ph type="body" idx="1"/>
          </p:nvPr>
        </p:nvSpPr>
        <p:spPr>
          <a:xfrm>
            <a:off x="514351" y="3742267"/>
            <a:ext cx="7796030" cy="1639614"/>
          </a:xfrm>
        </p:spPr>
        <p:txBody>
          <a:bodyPr anchor="t">
            <a:normAutofit/>
          </a:bodyPr>
          <a:lstStyle>
            <a:lvl1pPr marL="0" indent="0" algn="l">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A37503-DAFE-4D9A-B0AF-368908B85D4D}"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F109DA-6730-4FCB-93C1-A6FD56D47747}" type="slidenum">
              <a:rPr lang="en-US" smtClean="0"/>
              <a:t>‹#›</a:t>
            </a:fld>
            <a:endParaRPr lang="en-US"/>
          </a:p>
        </p:txBody>
      </p:sp>
    </p:spTree>
    <p:extLst>
      <p:ext uri="{BB962C8B-B14F-4D97-AF65-F5344CB8AC3E}">
        <p14:creationId xmlns:p14="http://schemas.microsoft.com/office/powerpoint/2010/main" val="2326733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7662" cy="1158140"/>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514350" y="2063396"/>
            <a:ext cx="3816536" cy="3311189"/>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495478" y="2063396"/>
            <a:ext cx="3814904" cy="3311189"/>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A37503-DAFE-4D9A-B0AF-368908B85D4D}"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F109DA-6730-4FCB-93C1-A6FD56D47747}" type="slidenum">
              <a:rPr lang="en-US" smtClean="0"/>
              <a:t>‹#›</a:t>
            </a:fld>
            <a:endParaRPr lang="en-US"/>
          </a:p>
        </p:txBody>
      </p:sp>
    </p:spTree>
    <p:extLst>
      <p:ext uri="{BB962C8B-B14F-4D97-AF65-F5344CB8AC3E}">
        <p14:creationId xmlns:p14="http://schemas.microsoft.com/office/powerpoint/2010/main" val="3399777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6030" cy="115814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39569" y="2063396"/>
            <a:ext cx="3591317"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514352" y="2861733"/>
            <a:ext cx="3816534" cy="2512852"/>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15340" y="2063396"/>
            <a:ext cx="3596671"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495477" y="2861733"/>
            <a:ext cx="3816535" cy="2512852"/>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A37503-DAFE-4D9A-B0AF-368908B85D4D}" type="datetimeFigureOut">
              <a:rPr lang="en-US" smtClean="0"/>
              <a:t>2/24/2016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F109DA-6730-4FCB-93C1-A6FD56D47747}" type="slidenum">
              <a:rPr lang="en-US" smtClean="0"/>
              <a:t>‹#›</a:t>
            </a:fld>
            <a:endParaRPr lang="en-US"/>
          </a:p>
        </p:txBody>
      </p:sp>
    </p:spTree>
    <p:extLst>
      <p:ext uri="{BB962C8B-B14F-4D97-AF65-F5344CB8AC3E}">
        <p14:creationId xmlns:p14="http://schemas.microsoft.com/office/powerpoint/2010/main" val="1379998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A37503-DAFE-4D9A-B0AF-368908B85D4D}" type="datetimeFigureOut">
              <a:rPr lang="en-US" smtClean="0"/>
              <a:t>2/24/2016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F109DA-6730-4FCB-93C1-A6FD56D47747}" type="slidenum">
              <a:rPr lang="en-US" smtClean="0"/>
              <a:t>‹#›</a:t>
            </a:fld>
            <a:endParaRPr lang="en-US"/>
          </a:p>
        </p:txBody>
      </p:sp>
    </p:spTree>
    <p:extLst>
      <p:ext uri="{BB962C8B-B14F-4D97-AF65-F5344CB8AC3E}">
        <p14:creationId xmlns:p14="http://schemas.microsoft.com/office/powerpoint/2010/main" val="4118293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A37503-DAFE-4D9A-B0AF-368908B85D4D}" type="datetimeFigureOut">
              <a:rPr lang="en-US" smtClean="0"/>
              <a:t>2/24/2016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F109DA-6730-4FCB-93C1-A6FD56D47747}" type="slidenum">
              <a:rPr lang="en-US" smtClean="0"/>
              <a:t>‹#›</a:t>
            </a:fld>
            <a:endParaRPr lang="en-US"/>
          </a:p>
        </p:txBody>
      </p:sp>
    </p:spTree>
    <p:extLst>
      <p:ext uri="{BB962C8B-B14F-4D97-AF65-F5344CB8AC3E}">
        <p14:creationId xmlns:p14="http://schemas.microsoft.com/office/powerpoint/2010/main" val="1216933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232" y="685800"/>
            <a:ext cx="3095145" cy="2023252"/>
          </a:xfrm>
        </p:spPr>
        <p:txBody>
          <a:bodyPr anchor="b">
            <a:normAutofit/>
          </a:bodyPr>
          <a:lstStyle>
            <a:lvl1pPr algn="ctr">
              <a:defRPr sz="3600"/>
            </a:lvl1pPr>
          </a:lstStyle>
          <a:p>
            <a:r>
              <a:rPr lang="en-US" smtClean="0"/>
              <a:t>Click to edit Master title style</a:t>
            </a:r>
            <a:endParaRPr lang="en-US" dirty="0"/>
          </a:p>
        </p:txBody>
      </p:sp>
      <p:sp>
        <p:nvSpPr>
          <p:cNvPr id="10" name="Content Placeholder 2"/>
          <p:cNvSpPr>
            <a:spLocks noGrp="1"/>
          </p:cNvSpPr>
          <p:nvPr>
            <p:ph sz="quarter" idx="13"/>
          </p:nvPr>
        </p:nvSpPr>
        <p:spPr>
          <a:xfrm>
            <a:off x="3784600" y="685801"/>
            <a:ext cx="4525781" cy="468878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232" y="2709053"/>
            <a:ext cx="3095146" cy="2665533"/>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A37503-DAFE-4D9A-B0AF-368908B85D4D}"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F109DA-6730-4FCB-93C1-A6FD56D47747}" type="slidenum">
              <a:rPr lang="en-US" smtClean="0"/>
              <a:t>‹#›</a:t>
            </a:fld>
            <a:endParaRPr lang="en-US"/>
          </a:p>
        </p:txBody>
      </p:sp>
    </p:spTree>
    <p:extLst>
      <p:ext uri="{BB962C8B-B14F-4D97-AF65-F5344CB8AC3E}">
        <p14:creationId xmlns:p14="http://schemas.microsoft.com/office/powerpoint/2010/main" val="576601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0"/>
            <a:ext cx="4408172" cy="2023252"/>
          </a:xfrm>
        </p:spPr>
        <p:txBody>
          <a:bodyPr anchor="b">
            <a:normAutofit/>
          </a:bodyPr>
          <a:lstStyle>
            <a:lvl1pPr algn="ct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47740" y="1"/>
            <a:ext cx="3162641" cy="507153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14351" y="2709053"/>
            <a:ext cx="4408171" cy="2362481"/>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A37503-DAFE-4D9A-B0AF-368908B85D4D}"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F109DA-6730-4FCB-93C1-A6FD56D47747}" type="slidenum">
              <a:rPr lang="en-US" smtClean="0"/>
              <a:t>‹#›</a:t>
            </a:fld>
            <a:endParaRPr lang="en-US"/>
          </a:p>
        </p:txBody>
      </p:sp>
    </p:spTree>
    <p:extLst>
      <p:ext uri="{BB962C8B-B14F-4D97-AF65-F5344CB8AC3E}">
        <p14:creationId xmlns:p14="http://schemas.microsoft.com/office/powerpoint/2010/main" val="1631524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0" name="Group 9"/>
          <p:cNvGrpSpPr/>
          <p:nvPr/>
        </p:nvGrpSpPr>
        <p:grpSpPr>
          <a:xfrm>
            <a:off x="-19048" y="1"/>
            <a:ext cx="9004013" cy="6644081"/>
            <a:chOff x="-25397" y="0"/>
            <a:chExt cx="12005350" cy="6644081"/>
          </a:xfrm>
        </p:grpSpPr>
        <p:sp useBgFill="1">
          <p:nvSpPr>
            <p:cNvPr id="11" name="Rectangle 10"/>
            <p:cNvSpPr/>
            <p:nvPr/>
          </p:nvSpPr>
          <p:spPr>
            <a:xfrm>
              <a:off x="1" y="0"/>
              <a:ext cx="11979952" cy="6644081"/>
            </a:xfrm>
            <a:prstGeom prst="rect">
              <a:avLst/>
            </a:pr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13" name="Rectangle 12"/>
            <p:cNvSpPr/>
            <p:nvPr/>
          </p:nvSpPr>
          <p:spPr>
            <a:xfrm>
              <a:off x="1" y="5600215"/>
              <a:ext cx="11706512" cy="780581"/>
            </a:xfrm>
            <a:prstGeom prst="rect">
              <a:avLst/>
            </a:prstGeom>
            <a:gradFill flip="none" rotWithShape="1">
              <a:gsLst>
                <a:gs pos="34000">
                  <a:schemeClr val="accent1"/>
                </a:gs>
                <a:gs pos="100000">
                  <a:schemeClr val="accent1">
                    <a:lumMod val="75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25397" y="0"/>
              <a:ext cx="11773291" cy="6419514"/>
            </a:xfrm>
            <a:custGeom>
              <a:avLst/>
              <a:gdLst/>
              <a:ahLst/>
              <a:cxnLst/>
              <a:rect l="l" t="t" r="r" b="b"/>
              <a:pathLst>
                <a:path w="11773291" h="6419514">
                  <a:moveTo>
                    <a:pt x="11750059" y="0"/>
                  </a:moveTo>
                  <a:lnTo>
                    <a:pt x="11773291" y="6419514"/>
                  </a:lnTo>
                  <a:lnTo>
                    <a:pt x="0" y="641104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grpSp>
      <p:sp>
        <p:nvSpPr>
          <p:cNvPr id="2" name="Title Placeholder 1"/>
          <p:cNvSpPr>
            <a:spLocks noGrp="1"/>
          </p:cNvSpPr>
          <p:nvPr>
            <p:ph type="title"/>
          </p:nvPr>
        </p:nvSpPr>
        <p:spPr>
          <a:xfrm>
            <a:off x="514351" y="685801"/>
            <a:ext cx="7797662" cy="11519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514351" y="2063396"/>
            <a:ext cx="7797662" cy="331118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73562" y="5757334"/>
            <a:ext cx="2838450" cy="498470"/>
          </a:xfrm>
          <a:prstGeom prst="rect">
            <a:avLst/>
          </a:prstGeom>
        </p:spPr>
        <p:txBody>
          <a:bodyPr vert="horz" lIns="91440" tIns="45720" rIns="91440" bIns="45720" rtlCol="0" anchor="ctr"/>
          <a:lstStyle>
            <a:lvl1pPr algn="r">
              <a:defRPr sz="2800" cap="all" baseline="0">
                <a:solidFill>
                  <a:schemeClr val="accent1">
                    <a:lumMod val="40000"/>
                    <a:lumOff val="60000"/>
                  </a:schemeClr>
                </a:solidFill>
              </a:defRPr>
            </a:lvl1pPr>
          </a:lstStyle>
          <a:p>
            <a:fld id="{B0A37503-DAFE-4D9A-B0AF-368908B85D4D}" type="datetimeFigureOut">
              <a:rPr lang="en-US" smtClean="0"/>
              <a:t>2/24/2016</a:t>
            </a:fld>
            <a:endParaRPr lang="en-US"/>
          </a:p>
        </p:txBody>
      </p:sp>
      <p:sp>
        <p:nvSpPr>
          <p:cNvPr id="5" name="Footer Placeholder 4"/>
          <p:cNvSpPr>
            <a:spLocks noGrp="1"/>
          </p:cNvSpPr>
          <p:nvPr>
            <p:ph type="ftr" sz="quarter" idx="3"/>
          </p:nvPr>
        </p:nvSpPr>
        <p:spPr>
          <a:xfrm>
            <a:off x="514351" y="5757334"/>
            <a:ext cx="4124789" cy="498470"/>
          </a:xfrm>
          <a:prstGeom prst="rect">
            <a:avLst/>
          </a:prstGeom>
        </p:spPr>
        <p:txBody>
          <a:bodyPr vert="horz" lIns="91440" tIns="45720" rIns="91440" bIns="45720" rtlCol="0" anchor="ctr"/>
          <a:lstStyle>
            <a:lvl1pPr algn="l">
              <a:defRPr sz="2800" cap="all" baseline="0">
                <a:solidFill>
                  <a:schemeClr val="accent1">
                    <a:lumMod val="40000"/>
                    <a:lumOff val="60000"/>
                  </a:schemeClr>
                </a:solidFill>
              </a:defRPr>
            </a:lvl1pPr>
          </a:lstStyle>
          <a:p>
            <a:endParaRPr lang="en-US"/>
          </a:p>
        </p:txBody>
      </p:sp>
      <p:sp>
        <p:nvSpPr>
          <p:cNvPr id="6" name="Slide Number Placeholder 5"/>
          <p:cNvSpPr>
            <a:spLocks noGrp="1"/>
          </p:cNvSpPr>
          <p:nvPr>
            <p:ph type="sldNum" sz="quarter" idx="4"/>
          </p:nvPr>
        </p:nvSpPr>
        <p:spPr>
          <a:xfrm>
            <a:off x="4715341" y="5757334"/>
            <a:ext cx="680390" cy="498470"/>
          </a:xfrm>
          <a:prstGeom prst="rect">
            <a:avLst/>
          </a:prstGeom>
        </p:spPr>
        <p:txBody>
          <a:bodyPr vert="horz" lIns="91440" tIns="45720" rIns="91440" bIns="45720" rtlCol="0" anchor="ctr"/>
          <a:lstStyle>
            <a:lvl1pPr algn="ctr">
              <a:defRPr sz="2800" cap="all" baseline="0">
                <a:solidFill>
                  <a:schemeClr val="accent1">
                    <a:lumMod val="40000"/>
                    <a:lumOff val="60000"/>
                  </a:schemeClr>
                </a:solidFill>
              </a:defRPr>
            </a:lvl1pPr>
          </a:lstStyle>
          <a:p>
            <a:fld id="{5EF109DA-6730-4FCB-93C1-A6FD56D47747}" type="slidenum">
              <a:rPr lang="en-US" smtClean="0"/>
              <a:t>‹#›</a:t>
            </a:fld>
            <a:endParaRPr lang="en-US"/>
          </a:p>
        </p:txBody>
      </p:sp>
    </p:spTree>
    <p:extLst>
      <p:ext uri="{BB962C8B-B14F-4D97-AF65-F5344CB8AC3E}">
        <p14:creationId xmlns:p14="http://schemas.microsoft.com/office/powerpoint/2010/main" val="23886797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914400" rtl="0" eaLnBrk="1" latinLnBrk="0" hangingPunct="1">
        <a:lnSpc>
          <a:spcPct val="90000"/>
        </a:lnSpc>
        <a:spcBef>
          <a:spcPct val="0"/>
        </a:spcBef>
        <a:buNone/>
        <a:defRPr sz="4400" kern="1200" cap="all" baseline="0">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www.cancernetwork.com/news" TargetMode="External"/><Relationship Id="rId7" Type="http://schemas.openxmlformats.org/officeDocument/2006/relationships/hyperlink" Target="http://cebp.aacrjournals.org/content/early/2015/04/07/1055-9965.EPI-14-1292.abstract"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www.cancernetwork.com/authors/anna-azvolinsky-phd" TargetMode="External"/><Relationship Id="rId5" Type="http://schemas.openxmlformats.org/officeDocument/2006/relationships/hyperlink" Target="http://www.cancernetwork.com/breast-cancer" TargetMode="External"/><Relationship Id="rId4" Type="http://schemas.openxmlformats.org/officeDocument/2006/relationships/hyperlink" Target="http://www.cancernetwork.com/aacr-2015"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biblegateway.com/passage/?search=Romans+12:1&amp;version=KJV"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FASTING, Pt 2</a:t>
            </a:r>
            <a:endParaRPr lang="en-US" dirty="0"/>
          </a:p>
        </p:txBody>
      </p:sp>
      <p:sp>
        <p:nvSpPr>
          <p:cNvPr id="3" name="Subtitle 2"/>
          <p:cNvSpPr>
            <a:spLocks noGrp="1"/>
          </p:cNvSpPr>
          <p:nvPr>
            <p:ph type="subTitle" idx="1"/>
          </p:nvPr>
        </p:nvSpPr>
        <p:spPr/>
        <p:txBody>
          <a:bodyPr/>
          <a:lstStyle/>
          <a:p>
            <a:r>
              <a:rPr lang="en-US" dirty="0" smtClean="0"/>
              <a:t>February 24, 2016</a:t>
            </a:r>
          </a:p>
          <a:p>
            <a:r>
              <a:rPr lang="en-US" dirty="0" smtClean="0"/>
              <a:t>Abiding Faith Christian Church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2" y="0"/>
            <a:ext cx="7797662" cy="1151965"/>
          </a:xfrm>
        </p:spPr>
        <p:txBody>
          <a:bodyPr/>
          <a:lstStyle/>
          <a:p>
            <a:r>
              <a:rPr lang="en-US" dirty="0" smtClean="0"/>
              <a:t>Daniel Fast-AVOID</a:t>
            </a:r>
            <a:endParaRPr lang="en-US" dirty="0"/>
          </a:p>
        </p:txBody>
      </p:sp>
      <p:sp>
        <p:nvSpPr>
          <p:cNvPr id="3" name="Content Placeholder 2"/>
          <p:cNvSpPr>
            <a:spLocks noGrp="1"/>
          </p:cNvSpPr>
          <p:nvPr>
            <p:ph sz="quarter" idx="13"/>
          </p:nvPr>
        </p:nvSpPr>
        <p:spPr>
          <a:xfrm>
            <a:off x="457200" y="838200"/>
            <a:ext cx="8305800" cy="4800600"/>
          </a:xfrm>
        </p:spPr>
        <p:txBody>
          <a:bodyPr>
            <a:normAutofit/>
          </a:bodyPr>
          <a:lstStyle/>
          <a:p>
            <a:r>
              <a:rPr lang="en-US" dirty="0" smtClean="0"/>
              <a:t>Meat/animal products</a:t>
            </a:r>
          </a:p>
          <a:p>
            <a:pPr lvl="1"/>
            <a:r>
              <a:rPr lang="en-US" dirty="0" smtClean="0"/>
              <a:t>-beef, lamb, pork, poultry, *fish</a:t>
            </a:r>
          </a:p>
          <a:p>
            <a:r>
              <a:rPr lang="en-US" dirty="0" smtClean="0"/>
              <a:t>All dairy products</a:t>
            </a:r>
          </a:p>
          <a:p>
            <a:pPr lvl="1"/>
            <a:r>
              <a:rPr lang="en-US" dirty="0" smtClean="0"/>
              <a:t>Milk, cheese, cream, butter, eggs</a:t>
            </a:r>
          </a:p>
          <a:p>
            <a:r>
              <a:rPr lang="en-US" dirty="0" smtClean="0"/>
              <a:t>All leavened bread (including Ezekiel Bread) and baked goods</a:t>
            </a:r>
          </a:p>
          <a:p>
            <a:r>
              <a:rPr lang="en-US" dirty="0" smtClean="0"/>
              <a:t>Sweeteners</a:t>
            </a:r>
          </a:p>
          <a:p>
            <a:r>
              <a:rPr lang="en-US" dirty="0" smtClean="0"/>
              <a:t>All deep fried foods</a:t>
            </a:r>
          </a:p>
          <a:p>
            <a:r>
              <a:rPr lang="en-US" dirty="0" smtClean="0"/>
              <a:t>All solid fats</a:t>
            </a:r>
          </a:p>
          <a:p>
            <a:r>
              <a:rPr lang="en-US" dirty="0" smtClean="0"/>
              <a:t>Sodas/Carbonated beverages, Alcohol, energy drinks</a:t>
            </a:r>
          </a:p>
          <a:p>
            <a:endParaRPr lang="en-US" dirty="0" smtClean="0"/>
          </a:p>
        </p:txBody>
      </p:sp>
    </p:spTree>
    <p:extLst>
      <p:ext uri="{BB962C8B-B14F-4D97-AF65-F5344CB8AC3E}">
        <p14:creationId xmlns:p14="http://schemas.microsoft.com/office/powerpoint/2010/main" val="182432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
            <a:ext cx="7797662" cy="1151965"/>
          </a:xfrm>
        </p:spPr>
        <p:txBody>
          <a:bodyPr/>
          <a:lstStyle/>
          <a:p>
            <a:r>
              <a:rPr lang="en-US" dirty="0" smtClean="0"/>
              <a:t>Intermittent Fasting</a:t>
            </a:r>
            <a:endParaRPr lang="en-US" dirty="0"/>
          </a:p>
        </p:txBody>
      </p:sp>
      <p:sp>
        <p:nvSpPr>
          <p:cNvPr id="3" name="Content Placeholder 2"/>
          <p:cNvSpPr>
            <a:spLocks noGrp="1"/>
          </p:cNvSpPr>
          <p:nvPr>
            <p:ph sz="quarter" idx="13"/>
          </p:nvPr>
        </p:nvSpPr>
        <p:spPr>
          <a:xfrm>
            <a:off x="533400" y="1066800"/>
            <a:ext cx="7796030" cy="3311189"/>
          </a:xfrm>
        </p:spPr>
        <p:txBody>
          <a:bodyPr>
            <a:noAutofit/>
          </a:bodyPr>
          <a:lstStyle/>
          <a:p>
            <a:r>
              <a:rPr lang="en-US" sz="2400" dirty="0" smtClean="0"/>
              <a:t>Alternate Day Fasting</a:t>
            </a:r>
          </a:p>
          <a:p>
            <a:r>
              <a:rPr lang="en-US" sz="2400" dirty="0" smtClean="0"/>
              <a:t>Periodic Multiday Fast</a:t>
            </a:r>
          </a:p>
          <a:p>
            <a:r>
              <a:rPr lang="en-US" sz="2400" dirty="0" smtClean="0"/>
              <a:t>Extended or Prolonged Overnight Fast</a:t>
            </a:r>
          </a:p>
          <a:p>
            <a:pPr lvl="1"/>
            <a:r>
              <a:rPr lang="en-US" sz="2000" dirty="0" smtClean="0"/>
              <a:t>Skipping eating breakfast (and possibly lunch</a:t>
            </a:r>
          </a:p>
          <a:p>
            <a:pPr lvl="1"/>
            <a:r>
              <a:rPr lang="en-US" sz="2000" dirty="0" smtClean="0"/>
              <a:t>12 hours or more of fasting </a:t>
            </a:r>
          </a:p>
          <a:p>
            <a:r>
              <a:rPr lang="en-US" sz="2400" dirty="0" smtClean="0"/>
              <a:t>Low Calorie (500 kcal or less) 2 days a week</a:t>
            </a:r>
          </a:p>
          <a:p>
            <a:pPr lvl="1"/>
            <a:r>
              <a:rPr lang="en-US" sz="2000" dirty="0" smtClean="0"/>
              <a:t>5:2 or The Fast Diet</a:t>
            </a:r>
          </a:p>
        </p:txBody>
      </p:sp>
    </p:spTree>
    <p:extLst>
      <p:ext uri="{BB962C8B-B14F-4D97-AF65-F5344CB8AC3E}">
        <p14:creationId xmlns:p14="http://schemas.microsoft.com/office/powerpoint/2010/main" val="38000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0" y="0"/>
            <a:ext cx="8763000" cy="2031325"/>
          </a:xfrm>
          <a:prstGeom prst="rect">
            <a:avLst/>
          </a:prstGeom>
        </p:spPr>
        <p:txBody>
          <a:bodyPr wrap="square">
            <a:spAutoFit/>
          </a:bodyPr>
          <a:lstStyle/>
          <a:p>
            <a:endParaRPr lang="en-US" dirty="0" smtClean="0">
              <a:solidFill>
                <a:srgbClr val="1E1E1E"/>
              </a:solidFill>
              <a:latin typeface="georgia" panose="02040502050405020303" pitchFamily="18" charset="0"/>
            </a:endParaRPr>
          </a:p>
          <a:p>
            <a:r>
              <a:rPr lang="en-US" sz="2400" dirty="0" smtClean="0">
                <a:solidFill>
                  <a:srgbClr val="1E1E1E"/>
                </a:solidFill>
                <a:latin typeface="georgia" panose="02040502050405020303" pitchFamily="18" charset="0"/>
              </a:rPr>
              <a:t>Fasting </a:t>
            </a:r>
            <a:r>
              <a:rPr lang="en-US" sz="2400" dirty="0">
                <a:solidFill>
                  <a:srgbClr val="1E1E1E"/>
                </a:solidFill>
                <a:latin typeface="georgia" panose="02040502050405020303" pitchFamily="18" charset="0"/>
              </a:rPr>
              <a:t>for three days can regenerate entire immune system, study </a:t>
            </a:r>
            <a:r>
              <a:rPr lang="en-US" sz="2400" dirty="0" smtClean="0">
                <a:solidFill>
                  <a:srgbClr val="1E1E1E"/>
                </a:solidFill>
                <a:latin typeface="georgia" panose="02040502050405020303" pitchFamily="18" charset="0"/>
              </a:rPr>
              <a:t>finds</a:t>
            </a:r>
          </a:p>
          <a:p>
            <a:endParaRPr lang="en-US" sz="2400" dirty="0">
              <a:solidFill>
                <a:srgbClr val="1E1E1E"/>
              </a:solidFill>
              <a:latin typeface="georgia" panose="02040502050405020303" pitchFamily="18" charset="0"/>
            </a:endParaRPr>
          </a:p>
          <a:p>
            <a:r>
              <a:rPr lang="en-US" dirty="0">
                <a:solidFill>
                  <a:srgbClr val="585858"/>
                </a:solidFill>
                <a:latin typeface="georgia" panose="02040502050405020303" pitchFamily="18" charset="0"/>
              </a:rPr>
              <a:t>A person's entire immune system can be rejuvenated by fasting for as little as three days as it triggers the body to start producing new white blood cells, a study suggests</a:t>
            </a:r>
            <a:endParaRPr lang="en-US" b="0" i="0" dirty="0">
              <a:solidFill>
                <a:srgbClr val="585858"/>
              </a:solidFill>
              <a:effectLst/>
              <a:latin typeface="georgia" panose="02040502050405020303" pitchFamily="18" charset="0"/>
            </a:endParaRPr>
          </a:p>
        </p:txBody>
      </p:sp>
      <p:sp>
        <p:nvSpPr>
          <p:cNvPr id="29" name="Rectangle 28"/>
          <p:cNvSpPr/>
          <p:nvPr/>
        </p:nvSpPr>
        <p:spPr>
          <a:xfrm>
            <a:off x="0" y="2209800"/>
            <a:ext cx="8683487" cy="1938992"/>
          </a:xfrm>
          <a:prstGeom prst="rect">
            <a:avLst/>
          </a:prstGeom>
        </p:spPr>
        <p:txBody>
          <a:bodyPr wrap="square">
            <a:spAutoFit/>
          </a:bodyPr>
          <a:lstStyle/>
          <a:p>
            <a:pPr algn="ctr">
              <a:lnSpc>
                <a:spcPts val="1775"/>
              </a:lnSpc>
            </a:pPr>
            <a:r>
              <a:rPr lang="en-US" dirty="0">
                <a:solidFill>
                  <a:srgbClr val="282828"/>
                </a:solidFill>
                <a:latin typeface="Arial" panose="020B0604020202020204" pitchFamily="34" charset="0"/>
                <a:ea typeface="Times New Roman" panose="02020603050405020304" pitchFamily="18" charset="0"/>
              </a:rPr>
              <a:t>Fasting for as little as three days can regenerate the entire immune system, even in the elderly, scientists have found in a breakthrough described as "remarkable".</a:t>
            </a:r>
            <a:endParaRPr lang="en-US" sz="1400" dirty="0">
              <a:latin typeface="Times New Roman" panose="02020603050405020304" pitchFamily="18" charset="0"/>
              <a:ea typeface="Times New Roman" panose="02020603050405020304" pitchFamily="18" charset="0"/>
            </a:endParaRPr>
          </a:p>
          <a:p>
            <a:pPr algn="ctr">
              <a:lnSpc>
                <a:spcPts val="1775"/>
              </a:lnSpc>
            </a:pPr>
            <a:r>
              <a:rPr lang="en-US" dirty="0">
                <a:solidFill>
                  <a:srgbClr val="282828"/>
                </a:solidFill>
                <a:latin typeface="Arial" panose="020B0604020202020204" pitchFamily="34" charset="0"/>
                <a:ea typeface="Times New Roman" panose="02020603050405020304" pitchFamily="18" charset="0"/>
              </a:rPr>
              <a:t>Although fasting diets have been criticized by nutritionists for being unhealthy, new research suggests starving the body kick-starts stem cells into producing new white blood cells, which fight off infection.</a:t>
            </a:r>
            <a:endParaRPr lang="en-US" sz="1400" dirty="0">
              <a:latin typeface="Times New Roman" panose="02020603050405020304" pitchFamily="18" charset="0"/>
              <a:ea typeface="Times New Roman" panose="02020603050405020304" pitchFamily="18" charset="0"/>
            </a:endParaRPr>
          </a:p>
          <a:p>
            <a:pPr algn="ctr">
              <a:lnSpc>
                <a:spcPts val="1775"/>
              </a:lnSpc>
            </a:pPr>
            <a:r>
              <a:rPr lang="en-US" dirty="0">
                <a:solidFill>
                  <a:srgbClr val="282828"/>
                </a:solidFill>
                <a:latin typeface="Arial" panose="020B0604020202020204" pitchFamily="34" charset="0"/>
                <a:ea typeface="Times New Roman" panose="02020603050405020304" pitchFamily="18" charset="0"/>
              </a:rPr>
              <a:t>Scientists at the University of Southern California say the discovery could be particularly beneficial for people suffering from damaged immune systems, such as cancer patients on chemotherapy.</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629020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52400"/>
            <a:ext cx="8153400" cy="5207964"/>
          </a:xfrm>
          <a:prstGeom prst="rect">
            <a:avLst/>
          </a:prstGeom>
        </p:spPr>
        <p:txBody>
          <a:bodyPr wrap="square">
            <a:spAutoFit/>
          </a:bodyPr>
          <a:lstStyle/>
          <a:p>
            <a:pPr>
              <a:lnSpc>
                <a:spcPct val="107000"/>
              </a:lnSpc>
              <a:spcAft>
                <a:spcPts val="800"/>
              </a:spcAft>
            </a:pPr>
            <a:r>
              <a:rPr lang="en-US" sz="3200" b="1" dirty="0">
                <a:latin typeface="Calibri" panose="020F0502020204030204" pitchFamily="34" charset="0"/>
                <a:ea typeface="Calibri" panose="020F0502020204030204" pitchFamily="34" charset="0"/>
                <a:cs typeface="Times New Roman" panose="02020603050405020304" pitchFamily="18" charset="0"/>
              </a:rPr>
              <a:t>Nighttime Fasting Decreases Breast Cancer Risk</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News</a:t>
            </a:r>
            <a:r>
              <a:rPr lang="en-US" dirty="0">
                <a:latin typeface="Calibri" panose="020F0502020204030204" pitchFamily="34" charset="0"/>
                <a:ea typeface="Calibri" panose="020F0502020204030204" pitchFamily="34" charset="0"/>
                <a:cs typeface="Times New Roman" panose="02020603050405020304" pitchFamily="18" charset="0"/>
              </a:rPr>
              <a:t> | April 20, 2015 | </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AACR 2015</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5"/>
              </a:rPr>
              <a:t>Breast Cancer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By </a:t>
            </a:r>
            <a:r>
              <a:rPr lang="en-US" b="1"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6"/>
              </a:rPr>
              <a:t>Anna </a:t>
            </a:r>
            <a:r>
              <a:rPr lang="en-US" b="1" u="sng" dirty="0" err="1">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6"/>
              </a:rPr>
              <a:t>Azvolinsky</a:t>
            </a:r>
            <a:r>
              <a:rPr lang="en-US" b="1"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6"/>
              </a:rPr>
              <a:t>, PhD</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Women who spend less time eating each day and an increased amount of hours fasting overnight had a decreased risk of breast cancer, according to the results of a study presented at the American Association for Cancer Research (AACR) Annual Meeting, held April 18 to 22 in Philadelphia. This study was also </a:t>
            </a:r>
            <a:r>
              <a:rPr lang="en-US" sz="2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7"/>
              </a:rPr>
              <a:t>published</a:t>
            </a:r>
            <a:r>
              <a:rPr lang="en-US" sz="2800" dirty="0">
                <a:latin typeface="Calibri" panose="020F0502020204030204" pitchFamily="34" charset="0"/>
                <a:ea typeface="Calibri" panose="020F0502020204030204" pitchFamily="34" charset="0"/>
                <a:cs typeface="Times New Roman" panose="02020603050405020304" pitchFamily="18" charset="0"/>
              </a:rPr>
              <a:t> in </a:t>
            </a:r>
            <a:r>
              <a:rPr lang="en-US" sz="2800" i="1" dirty="0">
                <a:latin typeface="Calibri" panose="020F0502020204030204" pitchFamily="34" charset="0"/>
                <a:ea typeface="Calibri" panose="020F0502020204030204" pitchFamily="34" charset="0"/>
                <a:cs typeface="Times New Roman" panose="02020603050405020304" pitchFamily="18" charset="0"/>
              </a:rPr>
              <a:t>Cancer Epidemiology, Biomarkers &amp; Prevention</a:t>
            </a:r>
            <a:r>
              <a:rPr lang="en-US" sz="2800" dirty="0">
                <a:latin typeface="Calibri" panose="020F0502020204030204" pitchFamily="34" charset="0"/>
                <a:ea typeface="Calibri" panose="020F0502020204030204" pitchFamily="34"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38802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
            <a:ext cx="7797662" cy="1151965"/>
          </a:xfrm>
        </p:spPr>
        <p:txBody>
          <a:bodyPr/>
          <a:lstStyle/>
          <a:p>
            <a:r>
              <a:rPr lang="en-US" dirty="0" smtClean="0"/>
              <a:t>Effects of Fasting</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2060773" y="453827"/>
            <a:ext cx="4793855" cy="5867401"/>
          </a:xfrm>
          <a:prstGeom prst="rect">
            <a:avLst/>
          </a:prstGeom>
        </p:spPr>
      </p:pic>
    </p:spTree>
    <p:extLst>
      <p:ext uri="{BB962C8B-B14F-4D97-AF65-F5344CB8AC3E}">
        <p14:creationId xmlns:p14="http://schemas.microsoft.com/office/powerpoint/2010/main" val="25054358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3" y="0"/>
            <a:ext cx="7797662" cy="1151965"/>
          </a:xfrm>
        </p:spPr>
        <p:txBody>
          <a:bodyPr/>
          <a:lstStyle/>
          <a:p>
            <a:r>
              <a:rPr lang="en-US" dirty="0" smtClean="0"/>
              <a:t>Physical Benefits of Fasting</a:t>
            </a:r>
            <a:endParaRPr lang="en-US" dirty="0"/>
          </a:p>
        </p:txBody>
      </p:sp>
      <p:sp>
        <p:nvSpPr>
          <p:cNvPr id="3" name="Content Placeholder 2"/>
          <p:cNvSpPr>
            <a:spLocks noGrp="1"/>
          </p:cNvSpPr>
          <p:nvPr>
            <p:ph sz="quarter" idx="13"/>
          </p:nvPr>
        </p:nvSpPr>
        <p:spPr>
          <a:xfrm>
            <a:off x="609600" y="1295400"/>
            <a:ext cx="7796030" cy="3311189"/>
          </a:xfrm>
        </p:spPr>
        <p:txBody>
          <a:bodyPr>
            <a:noAutofit/>
          </a:bodyPr>
          <a:lstStyle/>
          <a:p>
            <a:r>
              <a:rPr lang="en-US" sz="2400" dirty="0" smtClean="0"/>
              <a:t>Promotes rejuvenation and repair</a:t>
            </a:r>
          </a:p>
          <a:p>
            <a:r>
              <a:rPr lang="en-US" sz="2400" dirty="0" smtClean="0"/>
              <a:t>Improves the body response to insulin</a:t>
            </a:r>
          </a:p>
          <a:p>
            <a:r>
              <a:rPr lang="en-US" sz="2400" dirty="0" smtClean="0"/>
              <a:t>Increases use of fat as source of fuel</a:t>
            </a:r>
          </a:p>
          <a:p>
            <a:pPr lvl="1"/>
            <a:r>
              <a:rPr lang="en-US" sz="2000" dirty="0" smtClean="0"/>
              <a:t>Decreases the number of fat cells!!!!</a:t>
            </a:r>
          </a:p>
          <a:p>
            <a:r>
              <a:rPr lang="en-US" sz="2400" dirty="0" smtClean="0"/>
              <a:t>Increases Human Growth Hormone</a:t>
            </a:r>
          </a:p>
          <a:p>
            <a:pPr lvl="1"/>
            <a:r>
              <a:rPr lang="en-US" sz="2000" dirty="0" smtClean="0"/>
              <a:t>Protects lean muscle and metabolic balance</a:t>
            </a:r>
          </a:p>
          <a:p>
            <a:r>
              <a:rPr lang="en-US" sz="2400" dirty="0" smtClean="0"/>
              <a:t>Protects against neurodegenerative disease</a:t>
            </a:r>
          </a:p>
          <a:p>
            <a:pPr lvl="1"/>
            <a:r>
              <a:rPr lang="en-US" sz="2000" dirty="0" smtClean="0"/>
              <a:t>Parkinson’s disease, Alzheimer’s disease</a:t>
            </a:r>
            <a:endParaRPr lang="en-US" sz="2000" dirty="0"/>
          </a:p>
        </p:txBody>
      </p:sp>
    </p:spTree>
    <p:extLst>
      <p:ext uri="{BB962C8B-B14F-4D97-AF65-F5344CB8AC3E}">
        <p14:creationId xmlns:p14="http://schemas.microsoft.com/office/powerpoint/2010/main" val="3544200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26" y="0"/>
            <a:ext cx="7797662" cy="1151965"/>
          </a:xfrm>
        </p:spPr>
        <p:txBody>
          <a:bodyPr/>
          <a:lstStyle/>
          <a:p>
            <a:r>
              <a:rPr lang="en-US" dirty="0" smtClean="0"/>
              <a:t>Physical Benefits of Fasting</a:t>
            </a:r>
            <a:endParaRPr lang="en-US" dirty="0"/>
          </a:p>
        </p:txBody>
      </p:sp>
      <p:sp>
        <p:nvSpPr>
          <p:cNvPr id="4" name="Content Placeholder 3"/>
          <p:cNvSpPr>
            <a:spLocks noGrp="1"/>
          </p:cNvSpPr>
          <p:nvPr>
            <p:ph sz="quarter" idx="13"/>
          </p:nvPr>
        </p:nvSpPr>
        <p:spPr>
          <a:xfrm>
            <a:off x="609600" y="1371600"/>
            <a:ext cx="7796030" cy="3311189"/>
          </a:xfrm>
        </p:spPr>
        <p:txBody>
          <a:bodyPr>
            <a:noAutofit/>
          </a:bodyPr>
          <a:lstStyle/>
          <a:p>
            <a:r>
              <a:rPr lang="en-US" sz="2400" dirty="0" smtClean="0"/>
              <a:t>Reduces risk of cardiovascular disease</a:t>
            </a:r>
          </a:p>
          <a:p>
            <a:r>
              <a:rPr lang="en-US" sz="2400" dirty="0" smtClean="0"/>
              <a:t>Reduces cardiac risk factors</a:t>
            </a:r>
          </a:p>
          <a:p>
            <a:pPr lvl="1"/>
            <a:r>
              <a:rPr lang="en-US" sz="2000" dirty="0" smtClean="0"/>
              <a:t>Cholesterol</a:t>
            </a:r>
          </a:p>
          <a:p>
            <a:pPr lvl="1"/>
            <a:r>
              <a:rPr lang="en-US" sz="2000" dirty="0" smtClean="0"/>
              <a:t>Triglycerides</a:t>
            </a:r>
          </a:p>
          <a:p>
            <a:pPr lvl="1"/>
            <a:r>
              <a:rPr lang="en-US" sz="2000" dirty="0" smtClean="0"/>
              <a:t>Weight</a:t>
            </a:r>
          </a:p>
          <a:p>
            <a:pPr lvl="1"/>
            <a:r>
              <a:rPr lang="en-US" sz="2000" dirty="0" smtClean="0"/>
              <a:t>Blood sugar </a:t>
            </a:r>
            <a:r>
              <a:rPr lang="en-US" sz="2000" dirty="0" smtClean="0"/>
              <a:t>levels</a:t>
            </a:r>
            <a:endParaRPr lang="en-US" sz="2000" dirty="0" smtClean="0"/>
          </a:p>
          <a:p>
            <a:r>
              <a:rPr lang="en-US" sz="2400" dirty="0" smtClean="0"/>
              <a:t>Reduces the risk of cancer</a:t>
            </a:r>
          </a:p>
          <a:p>
            <a:pPr lvl="1"/>
            <a:r>
              <a:rPr lang="en-US" sz="2000" dirty="0" smtClean="0"/>
              <a:t>Revs up the cellular </a:t>
            </a:r>
            <a:r>
              <a:rPr lang="en-US" sz="2000" dirty="0" smtClean="0"/>
              <a:t>defenses </a:t>
            </a:r>
            <a:r>
              <a:rPr lang="en-US" sz="2000" dirty="0" smtClean="0"/>
              <a:t>against molecular damage</a:t>
            </a:r>
          </a:p>
          <a:p>
            <a:r>
              <a:rPr lang="en-US" sz="2400" dirty="0" smtClean="0"/>
              <a:t>Reduces the risk of cancer recurrence</a:t>
            </a:r>
            <a:endParaRPr lang="en-US" sz="2400" dirty="0"/>
          </a:p>
        </p:txBody>
      </p:sp>
    </p:spTree>
    <p:extLst>
      <p:ext uri="{BB962C8B-B14F-4D97-AF65-F5344CB8AC3E}">
        <p14:creationId xmlns:p14="http://schemas.microsoft.com/office/powerpoint/2010/main" val="25993556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5" y="0"/>
            <a:ext cx="7797662" cy="1151965"/>
          </a:xfrm>
        </p:spPr>
        <p:txBody>
          <a:bodyPr/>
          <a:lstStyle/>
          <a:p>
            <a:r>
              <a:rPr lang="en-US" dirty="0" smtClean="0"/>
              <a:t>Contradictions </a:t>
            </a:r>
            <a:r>
              <a:rPr lang="en-US" dirty="0" smtClean="0"/>
              <a:t>to Fasting	</a:t>
            </a:r>
            <a:endParaRPr lang="en-US" dirty="0"/>
          </a:p>
        </p:txBody>
      </p:sp>
      <p:sp>
        <p:nvSpPr>
          <p:cNvPr id="3" name="Content Placeholder 2"/>
          <p:cNvSpPr>
            <a:spLocks noGrp="1"/>
          </p:cNvSpPr>
          <p:nvPr>
            <p:ph sz="quarter" idx="13"/>
          </p:nvPr>
        </p:nvSpPr>
        <p:spPr>
          <a:xfrm>
            <a:off x="609600" y="1151965"/>
            <a:ext cx="7796030" cy="3311189"/>
          </a:xfrm>
        </p:spPr>
        <p:txBody>
          <a:bodyPr/>
          <a:lstStyle/>
          <a:p>
            <a:r>
              <a:rPr lang="en-US" dirty="0" smtClean="0"/>
              <a:t>Pregnant or Nursing Mothers</a:t>
            </a:r>
          </a:p>
          <a:p>
            <a:r>
              <a:rPr lang="en-US" dirty="0" smtClean="0"/>
              <a:t>Those with Eating Disorders</a:t>
            </a:r>
          </a:p>
          <a:p>
            <a:r>
              <a:rPr lang="en-US" dirty="0" smtClean="0"/>
              <a:t>Those with diagnosed illnesses and/or Taking Prescription Medications</a:t>
            </a:r>
          </a:p>
          <a:p>
            <a:pPr lvl="1"/>
            <a:r>
              <a:rPr lang="en-US" dirty="0" smtClean="0"/>
              <a:t>Diabetes, High Blood Pressure, Anemia, Kidney or Liver Disease, Ulcers, Cancer*, Heart Disease</a:t>
            </a:r>
          </a:p>
          <a:p>
            <a:pPr lvl="1">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
            <a:ext cx="7797662" cy="1151965"/>
          </a:xfrm>
        </p:spPr>
        <p:txBody>
          <a:bodyPr/>
          <a:lstStyle/>
          <a:p>
            <a:r>
              <a:rPr lang="en-US" dirty="0" smtClean="0"/>
              <a:t>Ease into a Fast</a:t>
            </a:r>
            <a:endParaRPr lang="en-US" dirty="0"/>
          </a:p>
        </p:txBody>
      </p:sp>
      <p:sp>
        <p:nvSpPr>
          <p:cNvPr id="3" name="Content Placeholder 2"/>
          <p:cNvSpPr>
            <a:spLocks noGrp="1"/>
          </p:cNvSpPr>
          <p:nvPr>
            <p:ph sz="quarter" idx="13"/>
          </p:nvPr>
        </p:nvSpPr>
        <p:spPr>
          <a:xfrm>
            <a:off x="533400" y="1178469"/>
            <a:ext cx="7796030" cy="3311189"/>
          </a:xfrm>
        </p:spPr>
        <p:txBody>
          <a:bodyPr/>
          <a:lstStyle/>
          <a:p>
            <a:r>
              <a:rPr lang="en-US" dirty="0" smtClean="0"/>
              <a:t>Increase fresh fruits and raw vegetables, juices, and oatmeal</a:t>
            </a:r>
          </a:p>
          <a:p>
            <a:r>
              <a:rPr lang="en-US" dirty="0" smtClean="0"/>
              <a:t>Eat smaller meals</a:t>
            </a:r>
          </a:p>
          <a:p>
            <a:r>
              <a:rPr lang="en-US" dirty="0" smtClean="0"/>
              <a:t>Avoid high-fat and sugary foods</a:t>
            </a:r>
          </a:p>
          <a:p>
            <a:r>
              <a:rPr lang="en-US" dirty="0" smtClean="0"/>
              <a:t>Commit and determine the length</a:t>
            </a:r>
            <a:endParaRPr lang="en-US" dirty="0"/>
          </a:p>
          <a:p>
            <a:r>
              <a:rPr lang="en-US" dirty="0" smtClean="0"/>
              <a:t>Medical Check up with your Doctor</a:t>
            </a:r>
          </a:p>
          <a:p>
            <a:r>
              <a:rPr lang="en-US" dirty="0" smtClean="0"/>
              <a:t>PRAY/STUDY THE BIBLE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91" y="0"/>
            <a:ext cx="7797662" cy="1151965"/>
          </a:xfrm>
        </p:spPr>
        <p:txBody>
          <a:bodyPr/>
          <a:lstStyle/>
          <a:p>
            <a:r>
              <a:rPr lang="en-US" dirty="0" smtClean="0"/>
              <a:t>During the Fast</a:t>
            </a:r>
            <a:endParaRPr lang="en-US" dirty="0"/>
          </a:p>
        </p:txBody>
      </p:sp>
      <p:sp>
        <p:nvSpPr>
          <p:cNvPr id="3" name="Content Placeholder 2"/>
          <p:cNvSpPr>
            <a:spLocks noGrp="1"/>
          </p:cNvSpPr>
          <p:nvPr>
            <p:ph sz="quarter" idx="13"/>
          </p:nvPr>
        </p:nvSpPr>
        <p:spPr>
          <a:xfrm>
            <a:off x="533400" y="1151965"/>
            <a:ext cx="7796030" cy="3311189"/>
          </a:xfrm>
        </p:spPr>
        <p:txBody>
          <a:bodyPr>
            <a:normAutofit/>
          </a:bodyPr>
          <a:lstStyle/>
          <a:p>
            <a:r>
              <a:rPr lang="en-US" dirty="0" smtClean="0"/>
              <a:t>Drink plenty of water (distilled/filtered/purified)</a:t>
            </a:r>
          </a:p>
          <a:p>
            <a:r>
              <a:rPr lang="en-US" dirty="0" smtClean="0"/>
              <a:t>Avoid caffeine and sugary drinks and artificial sweeteners</a:t>
            </a:r>
          </a:p>
          <a:p>
            <a:r>
              <a:rPr lang="en-US" dirty="0" smtClean="0"/>
              <a:t>Detoxification symptoms</a:t>
            </a:r>
          </a:p>
          <a:p>
            <a:pPr lvl="1"/>
            <a:r>
              <a:rPr lang="en-US" dirty="0" smtClean="0"/>
              <a:t>Bowels: consider taking fiber, WATER, WATER</a:t>
            </a:r>
          </a:p>
          <a:p>
            <a:pPr lvl="1"/>
            <a:r>
              <a:rPr lang="en-US" dirty="0" smtClean="0"/>
              <a:t>Kidneys: WATER, vegetable&gt;fruit juices, Broth</a:t>
            </a:r>
          </a:p>
          <a:p>
            <a:pPr lvl="1"/>
            <a:r>
              <a:rPr lang="en-US" dirty="0" smtClean="0"/>
              <a:t>Lungs: leisurely walks (~30 </a:t>
            </a:r>
            <a:r>
              <a:rPr lang="en-US" dirty="0" err="1" smtClean="0"/>
              <a:t>mins</a:t>
            </a:r>
            <a:r>
              <a:rPr lang="en-US" dirty="0" smtClean="0"/>
              <a:t>), Deep breathing</a:t>
            </a:r>
          </a:p>
          <a:p>
            <a:pPr lvl="1"/>
            <a:r>
              <a:rPr lang="en-US" dirty="0" smtClean="0"/>
              <a:t>Skin: natural body brush/</a:t>
            </a:r>
            <a:r>
              <a:rPr lang="en-US" dirty="0" err="1" smtClean="0"/>
              <a:t>loofah</a:t>
            </a:r>
            <a:r>
              <a:rPr lang="en-US" dirty="0"/>
              <a:t> </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443"/>
            <a:ext cx="7797662" cy="1151965"/>
          </a:xfrm>
        </p:spPr>
        <p:txBody>
          <a:bodyPr/>
          <a:lstStyle/>
          <a:p>
            <a:r>
              <a:rPr lang="en-US" dirty="0" smtClean="0"/>
              <a:t>Fasting</a:t>
            </a:r>
            <a:endParaRPr lang="en-US" dirty="0"/>
          </a:p>
        </p:txBody>
      </p:sp>
      <p:sp>
        <p:nvSpPr>
          <p:cNvPr id="3" name="Content Placeholder 2"/>
          <p:cNvSpPr>
            <a:spLocks noGrp="1"/>
          </p:cNvSpPr>
          <p:nvPr>
            <p:ph sz="quarter" idx="13"/>
          </p:nvPr>
        </p:nvSpPr>
        <p:spPr>
          <a:xfrm>
            <a:off x="457200" y="1188408"/>
            <a:ext cx="7796030" cy="3311189"/>
          </a:xfrm>
        </p:spPr>
        <p:txBody>
          <a:bodyPr>
            <a:normAutofit fontScale="77500" lnSpcReduction="20000"/>
          </a:bodyPr>
          <a:lstStyle/>
          <a:p>
            <a:r>
              <a:rPr lang="en-US" sz="4000" dirty="0" smtClean="0"/>
              <a:t>If my people, who are called by my name, will humble themselves and pray and seek my face and turn from their wicked ways, then will I hear from heaven and will forgive their sin and will heal their land. </a:t>
            </a:r>
          </a:p>
          <a:p>
            <a:pPr lvl="1"/>
            <a:r>
              <a:rPr lang="en-US" sz="4000" b="1" dirty="0" smtClean="0"/>
              <a:t>II Chronicles 7:14</a:t>
            </a:r>
            <a:endParaRPr lang="en-US" sz="40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5" y="0"/>
            <a:ext cx="7797662" cy="1151965"/>
          </a:xfrm>
        </p:spPr>
        <p:txBody>
          <a:bodyPr/>
          <a:lstStyle/>
          <a:p>
            <a:r>
              <a:rPr lang="en-US" dirty="0" smtClean="0"/>
              <a:t>DURING THE FAST</a:t>
            </a:r>
            <a:endParaRPr lang="en-US" dirty="0"/>
          </a:p>
        </p:txBody>
      </p:sp>
      <p:sp>
        <p:nvSpPr>
          <p:cNvPr id="3" name="Content Placeholder 2"/>
          <p:cNvSpPr>
            <a:spLocks noGrp="1"/>
          </p:cNvSpPr>
          <p:nvPr>
            <p:ph sz="quarter" idx="13"/>
          </p:nvPr>
        </p:nvSpPr>
        <p:spPr>
          <a:xfrm>
            <a:off x="609600" y="1371600"/>
            <a:ext cx="7796030" cy="3886200"/>
          </a:xfrm>
        </p:spPr>
        <p:txBody>
          <a:bodyPr>
            <a:normAutofit lnSpcReduction="10000"/>
          </a:bodyPr>
          <a:lstStyle/>
          <a:p>
            <a:r>
              <a:rPr lang="en-US" sz="2600" dirty="0" smtClean="0"/>
              <a:t>Pray with  a goal, keep a written journal</a:t>
            </a:r>
          </a:p>
          <a:p>
            <a:r>
              <a:rPr lang="en-US" sz="2600" dirty="0" smtClean="0"/>
              <a:t>Pray and fast with expectation</a:t>
            </a:r>
          </a:p>
          <a:p>
            <a:pPr lvl="1"/>
            <a:r>
              <a:rPr lang="en-US" sz="2200" dirty="0" smtClean="0"/>
              <a:t>Daniel 10: </a:t>
            </a:r>
            <a:r>
              <a:rPr lang="en-US" sz="2200" dirty="0" smtClean="0"/>
              <a:t>2-3</a:t>
            </a:r>
            <a:endParaRPr lang="en-US" sz="2200" dirty="0" smtClean="0"/>
          </a:p>
          <a:p>
            <a:r>
              <a:rPr lang="en-US" sz="2600" dirty="0" smtClean="0"/>
              <a:t>Prepare for those obstacles/temptations</a:t>
            </a:r>
          </a:p>
          <a:p>
            <a:r>
              <a:rPr lang="en-US" sz="2600" dirty="0" smtClean="0"/>
              <a:t>REST. Enter into His rest.</a:t>
            </a:r>
          </a:p>
          <a:p>
            <a:r>
              <a:rPr lang="en-US" sz="2600" dirty="0" smtClean="0"/>
              <a:t>Wait for your breakthrough.</a:t>
            </a:r>
          </a:p>
          <a:p>
            <a:pPr lvl="1"/>
            <a:r>
              <a:rPr lang="en-US" sz="2200" dirty="0" smtClean="0"/>
              <a:t>May occur after the fast. </a:t>
            </a:r>
          </a:p>
          <a:p>
            <a:pPr lvl="1"/>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
            <a:ext cx="7797662" cy="1151965"/>
          </a:xfrm>
        </p:spPr>
        <p:txBody>
          <a:bodyPr/>
          <a:lstStyle/>
          <a:p>
            <a:r>
              <a:rPr lang="en-US" dirty="0" smtClean="0"/>
              <a:t>DURING THE FAST</a:t>
            </a:r>
            <a:endParaRPr lang="en-US" dirty="0"/>
          </a:p>
        </p:txBody>
      </p:sp>
      <p:sp>
        <p:nvSpPr>
          <p:cNvPr id="3" name="Content Placeholder 2"/>
          <p:cNvSpPr>
            <a:spLocks noGrp="1"/>
          </p:cNvSpPr>
          <p:nvPr>
            <p:ph sz="quarter" idx="13"/>
          </p:nvPr>
        </p:nvSpPr>
        <p:spPr>
          <a:xfrm>
            <a:off x="381000" y="762000"/>
            <a:ext cx="8229600" cy="4724400"/>
          </a:xfrm>
        </p:spPr>
        <p:txBody>
          <a:bodyPr>
            <a:normAutofit/>
          </a:bodyPr>
          <a:lstStyle/>
          <a:p>
            <a:r>
              <a:rPr lang="en-US" dirty="0"/>
              <a:t>Don’t give in to condemnation if you slip</a:t>
            </a:r>
            <a:r>
              <a:rPr lang="en-US" dirty="0" smtClean="0"/>
              <a:t>.</a:t>
            </a:r>
          </a:p>
          <a:p>
            <a:pPr marL="0" indent="0">
              <a:buNone/>
            </a:pPr>
            <a:r>
              <a:rPr lang="en-US" dirty="0" smtClean="0"/>
              <a:t>	If thou faint in the day of adversity, thy strength is small. </a:t>
            </a:r>
          </a:p>
          <a:p>
            <a:pPr lvl="1"/>
            <a:r>
              <a:rPr lang="en-US" dirty="0" smtClean="0"/>
              <a:t>Proverbs 24:1</a:t>
            </a:r>
          </a:p>
          <a:p>
            <a:pPr marL="0" indent="0">
              <a:buNone/>
            </a:pPr>
            <a:r>
              <a:rPr lang="en-US" dirty="0" smtClean="0"/>
              <a:t>	And </a:t>
            </a:r>
            <a:r>
              <a:rPr lang="en-US" dirty="0"/>
              <a:t>he said unto me, My grace is sufficient for thee: for my strength is made perfect in weakness. Most gladly therefore will I rather glory in my infirmities, that the power of Christ may rest upon me</a:t>
            </a:r>
            <a:r>
              <a:rPr lang="en-US" dirty="0" smtClean="0"/>
              <a:t>.</a:t>
            </a:r>
          </a:p>
          <a:p>
            <a:pPr lvl="1"/>
            <a:r>
              <a:rPr lang="en-US" dirty="0" smtClean="0"/>
              <a:t>2 Corinthians 12:9</a:t>
            </a:r>
            <a:endParaRPr lang="en-US" dirty="0"/>
          </a:p>
          <a:p>
            <a:r>
              <a:rPr lang="en-US" dirty="0"/>
              <a:t>Don’t make excuses. </a:t>
            </a:r>
          </a:p>
          <a:p>
            <a:pPr lvl="1"/>
            <a:endParaRPr lang="en-US" dirty="0"/>
          </a:p>
        </p:txBody>
      </p:sp>
    </p:spTree>
    <p:extLst>
      <p:ext uri="{BB962C8B-B14F-4D97-AF65-F5344CB8AC3E}">
        <p14:creationId xmlns:p14="http://schemas.microsoft.com/office/powerpoint/2010/main" val="3160604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97662" cy="1151965"/>
          </a:xfrm>
        </p:spPr>
        <p:txBody>
          <a:bodyPr/>
          <a:lstStyle/>
          <a:p>
            <a:r>
              <a:rPr lang="en-US" dirty="0" smtClean="0"/>
              <a:t>Breaking The Fast</a:t>
            </a:r>
            <a:endParaRPr lang="en-US" dirty="0"/>
          </a:p>
        </p:txBody>
      </p:sp>
      <p:sp>
        <p:nvSpPr>
          <p:cNvPr id="3" name="Content Placeholder 2"/>
          <p:cNvSpPr>
            <a:spLocks noGrp="1"/>
          </p:cNvSpPr>
          <p:nvPr>
            <p:ph sz="quarter" idx="13"/>
          </p:nvPr>
        </p:nvSpPr>
        <p:spPr>
          <a:xfrm>
            <a:off x="609600" y="1168530"/>
            <a:ext cx="7796030" cy="3936870"/>
          </a:xfrm>
        </p:spPr>
        <p:txBody>
          <a:bodyPr>
            <a:normAutofit/>
          </a:bodyPr>
          <a:lstStyle/>
          <a:p>
            <a:r>
              <a:rPr lang="en-US" sz="2400" dirty="0" smtClean="0"/>
              <a:t>GRADUAL process</a:t>
            </a:r>
          </a:p>
          <a:p>
            <a:r>
              <a:rPr lang="en-US" sz="2400" dirty="0" smtClean="0"/>
              <a:t>Fruits/vegetables-raw, steamed </a:t>
            </a:r>
          </a:p>
          <a:p>
            <a:pPr lvl="1"/>
            <a:r>
              <a:rPr lang="en-US" sz="2000" dirty="0" smtClean="0"/>
              <a:t>(except bananas)</a:t>
            </a:r>
          </a:p>
          <a:p>
            <a:r>
              <a:rPr lang="en-US" sz="2400" dirty="0" smtClean="0"/>
              <a:t> Vegetable/fruit juices</a:t>
            </a:r>
          </a:p>
          <a:p>
            <a:r>
              <a:rPr lang="en-US" sz="2400" dirty="0" smtClean="0"/>
              <a:t>Broths</a:t>
            </a:r>
          </a:p>
          <a:p>
            <a:r>
              <a:rPr lang="en-US" sz="2400" dirty="0" smtClean="0"/>
              <a:t>1 day of recovery for every 4 days of fasting</a:t>
            </a:r>
          </a:p>
          <a:p>
            <a:r>
              <a:rPr lang="en-US" sz="2400" dirty="0" smtClean="0"/>
              <a:t>Avoid processed and heavy foods during this time</a:t>
            </a:r>
          </a:p>
          <a:p>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
            <a:ext cx="7797662" cy="1151965"/>
          </a:xfrm>
        </p:spPr>
        <p:txBody>
          <a:bodyPr/>
          <a:lstStyle/>
          <a:p>
            <a:r>
              <a:rPr lang="en-US" dirty="0" smtClean="0"/>
              <a:t>After the Fast</a:t>
            </a:r>
            <a:endParaRPr lang="en-US" dirty="0"/>
          </a:p>
        </p:txBody>
      </p:sp>
      <p:sp>
        <p:nvSpPr>
          <p:cNvPr id="3" name="Content Placeholder 2"/>
          <p:cNvSpPr>
            <a:spLocks noGrp="1"/>
          </p:cNvSpPr>
          <p:nvPr>
            <p:ph sz="quarter" idx="13"/>
          </p:nvPr>
        </p:nvSpPr>
        <p:spPr>
          <a:xfrm>
            <a:off x="533400" y="1524000"/>
            <a:ext cx="7796030" cy="3657600"/>
          </a:xfrm>
        </p:spPr>
        <p:txBody>
          <a:bodyPr>
            <a:normAutofit fontScale="77500" lnSpcReduction="20000"/>
          </a:bodyPr>
          <a:lstStyle/>
          <a:p>
            <a:r>
              <a:rPr lang="en-US" sz="2600" dirty="0" smtClean="0"/>
              <a:t>Book of Remembrance &amp; Stay In the Word</a:t>
            </a:r>
          </a:p>
          <a:p>
            <a:r>
              <a:rPr lang="en-US" sz="2600" dirty="0" smtClean="0"/>
              <a:t>Embrace and maintain the new health benefit</a:t>
            </a:r>
          </a:p>
          <a:p>
            <a:r>
              <a:rPr lang="en-US" sz="2600" dirty="0" smtClean="0"/>
              <a:t>Find ways to incorporate positive changes </a:t>
            </a:r>
          </a:p>
          <a:p>
            <a:r>
              <a:rPr lang="en-US" sz="2600" b="1" dirty="0" smtClean="0">
                <a:hlinkClick r:id="rId3"/>
              </a:rPr>
              <a:t>Romans </a:t>
            </a:r>
            <a:r>
              <a:rPr lang="en-US" sz="2600" b="1" dirty="0">
                <a:hlinkClick r:id="rId3"/>
              </a:rPr>
              <a:t>12:1</a:t>
            </a:r>
            <a:endParaRPr lang="en-US" sz="2600" b="1" dirty="0"/>
          </a:p>
          <a:p>
            <a:pPr lvl="1"/>
            <a:r>
              <a:rPr lang="en-US" sz="3600" dirty="0"/>
              <a:t>I beseech you therefore, brethren, by the mercies of God, that ye present your bodies a </a:t>
            </a:r>
            <a:r>
              <a:rPr lang="en-US" sz="3600" b="1" dirty="0"/>
              <a:t>living</a:t>
            </a:r>
            <a:r>
              <a:rPr lang="en-US" sz="3600" dirty="0"/>
              <a:t> </a:t>
            </a:r>
            <a:r>
              <a:rPr lang="en-US" sz="3600" b="1" dirty="0"/>
              <a:t>sacrifice</a:t>
            </a:r>
            <a:r>
              <a:rPr lang="en-US" sz="3600" dirty="0"/>
              <a:t>, holy, acceptable unto God, which is your reasonable service</a:t>
            </a:r>
            <a:r>
              <a:rPr lang="en-US" sz="2100" dirty="0"/>
              <a:t>.</a:t>
            </a:r>
          </a:p>
          <a:p>
            <a:endParaRPr lang="en-US" dirty="0" smtClean="0"/>
          </a:p>
          <a:p>
            <a:pPr marL="0" indent="0">
              <a:buNone/>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PRAISE</a:t>
            </a:r>
            <a:endParaRPr lang="en-US" dirty="0"/>
          </a:p>
        </p:txBody>
      </p:sp>
      <p:sp>
        <p:nvSpPr>
          <p:cNvPr id="3" name="Content Placeholder 2"/>
          <p:cNvSpPr>
            <a:spLocks noGrp="1"/>
          </p:cNvSpPr>
          <p:nvPr>
            <p:ph sz="quarter" idx="13"/>
          </p:nvPr>
        </p:nvSpPr>
        <p:spPr>
          <a:xfrm>
            <a:off x="463826" y="304800"/>
            <a:ext cx="8229600" cy="5211763"/>
          </a:xfrm>
        </p:spPr>
        <p:txBody>
          <a:bodyPr>
            <a:normAutofit/>
          </a:bodyPr>
          <a:lstStyle/>
          <a:p>
            <a:r>
              <a:rPr lang="en-US" dirty="0" smtClean="0"/>
              <a:t>Focuses our attention on God</a:t>
            </a:r>
          </a:p>
          <a:p>
            <a:r>
              <a:rPr lang="en-US" dirty="0" smtClean="0"/>
              <a:t>Allows us to recognize His Sovereignty</a:t>
            </a:r>
          </a:p>
          <a:p>
            <a:r>
              <a:rPr lang="en-US" dirty="0" smtClean="0"/>
              <a:t>Causes us to recall the mighty acts of God</a:t>
            </a:r>
          </a:p>
          <a:p>
            <a:r>
              <a:rPr lang="en-US" dirty="0" smtClean="0"/>
              <a:t>Prepares the way for God to release His awesome power in his lives</a:t>
            </a:r>
          </a:p>
          <a:p>
            <a:r>
              <a:rPr lang="en-US" dirty="0" smtClean="0"/>
              <a:t>Enlarges our vision of God</a:t>
            </a:r>
          </a:p>
          <a:p>
            <a:r>
              <a:rPr lang="en-US" dirty="0" smtClean="0"/>
              <a:t>Magnifies his presence</a:t>
            </a:r>
          </a:p>
          <a:p>
            <a:r>
              <a:rPr lang="en-US" dirty="0" smtClean="0"/>
              <a:t>Exalts the name of God</a:t>
            </a:r>
          </a:p>
          <a:p>
            <a:r>
              <a:rPr lang="en-US" dirty="0" smtClean="0"/>
              <a:t>Fills our heart with the joy of the Lord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443"/>
            <a:ext cx="7797662" cy="1151965"/>
          </a:xfrm>
        </p:spPr>
        <p:txBody>
          <a:bodyPr/>
          <a:lstStyle/>
          <a:p>
            <a:r>
              <a:rPr lang="en-US" dirty="0" smtClean="0"/>
              <a:t>Fasting</a:t>
            </a:r>
            <a:endParaRPr lang="en-US" dirty="0"/>
          </a:p>
        </p:txBody>
      </p:sp>
      <p:sp>
        <p:nvSpPr>
          <p:cNvPr id="3" name="Content Placeholder 2"/>
          <p:cNvSpPr>
            <a:spLocks noGrp="1"/>
          </p:cNvSpPr>
          <p:nvPr>
            <p:ph sz="quarter" idx="13"/>
          </p:nvPr>
        </p:nvSpPr>
        <p:spPr>
          <a:xfrm>
            <a:off x="381000" y="228600"/>
            <a:ext cx="8229600" cy="5181600"/>
          </a:xfrm>
        </p:spPr>
        <p:txBody>
          <a:bodyPr>
            <a:normAutofit/>
          </a:bodyPr>
          <a:lstStyle/>
          <a:p>
            <a:r>
              <a:rPr lang="en-US" dirty="0" smtClean="0"/>
              <a:t>Is not this the fast that I have chosen? To </a:t>
            </a:r>
            <a:r>
              <a:rPr lang="en-US" u="sng" dirty="0" smtClean="0"/>
              <a:t>loose</a:t>
            </a:r>
            <a:r>
              <a:rPr lang="en-US" dirty="0" smtClean="0"/>
              <a:t> the bands of wickedness, to undo the heavy burdens, and to let the oppressed go free, and that ye break every yoke? </a:t>
            </a:r>
            <a:r>
              <a:rPr lang="en-US" dirty="0"/>
              <a:t> </a:t>
            </a:r>
            <a:r>
              <a:rPr lang="en-US" b="1" dirty="0" smtClean="0"/>
              <a:t>Isaiah 58: 6</a:t>
            </a:r>
          </a:p>
          <a:p>
            <a:r>
              <a:rPr lang="en-US" dirty="0" smtClean="0"/>
              <a:t>Then shall thy light break forth as the morning, and </a:t>
            </a:r>
            <a:r>
              <a:rPr lang="en-US" dirty="0" err="1" smtClean="0"/>
              <a:t>thine</a:t>
            </a:r>
            <a:r>
              <a:rPr lang="en-US" dirty="0" smtClean="0"/>
              <a:t> health shall spring forth speedily: and thy righteousness shall go before thee; the glory of the Lord shall be thy reward.  </a:t>
            </a:r>
            <a:r>
              <a:rPr lang="en-US" b="1" dirty="0" smtClean="0"/>
              <a:t>Isaiah 58:8</a:t>
            </a:r>
          </a:p>
          <a:p>
            <a:r>
              <a:rPr lang="en-US" dirty="0" smtClean="0"/>
              <a:t>And the Lord shall </a:t>
            </a:r>
            <a:r>
              <a:rPr lang="en-US" u="sng" dirty="0" smtClean="0"/>
              <a:t>guide </a:t>
            </a:r>
            <a:r>
              <a:rPr lang="en-US" dirty="0" smtClean="0"/>
              <a:t>thee continually, and satisfy thy soul in drought, and make fat thy bones: and </a:t>
            </a:r>
            <a:r>
              <a:rPr lang="en-US" dirty="0" err="1" smtClean="0"/>
              <a:t>shalt</a:t>
            </a:r>
            <a:r>
              <a:rPr lang="en-US" dirty="0" smtClean="0"/>
              <a:t> be like a watered garden, and like a spring of water, whose waters fail not.  </a:t>
            </a:r>
            <a:r>
              <a:rPr lang="en-US" b="1" dirty="0" smtClean="0"/>
              <a:t>Isaiah 58:11</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6" y="0"/>
            <a:ext cx="7797662" cy="1151965"/>
          </a:xfrm>
        </p:spPr>
        <p:txBody>
          <a:bodyPr/>
          <a:lstStyle/>
          <a:p>
            <a:r>
              <a:rPr lang="en-US" dirty="0" smtClean="0"/>
              <a:t>Fasting		</a:t>
            </a:r>
            <a:endParaRPr lang="en-US" dirty="0"/>
          </a:p>
        </p:txBody>
      </p:sp>
      <p:sp>
        <p:nvSpPr>
          <p:cNvPr id="3" name="Content Placeholder 2"/>
          <p:cNvSpPr>
            <a:spLocks noGrp="1"/>
          </p:cNvSpPr>
          <p:nvPr>
            <p:ph sz="quarter" idx="13"/>
          </p:nvPr>
        </p:nvSpPr>
        <p:spPr>
          <a:xfrm>
            <a:off x="533400" y="990600"/>
            <a:ext cx="7796030" cy="3311189"/>
          </a:xfrm>
        </p:spPr>
        <p:txBody>
          <a:bodyPr>
            <a:normAutofit fontScale="77500" lnSpcReduction="20000"/>
          </a:bodyPr>
          <a:lstStyle/>
          <a:p>
            <a:r>
              <a:rPr lang="en-US" sz="3600" dirty="0" smtClean="0"/>
              <a:t>Transforms your prayer life</a:t>
            </a:r>
          </a:p>
          <a:p>
            <a:r>
              <a:rPr lang="en-US" sz="3600" dirty="0" smtClean="0"/>
              <a:t>Results in a dynamic personal revival </a:t>
            </a:r>
          </a:p>
          <a:p>
            <a:r>
              <a:rPr lang="en-US" sz="3600" dirty="0" smtClean="0"/>
              <a:t>Makes you a channel of revival to others</a:t>
            </a:r>
          </a:p>
          <a:p>
            <a:r>
              <a:rPr lang="en-US" sz="3600" dirty="0" smtClean="0"/>
              <a:t>Enables the Holy Spirit to reveal your true spiritual condition</a:t>
            </a:r>
          </a:p>
          <a:p>
            <a:r>
              <a:rPr lang="en-US" sz="3600" dirty="0" smtClean="0"/>
              <a:t>Quickens the Word of God in your heart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13"/>
            <a:ext cx="7797662" cy="1151965"/>
          </a:xfrm>
        </p:spPr>
        <p:txBody>
          <a:bodyPr/>
          <a:lstStyle/>
          <a:p>
            <a:r>
              <a:rPr lang="en-US" dirty="0" smtClean="0"/>
              <a:t>Fasting		</a:t>
            </a:r>
            <a:endParaRPr lang="en-US" dirty="0"/>
          </a:p>
        </p:txBody>
      </p:sp>
      <p:sp>
        <p:nvSpPr>
          <p:cNvPr id="3" name="Content Placeholder 2"/>
          <p:cNvSpPr>
            <a:spLocks noGrp="1"/>
          </p:cNvSpPr>
          <p:nvPr>
            <p:ph sz="quarter" idx="13"/>
          </p:nvPr>
        </p:nvSpPr>
        <p:spPr>
          <a:xfrm>
            <a:off x="533400" y="-34104"/>
            <a:ext cx="8229600" cy="5181600"/>
          </a:xfrm>
        </p:spPr>
        <p:txBody>
          <a:bodyPr>
            <a:normAutofit/>
          </a:bodyPr>
          <a:lstStyle/>
          <a:p>
            <a:r>
              <a:rPr lang="en-US" dirty="0" smtClean="0"/>
              <a:t>Restores the first love for your Lord and result in a more intimate relationship with Christ</a:t>
            </a:r>
          </a:p>
          <a:p>
            <a:r>
              <a:rPr lang="en-US" dirty="0" smtClean="0"/>
              <a:t>Allows you to humble yourself in the sight of God</a:t>
            </a:r>
          </a:p>
          <a:p>
            <a:r>
              <a:rPr lang="en-US" dirty="0" smtClean="0"/>
              <a:t>Enables the Holy Spirit to reveal your true spiritual condition, resulting in brokenness, repentance, and a transformed life. </a:t>
            </a:r>
          </a:p>
          <a:p>
            <a:r>
              <a:rPr lang="en-US" dirty="0" smtClean="0"/>
              <a:t>Quickens the Word of God in your heart and His truth becomes more meaningful as you commune with the Holy Spirit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9" y="36443"/>
            <a:ext cx="7797662" cy="1151965"/>
          </a:xfrm>
        </p:spPr>
        <p:txBody>
          <a:bodyPr/>
          <a:lstStyle/>
          <a:p>
            <a:r>
              <a:rPr lang="en-US" dirty="0" smtClean="0"/>
              <a:t>Fasting</a:t>
            </a:r>
            <a:endParaRPr lang="en-US" dirty="0"/>
          </a:p>
        </p:txBody>
      </p:sp>
      <p:sp>
        <p:nvSpPr>
          <p:cNvPr id="3" name="Rectangle 2"/>
          <p:cNvSpPr/>
          <p:nvPr/>
        </p:nvSpPr>
        <p:spPr>
          <a:xfrm>
            <a:off x="1164949" y="1188408"/>
            <a:ext cx="6629400" cy="3970318"/>
          </a:xfrm>
          <a:prstGeom prst="rect">
            <a:avLst/>
          </a:prstGeom>
        </p:spPr>
        <p:txBody>
          <a:bodyPr wrap="square">
            <a:spAutoFit/>
          </a:bodyPr>
          <a:lstStyle/>
          <a:p>
            <a:r>
              <a:rPr lang="en-US" sz="2800" b="1" dirty="0">
                <a:solidFill>
                  <a:srgbClr val="222222"/>
                </a:solidFill>
                <a:latin typeface="arial" panose="020B0604020202020204" pitchFamily="34" charset="0"/>
              </a:rPr>
              <a:t>Fasting</a:t>
            </a:r>
            <a:r>
              <a:rPr lang="en-US" sz="2800" dirty="0">
                <a:solidFill>
                  <a:srgbClr val="222222"/>
                </a:solidFill>
                <a:latin typeface="arial" panose="020B0604020202020204" pitchFamily="34" charset="0"/>
              </a:rPr>
              <a:t> is primarily a movement of willing abstinence or reduction from certain or all food, drink, or both, for a period of time. </a:t>
            </a:r>
            <a:endParaRPr lang="en-US" sz="2800" dirty="0" smtClean="0">
              <a:solidFill>
                <a:srgbClr val="222222"/>
              </a:solidFill>
              <a:latin typeface="arial" panose="020B0604020202020204" pitchFamily="34" charset="0"/>
            </a:endParaRPr>
          </a:p>
          <a:p>
            <a:r>
              <a:rPr lang="en-US" sz="2800" dirty="0" smtClean="0">
                <a:solidFill>
                  <a:srgbClr val="222222"/>
                </a:solidFill>
                <a:latin typeface="arial" panose="020B0604020202020204" pitchFamily="34" charset="0"/>
              </a:rPr>
              <a:t>An </a:t>
            </a:r>
            <a:r>
              <a:rPr lang="en-US" sz="2800" dirty="0">
                <a:solidFill>
                  <a:srgbClr val="222222"/>
                </a:solidFill>
                <a:latin typeface="arial" panose="020B0604020202020204" pitchFamily="34" charset="0"/>
              </a:rPr>
              <a:t>absolute fast is normally defined as abstinence from all food and liquid for a defined period, usually a period of 24 hours, or a number of </a:t>
            </a:r>
            <a:r>
              <a:rPr lang="en-US" sz="2800" dirty="0" smtClean="0">
                <a:solidFill>
                  <a:srgbClr val="222222"/>
                </a:solidFill>
                <a:latin typeface="arial" panose="020B0604020202020204" pitchFamily="34" charset="0"/>
              </a:rPr>
              <a:t>days</a:t>
            </a:r>
          </a:p>
          <a:p>
            <a:endParaRPr lang="en-US" sz="2800" dirty="0"/>
          </a:p>
        </p:txBody>
      </p:sp>
    </p:spTree>
    <p:extLst>
      <p:ext uri="{BB962C8B-B14F-4D97-AF65-F5344CB8AC3E}">
        <p14:creationId xmlns:p14="http://schemas.microsoft.com/office/powerpoint/2010/main" val="4207010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3" y="14226"/>
            <a:ext cx="7797662" cy="1151965"/>
          </a:xfrm>
        </p:spPr>
        <p:txBody>
          <a:bodyPr>
            <a:normAutofit fontScale="90000"/>
          </a:bodyPr>
          <a:lstStyle/>
          <a:p>
            <a:r>
              <a:rPr lang="en-US" dirty="0" smtClean="0"/>
              <a:t>Fasting	</a:t>
            </a:r>
            <a:br>
              <a:rPr lang="en-US" dirty="0" smtClean="0"/>
            </a:br>
            <a:endParaRPr lang="en-US" dirty="0"/>
          </a:p>
        </p:txBody>
      </p:sp>
      <p:sp>
        <p:nvSpPr>
          <p:cNvPr id="3" name="Content Placeholder 2"/>
          <p:cNvSpPr>
            <a:spLocks noGrp="1"/>
          </p:cNvSpPr>
          <p:nvPr>
            <p:ph sz="quarter" idx="13"/>
          </p:nvPr>
        </p:nvSpPr>
        <p:spPr>
          <a:xfrm>
            <a:off x="381000" y="27478"/>
            <a:ext cx="8229600" cy="4983163"/>
          </a:xfrm>
        </p:spPr>
        <p:txBody>
          <a:bodyPr>
            <a:normAutofit/>
          </a:bodyPr>
          <a:lstStyle/>
          <a:p>
            <a:r>
              <a:rPr lang="en-US" dirty="0" smtClean="0"/>
              <a:t>Self-denial</a:t>
            </a:r>
          </a:p>
          <a:p>
            <a:r>
              <a:rPr lang="en-US" dirty="0" smtClean="0"/>
              <a:t>Spiritual and physical discipline</a:t>
            </a:r>
          </a:p>
          <a:p>
            <a:r>
              <a:rPr lang="en-US" dirty="0" smtClean="0"/>
              <a:t>“..opens the way for the outpouring of the Spirit and the restoration of God’s house. Fasting in this age of the absent Bridegroom is in expectation of His return.  Soon there will be the midnight cry, ‘Behold, the bridegroom! Come out to meet him.’ It will be too late then to fast and to pray. The time is now. “</a:t>
            </a:r>
          </a:p>
          <a:p>
            <a:pPr>
              <a:buNone/>
            </a:pPr>
            <a:r>
              <a:rPr lang="en-US" dirty="0"/>
              <a:t>	</a:t>
            </a:r>
            <a:r>
              <a:rPr lang="en-US" dirty="0" smtClean="0"/>
              <a:t>	</a:t>
            </a:r>
            <a:r>
              <a:rPr lang="en-US" i="1" dirty="0" smtClean="0"/>
              <a:t>God’s Chosen Fast</a:t>
            </a:r>
            <a:r>
              <a:rPr lang="en-US" dirty="0" smtClean="0"/>
              <a:t>, Arthur Wallis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97662" cy="1151965"/>
          </a:xfrm>
        </p:spPr>
        <p:txBody>
          <a:bodyPr/>
          <a:lstStyle/>
          <a:p>
            <a:r>
              <a:rPr lang="en-US" dirty="0" smtClean="0"/>
              <a:t>Types of Fasts	</a:t>
            </a:r>
            <a:endParaRPr lang="en-US" dirty="0"/>
          </a:p>
        </p:txBody>
      </p:sp>
      <p:sp>
        <p:nvSpPr>
          <p:cNvPr id="3" name="Content Placeholder 2"/>
          <p:cNvSpPr>
            <a:spLocks noGrp="1"/>
          </p:cNvSpPr>
          <p:nvPr>
            <p:ph sz="quarter" idx="13"/>
          </p:nvPr>
        </p:nvSpPr>
        <p:spPr>
          <a:xfrm>
            <a:off x="533400" y="1447800"/>
            <a:ext cx="7796030" cy="3311189"/>
          </a:xfrm>
        </p:spPr>
        <p:txBody>
          <a:bodyPr>
            <a:normAutofit fontScale="25000" lnSpcReduction="20000"/>
          </a:bodyPr>
          <a:lstStyle/>
          <a:p>
            <a:r>
              <a:rPr lang="en-US" sz="8000" dirty="0" smtClean="0"/>
              <a:t>Normal or Regular </a:t>
            </a:r>
          </a:p>
          <a:p>
            <a:pPr lvl="1"/>
            <a:r>
              <a:rPr lang="en-US" sz="8000" dirty="0" smtClean="0"/>
              <a:t>water allowed</a:t>
            </a:r>
          </a:p>
          <a:p>
            <a:r>
              <a:rPr lang="en-US" sz="8000" dirty="0" smtClean="0"/>
              <a:t>Absolute or Full</a:t>
            </a:r>
          </a:p>
          <a:p>
            <a:pPr lvl="1"/>
            <a:r>
              <a:rPr lang="en-US" sz="8000" dirty="0" smtClean="0"/>
              <a:t>No food or drink</a:t>
            </a:r>
          </a:p>
          <a:p>
            <a:r>
              <a:rPr lang="en-US" sz="8000" dirty="0" smtClean="0"/>
              <a:t>Partial</a:t>
            </a:r>
          </a:p>
          <a:p>
            <a:r>
              <a:rPr lang="en-US" sz="8000" dirty="0" smtClean="0"/>
              <a:t>Intermittent</a:t>
            </a:r>
          </a:p>
          <a:p>
            <a:r>
              <a:rPr lang="en-US" sz="8000" dirty="0" smtClean="0"/>
              <a:t>Other self-denial	</a:t>
            </a:r>
          </a:p>
          <a:p>
            <a:pPr lvl="1"/>
            <a:r>
              <a:rPr lang="en-US" sz="8000" dirty="0" smtClean="0"/>
              <a:t>In marriage, sexual fast (1 Corinthians 7:3-6)</a:t>
            </a:r>
          </a:p>
          <a:p>
            <a:pPr lvl="1"/>
            <a:r>
              <a:rPr lang="en-US" sz="8000" dirty="0" smtClean="0"/>
              <a:t>Social media</a:t>
            </a:r>
          </a:p>
          <a:p>
            <a:pPr lvl="1"/>
            <a:r>
              <a:rPr lang="en-US" sz="8000" dirty="0" smtClean="0"/>
              <a:t>Technology-TV, phones, videogames</a:t>
            </a:r>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97662" cy="1151965"/>
          </a:xfrm>
        </p:spPr>
        <p:txBody>
          <a:bodyPr/>
          <a:lstStyle/>
          <a:p>
            <a:r>
              <a:rPr lang="en-US" dirty="0" smtClean="0"/>
              <a:t>Daniel Fast</a:t>
            </a:r>
            <a:endParaRPr lang="en-US" dirty="0"/>
          </a:p>
        </p:txBody>
      </p:sp>
      <p:sp>
        <p:nvSpPr>
          <p:cNvPr id="3" name="Content Placeholder 2"/>
          <p:cNvSpPr>
            <a:spLocks noGrp="1"/>
          </p:cNvSpPr>
          <p:nvPr>
            <p:ph sz="quarter" idx="13"/>
          </p:nvPr>
        </p:nvSpPr>
        <p:spPr>
          <a:xfrm>
            <a:off x="685800" y="1371600"/>
            <a:ext cx="7796030" cy="3311189"/>
          </a:xfrm>
        </p:spPr>
        <p:txBody>
          <a:bodyPr>
            <a:noAutofit/>
          </a:bodyPr>
          <a:lstStyle/>
          <a:p>
            <a:r>
              <a:rPr lang="en-US" sz="2400" dirty="0" smtClean="0"/>
              <a:t>Fruits</a:t>
            </a:r>
          </a:p>
          <a:p>
            <a:r>
              <a:rPr lang="en-US" sz="2400" dirty="0" smtClean="0"/>
              <a:t>Vegetables</a:t>
            </a:r>
          </a:p>
          <a:p>
            <a:r>
              <a:rPr lang="en-US" sz="2400" dirty="0" smtClean="0"/>
              <a:t>Whole grains</a:t>
            </a:r>
          </a:p>
          <a:p>
            <a:r>
              <a:rPr lang="en-US" sz="2400" dirty="0" smtClean="0"/>
              <a:t>Legumes/</a:t>
            </a:r>
            <a:r>
              <a:rPr lang="en-US" sz="2400" dirty="0" err="1" smtClean="0"/>
              <a:t>Beans</a:t>
            </a:r>
            <a:r>
              <a:rPr lang="en-US" sz="2400" dirty="0" err="1"/>
              <a:t>Nuts</a:t>
            </a:r>
            <a:r>
              <a:rPr lang="en-US" sz="2400" dirty="0"/>
              <a:t> and seeds, nut butters</a:t>
            </a:r>
          </a:p>
          <a:p>
            <a:pPr lvl="1"/>
            <a:r>
              <a:rPr lang="en-US" sz="2400" dirty="0"/>
              <a:t>no added salt/sugar, unless sea </a:t>
            </a:r>
            <a:r>
              <a:rPr lang="en-US" sz="2400" dirty="0" smtClean="0"/>
              <a:t>salt</a:t>
            </a:r>
          </a:p>
          <a:p>
            <a:r>
              <a:rPr lang="en-US" sz="2400" dirty="0" smtClean="0"/>
              <a:t>Quality Oils </a:t>
            </a:r>
          </a:p>
          <a:p>
            <a:r>
              <a:rPr lang="en-US" sz="2400" dirty="0" smtClean="0"/>
              <a:t>Water</a:t>
            </a:r>
            <a:endParaRPr lang="en-US" sz="2400" dirty="0"/>
          </a:p>
          <a:p>
            <a:r>
              <a:rPr lang="en-US" sz="2400" dirty="0" smtClean="0"/>
              <a:t>Other: tofu, soy products, vinegar, herbs, spices</a:t>
            </a:r>
          </a:p>
        </p:txBody>
      </p:sp>
    </p:spTree>
    <p:extLst>
      <p:ext uri="{BB962C8B-B14F-4D97-AF65-F5344CB8AC3E}">
        <p14:creationId xmlns:p14="http://schemas.microsoft.com/office/powerpoint/2010/main" val="33798032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ain Event">
  <a:themeElements>
    <a:clrScheme name="Main Event">
      <a:dk1>
        <a:sysClr val="windowText" lastClr="000000"/>
      </a:dk1>
      <a:lt1>
        <a:sysClr val="window" lastClr="FFFFFF"/>
      </a:lt1>
      <a:dk2>
        <a:srgbClr val="424242"/>
      </a:dk2>
      <a:lt2>
        <a:srgbClr val="C8C8C8"/>
      </a:lt2>
      <a:accent1>
        <a:srgbClr val="EE8011"/>
      </a:accent1>
      <a:accent2>
        <a:srgbClr val="CEC079"/>
      </a:accent2>
      <a:accent3>
        <a:srgbClr val="93A569"/>
      </a:accent3>
      <a:accent4>
        <a:srgbClr val="69A58B"/>
      </a:accent4>
      <a:accent5>
        <a:srgbClr val="6DAABD"/>
      </a:accent5>
      <a:accent6>
        <a:srgbClr val="B24A4B"/>
      </a:accent6>
      <a:hlink>
        <a:srgbClr val="EE8E11"/>
      </a:hlink>
      <a:folHlink>
        <a:srgbClr val="BFAE7F"/>
      </a:folHlink>
    </a:clrScheme>
    <a:fontScheme name="Main Event">
      <a:majorFont>
        <a:latin typeface="Impact" panose="020B080603090205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Impact" panose="020B080603090205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in Event">
      <a:fillStyleLst>
        <a:solidFill>
          <a:schemeClr val="phClr"/>
        </a:solidFill>
        <a:solidFill>
          <a:schemeClr val="phClr">
            <a:tint val="69000"/>
            <a:satMod val="105000"/>
            <a:lumMod val="110000"/>
          </a:schemeClr>
        </a:solidFill>
        <a:blipFill>
          <a:blip xmlns:r="http://schemas.openxmlformats.org/officeDocument/2006/relationships" r:embed="rId1">
            <a:duotone>
              <a:schemeClr val="phClr">
                <a:shade val="88000"/>
                <a:lumMod val="88000"/>
              </a:schemeClr>
              <a:schemeClr val="phClr"/>
            </a:duotone>
          </a:blip>
          <a:tile tx="0" ty="0" sx="100000" sy="100000" flip="none" algn="tl"/>
        </a:blipFill>
      </a:fillStyleLst>
      <a:lnStyleLst>
        <a:ln w="9525" cap="flat" cmpd="sng" algn="ctr">
          <a:solidFill>
            <a:schemeClr val="phClr">
              <a:shade val="60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25400" dist="127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88000"/>
              </a:schemeClr>
            </a:gs>
          </a:gsLst>
          <a:lin ang="5400000" scaled="0"/>
        </a:gradFill>
        <a:blipFill>
          <a:blip xmlns:r="http://schemas.openxmlformats.org/officeDocument/2006/relationships" r:embed="rId2">
            <a:duotone>
              <a:schemeClr val="phClr">
                <a:shade val="48000"/>
                <a:satMod val="110000"/>
                <a:lumMod val="40000"/>
              </a:schemeClr>
              <a:schemeClr val="phClr">
                <a:tint val="90000"/>
                <a:lumMod val="106000"/>
              </a:schemeClr>
            </a:duotone>
          </a:blip>
          <a:stretch/>
        </a:blipFill>
      </a:bgFillStyleLst>
    </a:fmtScheme>
  </a:themeElements>
  <a:objectDefaults/>
  <a:extraClrSchemeLst/>
  <a:extLst>
    <a:ext uri="{05A4C25C-085E-4340-85A3-A5531E510DB2}">
      <thm15:themeFamily xmlns:thm15="http://schemas.microsoft.com/office/thememl/2012/main" name="Main Event" id="{AC372BB4-D83D-411E-B849-B641926BA760}" vid="{686B1E04-F35C-4AB5-985D-0C358CA110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Main Event</Template>
  <TotalTime>1006</TotalTime>
  <Words>1335</Words>
  <Application>Microsoft Office PowerPoint</Application>
  <PresentationFormat>On-screen Show (4:3)</PresentationFormat>
  <Paragraphs>197</Paragraphs>
  <Slides>24</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Arial</vt:lpstr>
      <vt:lpstr>Calibri</vt:lpstr>
      <vt:lpstr>georgia</vt:lpstr>
      <vt:lpstr>Impact</vt:lpstr>
      <vt:lpstr>Times New Roman</vt:lpstr>
      <vt:lpstr>Main Event</vt:lpstr>
      <vt:lpstr>FASTING, Pt 2</vt:lpstr>
      <vt:lpstr>Fasting</vt:lpstr>
      <vt:lpstr>Fasting</vt:lpstr>
      <vt:lpstr>Fasting  </vt:lpstr>
      <vt:lpstr>Fasting  </vt:lpstr>
      <vt:lpstr>Fasting</vt:lpstr>
      <vt:lpstr>Fasting  </vt:lpstr>
      <vt:lpstr>Types of Fasts </vt:lpstr>
      <vt:lpstr>Daniel Fast</vt:lpstr>
      <vt:lpstr>Daniel Fast-AVOID</vt:lpstr>
      <vt:lpstr>Intermittent Fasting</vt:lpstr>
      <vt:lpstr>PowerPoint Presentation</vt:lpstr>
      <vt:lpstr>PowerPoint Presentation</vt:lpstr>
      <vt:lpstr>Effects of Fasting</vt:lpstr>
      <vt:lpstr>Physical Benefits of Fasting</vt:lpstr>
      <vt:lpstr>Physical Benefits of Fasting</vt:lpstr>
      <vt:lpstr>Contradictions to Fasting </vt:lpstr>
      <vt:lpstr>Ease into a Fast</vt:lpstr>
      <vt:lpstr>During the Fast</vt:lpstr>
      <vt:lpstr>DURING THE FAST</vt:lpstr>
      <vt:lpstr>DURING THE FAST</vt:lpstr>
      <vt:lpstr>Breaking The Fast</vt:lpstr>
      <vt:lpstr>After the Fast</vt:lpstr>
      <vt:lpstr>PRAISE</vt:lpstr>
    </vt:vector>
  </TitlesOfParts>
  <Company>Arkansas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‘Have Your Way In Me’ Faith</dc:title>
  <dc:creator>FIDELIS</dc:creator>
  <cp:lastModifiedBy>AFCC</cp:lastModifiedBy>
  <cp:revision>27</cp:revision>
  <cp:lastPrinted>2016-02-24T17:33:55Z</cp:lastPrinted>
  <dcterms:created xsi:type="dcterms:W3CDTF">2014-09-23T22:42:30Z</dcterms:created>
  <dcterms:modified xsi:type="dcterms:W3CDTF">2016-02-25T01:40:22Z</dcterms:modified>
</cp:coreProperties>
</file>