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99" r:id="rId3"/>
    <p:sldId id="288" r:id="rId4"/>
    <p:sldId id="267" r:id="rId5"/>
    <p:sldId id="283" r:id="rId6"/>
    <p:sldId id="264" r:id="rId7"/>
    <p:sldId id="263" r:id="rId8"/>
    <p:sldId id="301" r:id="rId9"/>
    <p:sldId id="297" r:id="rId10"/>
    <p:sldId id="298" r:id="rId11"/>
    <p:sldId id="300" r:id="rId12"/>
    <p:sldId id="289" r:id="rId13"/>
    <p:sldId id="292" r:id="rId14"/>
    <p:sldId id="293" r:id="rId15"/>
    <p:sldId id="268" r:id="rId16"/>
    <p:sldId id="270" r:id="rId17"/>
    <p:sldId id="305" r:id="rId18"/>
    <p:sldId id="271" r:id="rId19"/>
    <p:sldId id="272" r:id="rId20"/>
    <p:sldId id="273" r:id="rId21"/>
    <p:sldId id="306" r:id="rId2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60"/>
  </p:normalViewPr>
  <p:slideViewPr>
    <p:cSldViewPr>
      <p:cViewPr varScale="1">
        <p:scale>
          <a:sx n="64" d="100"/>
          <a:sy n="64" d="100"/>
        </p:scale>
        <p:origin x="153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963B1F-C893-42B4-AF1A-570DA146D1D8}"/>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E0C4B6CB-5253-4A88-82C1-ED6D6CAB45BB}"/>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D18B58A7-D030-4CD0-9CA4-25443034A983}" type="datetimeFigureOut">
              <a:rPr lang="en-US" smtClean="0"/>
              <a:t>1/24/2018</a:t>
            </a:fld>
            <a:endParaRPr lang="en-US"/>
          </a:p>
        </p:txBody>
      </p:sp>
      <p:sp>
        <p:nvSpPr>
          <p:cNvPr id="4" name="Footer Placeholder 3">
            <a:extLst>
              <a:ext uri="{FF2B5EF4-FFF2-40B4-BE49-F238E27FC236}">
                <a16:creationId xmlns:a16="http://schemas.microsoft.com/office/drawing/2014/main" id="{94F6F06F-F8ED-4231-8186-72785ACA15E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CE72170-336B-4F5F-9E52-3A3458143854}"/>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25FB0DF-CB97-4079-98E0-5A61A5CA8C7F}" type="slidenum">
              <a:rPr lang="en-US" smtClean="0"/>
              <a:t>‹#›</a:t>
            </a:fld>
            <a:endParaRPr lang="en-US"/>
          </a:p>
        </p:txBody>
      </p:sp>
    </p:spTree>
    <p:extLst>
      <p:ext uri="{BB962C8B-B14F-4D97-AF65-F5344CB8AC3E}">
        <p14:creationId xmlns:p14="http://schemas.microsoft.com/office/powerpoint/2010/main" val="4229879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D1FD612E-3D44-4445-A401-986873F450B2}" type="datetimeFigureOut">
              <a:rPr lang="en-US" smtClean="0"/>
              <a:t>1/24/2018</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CD9A112C-8783-4BFE-8B87-892FB753635F}" type="slidenum">
              <a:rPr lang="en-US" smtClean="0"/>
              <a:t>‹#›</a:t>
            </a:fld>
            <a:endParaRPr lang="en-US" dirty="0"/>
          </a:p>
        </p:txBody>
      </p:sp>
    </p:spTree>
    <p:extLst>
      <p:ext uri="{BB962C8B-B14F-4D97-AF65-F5344CB8AC3E}">
        <p14:creationId xmlns:p14="http://schemas.microsoft.com/office/powerpoint/2010/main" val="2868205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Month of Revival</a:t>
            </a:r>
          </a:p>
          <a:p>
            <a:r>
              <a:rPr lang="en-US" dirty="0"/>
              <a:t>	an</a:t>
            </a:r>
            <a:r>
              <a:rPr lang="en-US" baseline="0" dirty="0"/>
              <a:t> improvement in the condition or strength of something.</a:t>
            </a:r>
          </a:p>
          <a:p>
            <a:r>
              <a:rPr lang="en-US" baseline="0" dirty="0"/>
              <a:t>	restoration to life, consciousness, vigor, strength, etc, especially after a period of obscurity or quiescence (rest, still, inactive or motionless)</a:t>
            </a:r>
          </a:p>
          <a:p>
            <a:r>
              <a:rPr lang="en-US" baseline="0" dirty="0"/>
              <a:t>An evangelistic service or a series of services for the purpose of effecting a religious awakening.</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a:t>
            </a:fld>
            <a:endParaRPr lang="en-US" dirty="0"/>
          </a:p>
        </p:txBody>
      </p:sp>
    </p:spTree>
    <p:extLst>
      <p:ext uri="{BB962C8B-B14F-4D97-AF65-F5344CB8AC3E}">
        <p14:creationId xmlns:p14="http://schemas.microsoft.com/office/powerpoint/2010/main" val="3301751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13</a:t>
            </a:fld>
            <a:endParaRPr lang="en-US" dirty="0"/>
          </a:p>
        </p:txBody>
      </p:sp>
    </p:spTree>
    <p:extLst>
      <p:ext uri="{BB962C8B-B14F-4D97-AF65-F5344CB8AC3E}">
        <p14:creationId xmlns:p14="http://schemas.microsoft.com/office/powerpoint/2010/main" val="2432931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Increases Brain Derived Neurotrophic factor (BDNF))-protein that prevents stressed neurons from dying. </a:t>
            </a:r>
          </a:p>
          <a:p>
            <a:r>
              <a:rPr lang="en-US" dirty="0"/>
              <a:t>Increases the</a:t>
            </a:r>
            <a:r>
              <a:rPr lang="en-US" baseline="0" dirty="0"/>
              <a:t> Autophagy-which is the body’s garbage disposal system (scavenges dead/damaged molecules)</a:t>
            </a:r>
          </a:p>
          <a:p>
            <a:r>
              <a:rPr lang="en-US" baseline="0" dirty="0"/>
              <a:t>-A recent study came out which showed that Breast Cancer Survivors who fasted 13 hrs. (vs 12 or less) had 21% lower rates of recurrence and 22% lower risk of mortality from all causes than women who didn’t.  It is felt that this is related to inflammation, glucose regulation and sleep duration.  They had lower levels of HbA1c</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14</a:t>
            </a:fld>
            <a:endParaRPr lang="en-US" dirty="0"/>
          </a:p>
        </p:txBody>
      </p:sp>
    </p:spTree>
    <p:extLst>
      <p:ext uri="{BB962C8B-B14F-4D97-AF65-F5344CB8AC3E}">
        <p14:creationId xmlns:p14="http://schemas.microsoft.com/office/powerpoint/2010/main" val="3144143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15</a:t>
            </a:fld>
            <a:endParaRPr lang="en-US" dirty="0"/>
          </a:p>
        </p:txBody>
      </p:sp>
    </p:spTree>
    <p:extLst>
      <p:ext uri="{BB962C8B-B14F-4D97-AF65-F5344CB8AC3E}">
        <p14:creationId xmlns:p14="http://schemas.microsoft.com/office/powerpoint/2010/main" val="2359648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16</a:t>
            </a:fld>
            <a:endParaRPr lang="en-US" dirty="0"/>
          </a:p>
        </p:txBody>
      </p:sp>
    </p:spTree>
    <p:extLst>
      <p:ext uri="{BB962C8B-B14F-4D97-AF65-F5344CB8AC3E}">
        <p14:creationId xmlns:p14="http://schemas.microsoft.com/office/powerpoint/2010/main" val="24504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18</a:t>
            </a:fld>
            <a:endParaRPr lang="en-US" dirty="0"/>
          </a:p>
        </p:txBody>
      </p:sp>
    </p:spTree>
    <p:extLst>
      <p:ext uri="{BB962C8B-B14F-4D97-AF65-F5344CB8AC3E}">
        <p14:creationId xmlns:p14="http://schemas.microsoft.com/office/powerpoint/2010/main" val="56537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19</a:t>
            </a:fld>
            <a:endParaRPr lang="en-US" dirty="0"/>
          </a:p>
        </p:txBody>
      </p:sp>
    </p:spTree>
    <p:extLst>
      <p:ext uri="{BB962C8B-B14F-4D97-AF65-F5344CB8AC3E}">
        <p14:creationId xmlns:p14="http://schemas.microsoft.com/office/powerpoint/2010/main" val="2369892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20</a:t>
            </a:fld>
            <a:endParaRPr lang="en-US" dirty="0"/>
          </a:p>
        </p:txBody>
      </p:sp>
    </p:spTree>
    <p:extLst>
      <p:ext uri="{BB962C8B-B14F-4D97-AF65-F5344CB8AC3E}">
        <p14:creationId xmlns:p14="http://schemas.microsoft.com/office/powerpoint/2010/main" val="316270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3</a:t>
            </a:fld>
            <a:endParaRPr lang="en-US" dirty="0"/>
          </a:p>
        </p:txBody>
      </p:sp>
    </p:spTree>
    <p:extLst>
      <p:ext uri="{BB962C8B-B14F-4D97-AF65-F5344CB8AC3E}">
        <p14:creationId xmlns:p14="http://schemas.microsoft.com/office/powerpoint/2010/main" val="4141425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4</a:t>
            </a:fld>
            <a:endParaRPr lang="en-US" dirty="0"/>
          </a:p>
        </p:txBody>
      </p:sp>
    </p:spTree>
    <p:extLst>
      <p:ext uri="{BB962C8B-B14F-4D97-AF65-F5344CB8AC3E}">
        <p14:creationId xmlns:p14="http://schemas.microsoft.com/office/powerpoint/2010/main" val="4274276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5</a:t>
            </a:fld>
            <a:endParaRPr lang="en-US" dirty="0"/>
          </a:p>
        </p:txBody>
      </p:sp>
    </p:spTree>
    <p:extLst>
      <p:ext uri="{BB962C8B-B14F-4D97-AF65-F5344CB8AC3E}">
        <p14:creationId xmlns:p14="http://schemas.microsoft.com/office/powerpoint/2010/main" val="2862572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Transforms your prayer life into a richer and more personal experience</a:t>
            </a:r>
          </a:p>
          <a:p>
            <a:r>
              <a:rPr lang="en-US" dirty="0"/>
              <a:t>Results in a dynamic personal revival </a:t>
            </a:r>
          </a:p>
          <a:p>
            <a:r>
              <a:rPr lang="en-US" dirty="0"/>
              <a:t>Can make you a channel of revival to others</a:t>
            </a:r>
          </a:p>
          <a:p>
            <a:r>
              <a:rPr lang="en-US" dirty="0"/>
              <a:t>Enables the Holy Spirit to reveal your true spiritual condition, resulting in brokenness, repentance, and a transformed life. </a:t>
            </a:r>
          </a:p>
          <a:p>
            <a:r>
              <a:rPr lang="en-US" dirty="0"/>
              <a:t>Quickens the Word of God in your heart and His truth becomes more meaningful as you commune with the Holy Spirit</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6</a:t>
            </a:fld>
            <a:endParaRPr lang="en-US" dirty="0"/>
          </a:p>
        </p:txBody>
      </p:sp>
    </p:spTree>
    <p:extLst>
      <p:ext uri="{BB962C8B-B14F-4D97-AF65-F5344CB8AC3E}">
        <p14:creationId xmlns:p14="http://schemas.microsoft.com/office/powerpoint/2010/main" val="2568157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7</a:t>
            </a:fld>
            <a:endParaRPr lang="en-US" dirty="0"/>
          </a:p>
        </p:txBody>
      </p:sp>
    </p:spTree>
    <p:extLst>
      <p:ext uri="{BB962C8B-B14F-4D97-AF65-F5344CB8AC3E}">
        <p14:creationId xmlns:p14="http://schemas.microsoft.com/office/powerpoint/2010/main" val="32118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9</a:t>
            </a:fld>
            <a:endParaRPr lang="en-US" dirty="0"/>
          </a:p>
        </p:txBody>
      </p:sp>
    </p:spTree>
    <p:extLst>
      <p:ext uri="{BB962C8B-B14F-4D97-AF65-F5344CB8AC3E}">
        <p14:creationId xmlns:p14="http://schemas.microsoft.com/office/powerpoint/2010/main" val="3685224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10</a:t>
            </a:fld>
            <a:endParaRPr lang="en-US" dirty="0"/>
          </a:p>
        </p:txBody>
      </p:sp>
    </p:spTree>
    <p:extLst>
      <p:ext uri="{BB962C8B-B14F-4D97-AF65-F5344CB8AC3E}">
        <p14:creationId xmlns:p14="http://schemas.microsoft.com/office/powerpoint/2010/main" val="1503430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pilot clinical trial, three FMD cycles decreased risk factors/biomarkers for aging, diabetes, cardiovascular disease, and cancer without major adverse effects, providing support for the use of FMDs to promote healthspan.</a:t>
            </a:r>
          </a:p>
        </p:txBody>
      </p:sp>
      <p:sp>
        <p:nvSpPr>
          <p:cNvPr id="4" name="Slide Number Placeholder 3"/>
          <p:cNvSpPr>
            <a:spLocks noGrp="1"/>
          </p:cNvSpPr>
          <p:nvPr>
            <p:ph type="sldNum" sz="quarter" idx="10"/>
          </p:nvPr>
        </p:nvSpPr>
        <p:spPr/>
        <p:txBody>
          <a:bodyPr/>
          <a:lstStyle/>
          <a:p>
            <a:fld id="{CD9A112C-8783-4BFE-8B87-892FB753635F}" type="slidenum">
              <a:rPr lang="en-US" smtClean="0"/>
              <a:t>12</a:t>
            </a:fld>
            <a:endParaRPr lang="en-US" dirty="0"/>
          </a:p>
        </p:txBody>
      </p:sp>
    </p:spTree>
    <p:extLst>
      <p:ext uri="{BB962C8B-B14F-4D97-AF65-F5344CB8AC3E}">
        <p14:creationId xmlns:p14="http://schemas.microsoft.com/office/powerpoint/2010/main" val="33389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205839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214648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109DA-6730-4FCB-93C1-A6FD56D47747}"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0167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2701353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0488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1268471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854604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30798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58041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29035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2326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43693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824667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39529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08196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199191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0A37503-DAFE-4D9A-B0AF-368908B85D4D}" type="datetimeFigureOut">
              <a:rPr lang="en-US" smtClean="0"/>
              <a:t>1/24/2018</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EF109DA-6730-4FCB-93C1-A6FD56D47747}" type="slidenum">
              <a:rPr lang="en-US" smtClean="0"/>
              <a:t>‹#›</a:t>
            </a:fld>
            <a:endParaRPr lang="en-US" dirty="0"/>
          </a:p>
        </p:txBody>
      </p:sp>
    </p:spTree>
    <p:extLst>
      <p:ext uri="{BB962C8B-B14F-4D97-AF65-F5344CB8AC3E}">
        <p14:creationId xmlns:p14="http://schemas.microsoft.com/office/powerpoint/2010/main" val="1593267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iblegateway.com/passage/?search=Romans+12:1&amp;version=KJ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FASTING</a:t>
            </a:r>
          </a:p>
        </p:txBody>
      </p:sp>
      <p:sp>
        <p:nvSpPr>
          <p:cNvPr id="3" name="Subtitle 2"/>
          <p:cNvSpPr>
            <a:spLocks noGrp="1"/>
          </p:cNvSpPr>
          <p:nvPr>
            <p:ph type="subTitle" idx="1"/>
          </p:nvPr>
        </p:nvSpPr>
        <p:spPr/>
        <p:txBody>
          <a:bodyPr>
            <a:normAutofit/>
          </a:bodyPr>
          <a:lstStyle/>
          <a:p>
            <a:r>
              <a:rPr lang="en-US" sz="2800" dirty="0">
                <a:solidFill>
                  <a:schemeClr val="tx1"/>
                </a:solidFill>
              </a:rPr>
              <a:t>Is not this the fast that I have chosen?  Is 58:6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 Fast-AVOID</a:t>
            </a:r>
          </a:p>
        </p:txBody>
      </p:sp>
      <p:sp>
        <p:nvSpPr>
          <p:cNvPr id="3" name="Content Placeholder 2"/>
          <p:cNvSpPr>
            <a:spLocks noGrp="1"/>
          </p:cNvSpPr>
          <p:nvPr>
            <p:ph idx="1"/>
          </p:nvPr>
        </p:nvSpPr>
        <p:spPr>
          <a:xfrm>
            <a:off x="381000" y="1600200"/>
            <a:ext cx="8305800" cy="4800600"/>
          </a:xfrm>
        </p:spPr>
        <p:txBody>
          <a:bodyPr>
            <a:normAutofit lnSpcReduction="10000"/>
          </a:bodyPr>
          <a:lstStyle/>
          <a:p>
            <a:r>
              <a:rPr lang="en-US" sz="2400" dirty="0"/>
              <a:t>Meat/animal products</a:t>
            </a:r>
          </a:p>
          <a:p>
            <a:pPr lvl="1"/>
            <a:r>
              <a:rPr lang="en-US" sz="2400" dirty="0"/>
              <a:t>-beef, lamb, pork, poultry, *can have fish</a:t>
            </a:r>
          </a:p>
          <a:p>
            <a:r>
              <a:rPr lang="en-US" sz="2400" dirty="0"/>
              <a:t>Dairy products such as</a:t>
            </a:r>
          </a:p>
          <a:p>
            <a:pPr lvl="1"/>
            <a:r>
              <a:rPr lang="en-US" sz="2400" dirty="0"/>
              <a:t>Whole Milk</a:t>
            </a:r>
          </a:p>
          <a:p>
            <a:r>
              <a:rPr lang="en-US" sz="2400" dirty="0"/>
              <a:t>All leavened bread (including Ezekiel Bread) and baked goods</a:t>
            </a:r>
          </a:p>
          <a:p>
            <a:r>
              <a:rPr lang="en-US" sz="2400" dirty="0"/>
              <a:t>Artificial Sweeteners</a:t>
            </a:r>
          </a:p>
          <a:p>
            <a:r>
              <a:rPr lang="en-US" sz="2400" dirty="0"/>
              <a:t>All deep fried foods</a:t>
            </a:r>
          </a:p>
          <a:p>
            <a:r>
              <a:rPr lang="en-US" sz="2400" dirty="0"/>
              <a:t>All solid fats</a:t>
            </a:r>
          </a:p>
          <a:p>
            <a:r>
              <a:rPr lang="en-US" sz="2400" dirty="0"/>
              <a:t>Sodas/Carbonated beverages, Alcohol, energy drinks</a:t>
            </a:r>
          </a:p>
          <a:p>
            <a:endParaRPr lang="en-US" dirty="0"/>
          </a:p>
        </p:txBody>
      </p:sp>
    </p:spTree>
    <p:extLst>
      <p:ext uri="{BB962C8B-B14F-4D97-AF65-F5344CB8AC3E}">
        <p14:creationId xmlns:p14="http://schemas.microsoft.com/office/powerpoint/2010/main" val="182432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838200" y="2133600"/>
            <a:ext cx="7848599" cy="3962400"/>
          </a:xfrm>
        </p:spPr>
        <p:txBody>
          <a:bodyPr>
            <a:normAutofit/>
          </a:bodyPr>
          <a:lstStyle/>
          <a:p>
            <a:r>
              <a:rPr lang="en-US" sz="3200" dirty="0"/>
              <a:t>How can fasting help your health?</a:t>
            </a:r>
          </a:p>
        </p:txBody>
      </p:sp>
    </p:spTree>
    <p:extLst>
      <p:ext uri="{BB962C8B-B14F-4D97-AF65-F5344CB8AC3E}">
        <p14:creationId xmlns:p14="http://schemas.microsoft.com/office/powerpoint/2010/main" val="35674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Fasting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175072" y="1139627"/>
            <a:ext cx="4793855" cy="5867401"/>
          </a:xfrm>
          <a:prstGeom prst="rect">
            <a:avLst/>
          </a:prstGeom>
        </p:spPr>
      </p:pic>
    </p:spTree>
    <p:extLst>
      <p:ext uri="{BB962C8B-B14F-4D97-AF65-F5344CB8AC3E}">
        <p14:creationId xmlns:p14="http://schemas.microsoft.com/office/powerpoint/2010/main" val="2505435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Benefits of Fasting</a:t>
            </a:r>
          </a:p>
        </p:txBody>
      </p:sp>
      <p:sp>
        <p:nvSpPr>
          <p:cNvPr id="3" name="Content Placeholder 2"/>
          <p:cNvSpPr>
            <a:spLocks noGrp="1"/>
          </p:cNvSpPr>
          <p:nvPr>
            <p:ph idx="1"/>
          </p:nvPr>
        </p:nvSpPr>
        <p:spPr>
          <a:xfrm>
            <a:off x="762000" y="2133600"/>
            <a:ext cx="8000999" cy="4191000"/>
          </a:xfrm>
        </p:spPr>
        <p:txBody>
          <a:bodyPr/>
          <a:lstStyle/>
          <a:p>
            <a:r>
              <a:rPr lang="en-US" sz="2400" dirty="0"/>
              <a:t>Promotes rejuvenation and repair</a:t>
            </a:r>
          </a:p>
          <a:p>
            <a:r>
              <a:rPr lang="en-US" sz="2400" dirty="0"/>
              <a:t>Improves the body response to insulin</a:t>
            </a:r>
          </a:p>
          <a:p>
            <a:r>
              <a:rPr lang="en-US" sz="2400" dirty="0"/>
              <a:t>Increases use of fat as source of fuel</a:t>
            </a:r>
          </a:p>
          <a:p>
            <a:pPr lvl="1"/>
            <a:r>
              <a:rPr lang="en-US" sz="2400" dirty="0"/>
              <a:t>Decreases the number of fat cells!!!!</a:t>
            </a:r>
          </a:p>
          <a:p>
            <a:r>
              <a:rPr lang="en-US" sz="2400" dirty="0"/>
              <a:t>Increases Human Growth Hormone</a:t>
            </a:r>
          </a:p>
          <a:p>
            <a:pPr lvl="1"/>
            <a:r>
              <a:rPr lang="en-US" sz="2400" dirty="0"/>
              <a:t>Protects lean muscle and metabolic balance</a:t>
            </a:r>
          </a:p>
          <a:p>
            <a:r>
              <a:rPr lang="en-US" sz="2400" dirty="0"/>
              <a:t>Protects against neurodegenerative disease</a:t>
            </a:r>
          </a:p>
          <a:p>
            <a:pPr lvl="1"/>
            <a:r>
              <a:rPr lang="en-US" sz="2400" dirty="0"/>
              <a:t>Parkinson’s disease, Alzheimer’s disease</a:t>
            </a:r>
          </a:p>
        </p:txBody>
      </p:sp>
    </p:spTree>
    <p:extLst>
      <p:ext uri="{BB962C8B-B14F-4D97-AF65-F5344CB8AC3E}">
        <p14:creationId xmlns:p14="http://schemas.microsoft.com/office/powerpoint/2010/main" val="354420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Physical Benefits of Fasting</a:t>
            </a:r>
          </a:p>
        </p:txBody>
      </p:sp>
      <p:sp>
        <p:nvSpPr>
          <p:cNvPr id="4" name="Content Placeholder 3"/>
          <p:cNvSpPr>
            <a:spLocks noGrp="1"/>
          </p:cNvSpPr>
          <p:nvPr>
            <p:ph idx="1"/>
          </p:nvPr>
        </p:nvSpPr>
        <p:spPr>
          <a:xfrm>
            <a:off x="762000" y="2133600"/>
            <a:ext cx="7924799" cy="4114800"/>
          </a:xfrm>
        </p:spPr>
        <p:txBody>
          <a:bodyPr>
            <a:noAutofit/>
          </a:bodyPr>
          <a:lstStyle/>
          <a:p>
            <a:r>
              <a:rPr lang="en-US" sz="2000" dirty="0"/>
              <a:t>Reduces risk of cardiovascular disease</a:t>
            </a:r>
          </a:p>
          <a:p>
            <a:r>
              <a:rPr lang="en-US" sz="2000" dirty="0"/>
              <a:t>Reduces cardiac risk factors</a:t>
            </a:r>
          </a:p>
          <a:p>
            <a:pPr lvl="1"/>
            <a:r>
              <a:rPr lang="en-US" sz="2000" dirty="0"/>
              <a:t>Cholesterol</a:t>
            </a:r>
          </a:p>
          <a:p>
            <a:pPr lvl="1"/>
            <a:r>
              <a:rPr lang="en-US" sz="2000" dirty="0"/>
              <a:t>Triglycerides</a:t>
            </a:r>
          </a:p>
          <a:p>
            <a:pPr lvl="1"/>
            <a:r>
              <a:rPr lang="en-US" sz="2000" dirty="0"/>
              <a:t>Weight</a:t>
            </a:r>
          </a:p>
          <a:p>
            <a:pPr lvl="1"/>
            <a:r>
              <a:rPr lang="en-US" sz="2000" dirty="0"/>
              <a:t>Blood sugar levels</a:t>
            </a:r>
          </a:p>
          <a:p>
            <a:r>
              <a:rPr lang="en-US" sz="2000" dirty="0"/>
              <a:t>Reduces the risk of cancer</a:t>
            </a:r>
          </a:p>
          <a:p>
            <a:pPr lvl="1"/>
            <a:r>
              <a:rPr lang="en-US" sz="2000" dirty="0"/>
              <a:t>Revs up the cellular defenses against molecular damage</a:t>
            </a:r>
          </a:p>
          <a:p>
            <a:r>
              <a:rPr lang="en-US" sz="2000" dirty="0"/>
              <a:t>Reduces the risk of cancer recurrence</a:t>
            </a:r>
          </a:p>
        </p:txBody>
      </p:sp>
    </p:spTree>
    <p:extLst>
      <p:ext uri="{BB962C8B-B14F-4D97-AF65-F5344CB8AC3E}">
        <p14:creationId xmlns:p14="http://schemas.microsoft.com/office/powerpoint/2010/main" val="2599355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Contradictions </a:t>
            </a:r>
            <a:r>
              <a:rPr lang="en-US" dirty="0"/>
              <a:t>to Complete (no food) Fasting	</a:t>
            </a:r>
          </a:p>
        </p:txBody>
      </p:sp>
      <p:sp>
        <p:nvSpPr>
          <p:cNvPr id="3" name="Content Placeholder 2"/>
          <p:cNvSpPr>
            <a:spLocks noGrp="1"/>
          </p:cNvSpPr>
          <p:nvPr>
            <p:ph idx="1"/>
          </p:nvPr>
        </p:nvSpPr>
        <p:spPr>
          <a:xfrm>
            <a:off x="838200" y="2133600"/>
            <a:ext cx="7772399" cy="4191000"/>
          </a:xfrm>
        </p:spPr>
        <p:txBody>
          <a:bodyPr/>
          <a:lstStyle/>
          <a:p>
            <a:r>
              <a:rPr lang="en-US" sz="2800" dirty="0"/>
              <a:t>Pregnant or Nursing Mothers</a:t>
            </a:r>
          </a:p>
          <a:p>
            <a:r>
              <a:rPr lang="en-US" sz="2800" dirty="0"/>
              <a:t>Those with Eating Disorders</a:t>
            </a:r>
          </a:p>
          <a:p>
            <a:r>
              <a:rPr lang="en-US" sz="2800" dirty="0"/>
              <a:t>Those with diagnosed illnesses and/or Taking Prescription Medications</a:t>
            </a:r>
          </a:p>
          <a:p>
            <a:pPr lvl="1"/>
            <a:r>
              <a:rPr lang="en-US" sz="2800" dirty="0"/>
              <a:t>Diabetes, High Blood Pressure, Anemia, Kidney or Liver Disease, Ulcers, Cancer*, Heart Disease</a:t>
            </a:r>
          </a:p>
          <a:p>
            <a:pPr lvl="1"/>
            <a:r>
              <a:rPr lang="en-US" sz="2800" dirty="0"/>
              <a:t>Consult providers on fast and denials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Fast</a:t>
            </a:r>
          </a:p>
        </p:txBody>
      </p:sp>
      <p:sp>
        <p:nvSpPr>
          <p:cNvPr id="3" name="Content Placeholder 2"/>
          <p:cNvSpPr>
            <a:spLocks noGrp="1"/>
          </p:cNvSpPr>
          <p:nvPr>
            <p:ph idx="1"/>
          </p:nvPr>
        </p:nvSpPr>
        <p:spPr>
          <a:xfrm>
            <a:off x="685800" y="2133600"/>
            <a:ext cx="8000999" cy="4114800"/>
          </a:xfrm>
        </p:spPr>
        <p:txBody>
          <a:bodyPr>
            <a:normAutofit lnSpcReduction="10000"/>
          </a:bodyPr>
          <a:lstStyle/>
          <a:p>
            <a:r>
              <a:rPr lang="en-US" sz="2400" dirty="0"/>
              <a:t>Drink plenty of water (distilled/filtered/purified)</a:t>
            </a:r>
          </a:p>
          <a:p>
            <a:r>
              <a:rPr lang="en-US" sz="2400" dirty="0"/>
              <a:t>Avoid caffeine and sugary drinks and artificial sweeteners</a:t>
            </a:r>
          </a:p>
          <a:p>
            <a:r>
              <a:rPr lang="en-US" sz="2400" dirty="0"/>
              <a:t>Detoxification symptoms</a:t>
            </a:r>
          </a:p>
          <a:p>
            <a:pPr lvl="1"/>
            <a:r>
              <a:rPr lang="en-US" sz="2400" dirty="0"/>
              <a:t>Bowels: consider taking fiber, WATER, WATER</a:t>
            </a:r>
          </a:p>
          <a:p>
            <a:pPr lvl="1"/>
            <a:r>
              <a:rPr lang="en-US" sz="2400" dirty="0"/>
              <a:t>Kidneys: WATER, vegetable&gt;fruit juices, Broth</a:t>
            </a:r>
          </a:p>
          <a:p>
            <a:pPr lvl="1"/>
            <a:r>
              <a:rPr lang="en-US" sz="2400" dirty="0"/>
              <a:t>Lungs: leisurely walks (~30 mins), Deep breathing</a:t>
            </a:r>
          </a:p>
          <a:p>
            <a:pPr lvl="1"/>
            <a:r>
              <a:rPr lang="en-US" sz="2400" dirty="0"/>
              <a:t>Skin: natural body brush </a:t>
            </a:r>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914400" y="2133600"/>
            <a:ext cx="7772399" cy="3777622"/>
          </a:xfrm>
        </p:spPr>
        <p:txBody>
          <a:bodyPr>
            <a:normAutofit/>
          </a:bodyPr>
          <a:lstStyle/>
          <a:p>
            <a:r>
              <a:rPr lang="en-US" sz="2800" dirty="0"/>
              <a:t>What are some things we should consider spiritually when fasting?</a:t>
            </a:r>
          </a:p>
        </p:txBody>
      </p:sp>
    </p:spTree>
    <p:extLst>
      <p:ext uri="{BB962C8B-B14F-4D97-AF65-F5344CB8AC3E}">
        <p14:creationId xmlns:p14="http://schemas.microsoft.com/office/powerpoint/2010/main" val="471041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FAST</a:t>
            </a:r>
          </a:p>
        </p:txBody>
      </p:sp>
      <p:sp>
        <p:nvSpPr>
          <p:cNvPr id="3" name="Content Placeholder 2"/>
          <p:cNvSpPr>
            <a:spLocks noGrp="1"/>
          </p:cNvSpPr>
          <p:nvPr>
            <p:ph idx="1"/>
          </p:nvPr>
        </p:nvSpPr>
        <p:spPr>
          <a:xfrm>
            <a:off x="762000" y="2133600"/>
            <a:ext cx="7924799" cy="4038600"/>
          </a:xfrm>
        </p:spPr>
        <p:txBody>
          <a:bodyPr>
            <a:normAutofit lnSpcReduction="10000"/>
          </a:bodyPr>
          <a:lstStyle/>
          <a:p>
            <a:r>
              <a:rPr lang="en-US" sz="2400" dirty="0"/>
              <a:t>PRAY/STUDY THE BIBLE</a:t>
            </a:r>
          </a:p>
          <a:p>
            <a:r>
              <a:rPr lang="en-US" sz="2400" dirty="0"/>
              <a:t>Pray with  a goal, keep a written journal</a:t>
            </a:r>
          </a:p>
          <a:p>
            <a:r>
              <a:rPr lang="en-US" sz="2400" dirty="0"/>
              <a:t>Pray and fast with expectation Daniel 10: 1-2</a:t>
            </a:r>
          </a:p>
          <a:p>
            <a:r>
              <a:rPr lang="en-US" sz="2400" dirty="0"/>
              <a:t>GET REST. Enter into His rest. Wait for your breakthrough. </a:t>
            </a:r>
          </a:p>
          <a:p>
            <a:r>
              <a:rPr lang="en-US" sz="2400" dirty="0"/>
              <a:t>Don’t give in to condemnation if you slip.</a:t>
            </a:r>
          </a:p>
          <a:p>
            <a:r>
              <a:rPr lang="en-US" sz="2400" dirty="0"/>
              <a:t>Don’t make excuses. </a:t>
            </a:r>
          </a:p>
          <a:p>
            <a:r>
              <a:rPr lang="en-US" sz="2400" dirty="0"/>
              <a:t>Focus your attention on God and spend time with Him everyday</a:t>
            </a:r>
          </a:p>
          <a:p>
            <a:endParaRPr lang="en-US" dirty="0"/>
          </a:p>
          <a:p>
            <a:endParaRPr lang="en-US" dirty="0"/>
          </a:p>
          <a:p>
            <a:pPr marL="457200" lvl="1" indent="0">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Breaking The Fast</a:t>
            </a:r>
          </a:p>
        </p:txBody>
      </p:sp>
      <p:sp>
        <p:nvSpPr>
          <p:cNvPr id="3" name="Content Placeholder 2"/>
          <p:cNvSpPr>
            <a:spLocks noGrp="1"/>
          </p:cNvSpPr>
          <p:nvPr>
            <p:ph idx="1"/>
          </p:nvPr>
        </p:nvSpPr>
        <p:spPr>
          <a:xfrm>
            <a:off x="838200" y="2133600"/>
            <a:ext cx="7924799" cy="4038600"/>
          </a:xfrm>
        </p:spPr>
        <p:txBody>
          <a:bodyPr>
            <a:normAutofit/>
          </a:bodyPr>
          <a:lstStyle/>
          <a:p>
            <a:r>
              <a:rPr lang="en-US" sz="2800" dirty="0"/>
              <a:t>GRADUAL process of increasing food intake</a:t>
            </a:r>
          </a:p>
          <a:p>
            <a:r>
              <a:rPr lang="en-US" sz="2800" dirty="0"/>
              <a:t>Fruits/vegetables-raw, steamed </a:t>
            </a:r>
          </a:p>
          <a:p>
            <a:r>
              <a:rPr lang="en-US" sz="2800" dirty="0"/>
              <a:t> Vegetable/fruit juices</a:t>
            </a:r>
          </a:p>
          <a:p>
            <a:r>
              <a:rPr lang="en-US" sz="2800" dirty="0"/>
              <a:t>Broths</a:t>
            </a:r>
          </a:p>
          <a:p>
            <a:r>
              <a:rPr lang="en-US" sz="2800" dirty="0"/>
              <a:t>Avoid processed and heavy foods during this time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p:txBody>
          <a:bodyPr/>
          <a:lstStyle/>
          <a:p>
            <a:r>
              <a:rPr lang="en-US" dirty="0"/>
              <a:t> </a:t>
            </a:r>
            <a:r>
              <a:rPr lang="en-US" sz="3200" dirty="0"/>
              <a:t>Why do you think fasting is important?</a:t>
            </a:r>
          </a:p>
        </p:txBody>
      </p:sp>
    </p:spTree>
    <p:extLst>
      <p:ext uri="{BB962C8B-B14F-4D97-AF65-F5344CB8AC3E}">
        <p14:creationId xmlns:p14="http://schemas.microsoft.com/office/powerpoint/2010/main" val="1140918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the Fast</a:t>
            </a:r>
          </a:p>
        </p:txBody>
      </p:sp>
      <p:sp>
        <p:nvSpPr>
          <p:cNvPr id="3" name="Content Placeholder 2"/>
          <p:cNvSpPr>
            <a:spLocks noGrp="1"/>
          </p:cNvSpPr>
          <p:nvPr>
            <p:ph idx="1"/>
          </p:nvPr>
        </p:nvSpPr>
        <p:spPr>
          <a:xfrm>
            <a:off x="1143000" y="1540189"/>
            <a:ext cx="7470386" cy="3777622"/>
          </a:xfrm>
        </p:spPr>
        <p:txBody>
          <a:bodyPr>
            <a:normAutofit fontScale="92500"/>
          </a:bodyPr>
          <a:lstStyle/>
          <a:p>
            <a:r>
              <a:rPr lang="en-US" sz="2400" dirty="0"/>
              <a:t>Be prepare for possible obstacles/temptations</a:t>
            </a:r>
          </a:p>
          <a:p>
            <a:r>
              <a:rPr lang="en-US" sz="2400" dirty="0"/>
              <a:t>Keep a Book of Remembrance &amp; Stay In the Word</a:t>
            </a:r>
          </a:p>
          <a:p>
            <a:r>
              <a:rPr lang="en-US" sz="2400" dirty="0"/>
              <a:t>Embrace and maintain the new health benefit</a:t>
            </a:r>
          </a:p>
          <a:p>
            <a:r>
              <a:rPr lang="en-US" sz="2400" dirty="0"/>
              <a:t>Find ways to incorporate positive changes </a:t>
            </a:r>
          </a:p>
          <a:p>
            <a:r>
              <a:rPr lang="en-US" sz="2400" b="1" dirty="0">
                <a:hlinkClick r:id="rId3"/>
              </a:rPr>
              <a:t>Romans 12:1</a:t>
            </a:r>
            <a:endParaRPr lang="en-US" sz="2400" b="1" dirty="0"/>
          </a:p>
          <a:p>
            <a:r>
              <a:rPr lang="en-US" sz="2400" dirty="0"/>
              <a:t>I beseech you therefore, brethren, by the mercies of God, that ye present your bodies a </a:t>
            </a:r>
            <a:r>
              <a:rPr lang="en-US" sz="2400" b="1" dirty="0"/>
              <a:t>living</a:t>
            </a:r>
            <a:r>
              <a:rPr lang="en-US" sz="2400" dirty="0"/>
              <a:t> </a:t>
            </a:r>
            <a:r>
              <a:rPr lang="en-US" sz="2400" b="1" dirty="0"/>
              <a:t>sacrifice</a:t>
            </a:r>
            <a:r>
              <a:rPr lang="en-US" sz="2400" dirty="0"/>
              <a:t>, holy, acceptable unto God, which is your reasonable service.</a:t>
            </a:r>
          </a:p>
          <a:p>
            <a:endParaRPr lang="en-US" dirty="0"/>
          </a:p>
          <a:p>
            <a:pPr marL="0" indent="0">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Next Bible Study</a:t>
            </a:r>
          </a:p>
          <a:p>
            <a:r>
              <a:rPr lang="en-US" dirty="0"/>
              <a:t>TBA</a:t>
            </a:r>
          </a:p>
        </p:txBody>
      </p:sp>
    </p:spTree>
    <p:extLst>
      <p:ext uri="{BB962C8B-B14F-4D97-AF65-F5344CB8AC3E}">
        <p14:creationId xmlns:p14="http://schemas.microsoft.com/office/powerpoint/2010/main" val="2610017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Rectangle 2"/>
          <p:cNvSpPr/>
          <p:nvPr/>
        </p:nvSpPr>
        <p:spPr>
          <a:xfrm>
            <a:off x="609600" y="1752600"/>
            <a:ext cx="7924800" cy="3970318"/>
          </a:xfrm>
          <a:prstGeom prst="rect">
            <a:avLst/>
          </a:prstGeom>
        </p:spPr>
        <p:txBody>
          <a:bodyPr wrap="square">
            <a:spAutoFit/>
          </a:bodyPr>
          <a:lstStyle/>
          <a:p>
            <a:r>
              <a:rPr lang="en-US" sz="3200" b="1" dirty="0">
                <a:solidFill>
                  <a:srgbClr val="222222"/>
                </a:solidFill>
                <a:latin typeface="arial" panose="020B0604020202020204" pitchFamily="34" charset="0"/>
              </a:rPr>
              <a:t>Fasting</a:t>
            </a:r>
            <a:r>
              <a:rPr lang="en-US" sz="3200" dirty="0">
                <a:solidFill>
                  <a:srgbClr val="222222"/>
                </a:solidFill>
                <a:latin typeface="arial" panose="020B0604020202020204" pitchFamily="34" charset="0"/>
              </a:rPr>
              <a:t> is primarily a movement of willing abstinence or reduction from certain or all food, drink, or both, for a period of time. </a:t>
            </a:r>
          </a:p>
          <a:p>
            <a:r>
              <a:rPr lang="en-US" sz="3200" dirty="0">
                <a:solidFill>
                  <a:srgbClr val="222222"/>
                </a:solidFill>
                <a:latin typeface="arial" panose="020B0604020202020204" pitchFamily="34" charset="0"/>
              </a:rPr>
              <a:t>An absolute fast is normally defined as abstinence from all food and liquid for a defined period, usually a period of 24 hours, or a number of days</a:t>
            </a:r>
          </a:p>
          <a:p>
            <a:endParaRPr lang="en-US" sz="2800" dirty="0"/>
          </a:p>
        </p:txBody>
      </p:sp>
    </p:spTree>
    <p:extLst>
      <p:ext uri="{BB962C8B-B14F-4D97-AF65-F5344CB8AC3E}">
        <p14:creationId xmlns:p14="http://schemas.microsoft.com/office/powerpoint/2010/main" val="4207010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Fasting	</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sz="2800" dirty="0"/>
              <a:t>Self-denial</a:t>
            </a:r>
          </a:p>
          <a:p>
            <a:r>
              <a:rPr lang="en-US" sz="2800" dirty="0"/>
              <a:t>Spiritual and physical discipline</a:t>
            </a:r>
          </a:p>
          <a:p>
            <a:r>
              <a:rPr lang="en-US" sz="2800" dirty="0"/>
              <a:t>“..opens the way for the outpouring of the Spirit and the restoration of God’s house. Fasting in this age of the absent Bridegroom is in expectation of His return.  Soon there will be the midnight cry, ‘Behold, the bridegroom! Come out to meet him.’ It will be too late then to fast and to pray. The time is now. “</a:t>
            </a:r>
          </a:p>
          <a:p>
            <a:pPr>
              <a:buNone/>
            </a:pPr>
            <a:r>
              <a:rPr lang="en-US" sz="2800" dirty="0"/>
              <a:t>		</a:t>
            </a:r>
            <a:r>
              <a:rPr lang="en-US" sz="2800" i="1" dirty="0"/>
              <a:t>God’s Chosen Fast</a:t>
            </a:r>
            <a:r>
              <a:rPr lang="en-US" sz="2800" dirty="0"/>
              <a:t>, Arthur Wallis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457200" y="1371600"/>
            <a:ext cx="8229600" cy="5181600"/>
          </a:xfrm>
        </p:spPr>
        <p:txBody>
          <a:bodyPr>
            <a:normAutofit/>
          </a:bodyPr>
          <a:lstStyle/>
          <a:p>
            <a:r>
              <a:rPr lang="en-US" sz="2400" dirty="0"/>
              <a:t>Is not this the fast that I have chosen? To </a:t>
            </a:r>
            <a:r>
              <a:rPr lang="en-US" sz="2400" u="sng" dirty="0"/>
              <a:t>loose</a:t>
            </a:r>
            <a:r>
              <a:rPr lang="en-US" sz="2400" dirty="0"/>
              <a:t> the bands of wickedness, to undo the heavy burdens, and to let the oppressed go free, and that ye break every yoke?  </a:t>
            </a:r>
            <a:r>
              <a:rPr lang="en-US" sz="2400" b="1" dirty="0"/>
              <a:t>Isaiah 58: 6</a:t>
            </a:r>
          </a:p>
          <a:p>
            <a:r>
              <a:rPr lang="en-US" sz="2400" dirty="0"/>
              <a:t>Then shall thy light break forth as the morning, and thine health shall spring forth speedily: and thy righteousness shall go before thee; the glory of the Lord shall be thy reward.  </a:t>
            </a:r>
            <a:r>
              <a:rPr lang="en-US" sz="2400" b="1" dirty="0"/>
              <a:t>Isaiah 58:8</a:t>
            </a:r>
          </a:p>
          <a:p>
            <a:r>
              <a:rPr lang="en-US" sz="2400" dirty="0"/>
              <a:t>And the Lord shall </a:t>
            </a:r>
            <a:r>
              <a:rPr lang="en-US" sz="2400" u="sng" dirty="0"/>
              <a:t>guide </a:t>
            </a:r>
            <a:r>
              <a:rPr lang="en-US" sz="2400" dirty="0"/>
              <a:t>thee continually, and satisfy thy soul in drought, and make fat thy bones: and shalt be like a watered garden, and like a spring of water, whose waters fail not.  </a:t>
            </a:r>
            <a:r>
              <a:rPr lang="en-US" sz="2400" b="1" dirty="0"/>
              <a:t>Isaiah 58:</a:t>
            </a:r>
            <a:r>
              <a:rPr lang="en-US" b="1" dirty="0"/>
              <a:t>11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		</a:t>
            </a:r>
          </a:p>
        </p:txBody>
      </p:sp>
      <p:sp>
        <p:nvSpPr>
          <p:cNvPr id="3" name="Content Placeholder 2"/>
          <p:cNvSpPr>
            <a:spLocks noGrp="1"/>
          </p:cNvSpPr>
          <p:nvPr>
            <p:ph idx="1"/>
          </p:nvPr>
        </p:nvSpPr>
        <p:spPr>
          <a:xfrm>
            <a:off x="685800" y="2133600"/>
            <a:ext cx="8077199" cy="4191000"/>
          </a:xfrm>
        </p:spPr>
        <p:txBody>
          <a:bodyPr>
            <a:normAutofit fontScale="92500" lnSpcReduction="20000"/>
          </a:bodyPr>
          <a:lstStyle/>
          <a:p>
            <a:r>
              <a:rPr lang="en-US" sz="3600" dirty="0"/>
              <a:t>Transforms your prayer life</a:t>
            </a:r>
          </a:p>
          <a:p>
            <a:r>
              <a:rPr lang="en-US" sz="3600" dirty="0"/>
              <a:t>Results in a dynamic personal revival </a:t>
            </a:r>
          </a:p>
          <a:p>
            <a:r>
              <a:rPr lang="en-US" sz="3600" dirty="0"/>
              <a:t>Makes you a channel of revival to others</a:t>
            </a:r>
          </a:p>
          <a:p>
            <a:r>
              <a:rPr lang="en-US" sz="3600" dirty="0"/>
              <a:t>Enables the Holy Spirit to reveal your true spiritual condition</a:t>
            </a:r>
          </a:p>
          <a:p>
            <a:r>
              <a:rPr lang="en-US" sz="3600" dirty="0"/>
              <a:t>Quickens the Word of God in your heart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		</a:t>
            </a:r>
          </a:p>
        </p:txBody>
      </p:sp>
      <p:sp>
        <p:nvSpPr>
          <p:cNvPr id="3" name="Content Placeholder 2"/>
          <p:cNvSpPr>
            <a:spLocks noGrp="1"/>
          </p:cNvSpPr>
          <p:nvPr>
            <p:ph idx="1"/>
          </p:nvPr>
        </p:nvSpPr>
        <p:spPr>
          <a:xfrm>
            <a:off x="457200" y="1219200"/>
            <a:ext cx="8229600" cy="5181600"/>
          </a:xfrm>
        </p:spPr>
        <p:txBody>
          <a:bodyPr>
            <a:normAutofit/>
          </a:bodyPr>
          <a:lstStyle/>
          <a:p>
            <a:r>
              <a:rPr lang="en-US" sz="2800" dirty="0"/>
              <a:t>Restores the first love for your Lord and result in a more intimate relationship with Christ</a:t>
            </a:r>
          </a:p>
          <a:p>
            <a:r>
              <a:rPr lang="en-US" sz="2800" dirty="0"/>
              <a:t>Allows you to humble yourself in the sight of God</a:t>
            </a:r>
          </a:p>
          <a:p>
            <a:r>
              <a:rPr lang="en-US" sz="2800" dirty="0"/>
              <a:t>Enables the Holy Spirit to reveal your true spiritual condition, resulting in brokenness, repentance, and a transformed life. </a:t>
            </a:r>
          </a:p>
          <a:p>
            <a:r>
              <a:rPr lang="en-US" sz="2800" dirty="0"/>
              <a:t>Quickens the Word of God in your heart and His truth becomes more meaningful as you commune with the Holy Spirit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685800" y="2133600"/>
            <a:ext cx="7924799" cy="3777622"/>
          </a:xfrm>
        </p:spPr>
        <p:txBody>
          <a:bodyPr>
            <a:normAutofit/>
          </a:bodyPr>
          <a:lstStyle/>
          <a:p>
            <a:r>
              <a:rPr lang="en-US" sz="3200" dirty="0"/>
              <a:t>What is the Daniel fast?</a:t>
            </a:r>
          </a:p>
        </p:txBody>
      </p:sp>
    </p:spTree>
    <p:extLst>
      <p:ext uri="{BB962C8B-B14F-4D97-AF65-F5344CB8AC3E}">
        <p14:creationId xmlns:p14="http://schemas.microsoft.com/office/powerpoint/2010/main" val="77078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 Fast</a:t>
            </a:r>
          </a:p>
        </p:txBody>
      </p:sp>
      <p:sp>
        <p:nvSpPr>
          <p:cNvPr id="3" name="Content Placeholder 2"/>
          <p:cNvSpPr>
            <a:spLocks noGrp="1"/>
          </p:cNvSpPr>
          <p:nvPr>
            <p:ph idx="1"/>
          </p:nvPr>
        </p:nvSpPr>
        <p:spPr>
          <a:xfrm>
            <a:off x="685800" y="2133600"/>
            <a:ext cx="8077199" cy="4038600"/>
          </a:xfrm>
        </p:spPr>
        <p:txBody>
          <a:bodyPr>
            <a:normAutofit/>
          </a:bodyPr>
          <a:lstStyle/>
          <a:p>
            <a:r>
              <a:rPr lang="en-US" sz="2400" dirty="0"/>
              <a:t>Fruits</a:t>
            </a:r>
          </a:p>
          <a:p>
            <a:r>
              <a:rPr lang="en-US" sz="2400" dirty="0"/>
              <a:t>Vegetables</a:t>
            </a:r>
          </a:p>
          <a:p>
            <a:r>
              <a:rPr lang="en-US" sz="2400" dirty="0"/>
              <a:t>Whole grains</a:t>
            </a:r>
          </a:p>
          <a:p>
            <a:r>
              <a:rPr lang="en-US" sz="2400" dirty="0"/>
              <a:t>Legumes/Beans, Nuts and seeds, nut butters</a:t>
            </a:r>
          </a:p>
          <a:p>
            <a:pPr lvl="1"/>
            <a:r>
              <a:rPr lang="en-US" sz="2400" dirty="0"/>
              <a:t>no added salt/sugar, unless sea salt</a:t>
            </a:r>
          </a:p>
          <a:p>
            <a:r>
              <a:rPr lang="en-US" sz="2400" dirty="0"/>
              <a:t>Quality Oils </a:t>
            </a:r>
          </a:p>
          <a:p>
            <a:r>
              <a:rPr lang="en-US" sz="2400" dirty="0"/>
              <a:t>Water</a:t>
            </a:r>
          </a:p>
          <a:p>
            <a:r>
              <a:rPr lang="en-US" sz="2400" dirty="0"/>
              <a:t>Other: tofu, soy products, vinegar, herbs, spices</a:t>
            </a:r>
          </a:p>
        </p:txBody>
      </p:sp>
    </p:spTree>
    <p:extLst>
      <p:ext uri="{BB962C8B-B14F-4D97-AF65-F5344CB8AC3E}">
        <p14:creationId xmlns:p14="http://schemas.microsoft.com/office/powerpoint/2010/main" val="33798032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1079</TotalTime>
  <Words>995</Words>
  <Application>Microsoft Office PowerPoint</Application>
  <PresentationFormat>On-screen Show (4:3)</PresentationFormat>
  <Paragraphs>139</Paragraphs>
  <Slides>21</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vt:lpstr>
      <vt:lpstr>Calibri</vt:lpstr>
      <vt:lpstr>Century Gothic</vt:lpstr>
      <vt:lpstr>Wingdings 3</vt:lpstr>
      <vt:lpstr>Wisp</vt:lpstr>
      <vt:lpstr>FASTING</vt:lpstr>
      <vt:lpstr>Fasting</vt:lpstr>
      <vt:lpstr>Fasting</vt:lpstr>
      <vt:lpstr>Fasting  </vt:lpstr>
      <vt:lpstr>Fasting</vt:lpstr>
      <vt:lpstr>Fasting  </vt:lpstr>
      <vt:lpstr>Fasting  </vt:lpstr>
      <vt:lpstr>Fasting</vt:lpstr>
      <vt:lpstr>Daniel Fast</vt:lpstr>
      <vt:lpstr>Daniel Fast-AVOID</vt:lpstr>
      <vt:lpstr>Fasting</vt:lpstr>
      <vt:lpstr>Effects of Fasting</vt:lpstr>
      <vt:lpstr>Physical Benefits of Fasting</vt:lpstr>
      <vt:lpstr>Physical Benefits of Fasting</vt:lpstr>
      <vt:lpstr>Contradictions to Complete (no food) Fasting </vt:lpstr>
      <vt:lpstr>During the Fast</vt:lpstr>
      <vt:lpstr>Fasting</vt:lpstr>
      <vt:lpstr>DURING THE FAST</vt:lpstr>
      <vt:lpstr>Breaking The Fast</vt:lpstr>
      <vt:lpstr>After the Fast</vt:lpstr>
      <vt:lpstr>PowerPoint Presentation</vt:lpstr>
    </vt:vector>
  </TitlesOfParts>
  <Company>Arkansas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Your Way In Me’ Faith</dc:title>
  <dc:creator>FIDELIS</dc:creator>
  <cp:lastModifiedBy>Abiding Faith</cp:lastModifiedBy>
  <cp:revision>37</cp:revision>
  <cp:lastPrinted>2018-01-24T23:42:37Z</cp:lastPrinted>
  <dcterms:created xsi:type="dcterms:W3CDTF">2014-09-23T22:42:30Z</dcterms:created>
  <dcterms:modified xsi:type="dcterms:W3CDTF">2018-01-25T01:28:34Z</dcterms:modified>
</cp:coreProperties>
</file>