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57" r:id="rId3"/>
    <p:sldId id="272" r:id="rId4"/>
    <p:sldId id="258" r:id="rId5"/>
    <p:sldId id="259" r:id="rId6"/>
    <p:sldId id="260" r:id="rId7"/>
    <p:sldId id="261" r:id="rId8"/>
    <p:sldId id="262" r:id="rId9"/>
    <p:sldId id="266" r:id="rId10"/>
    <p:sldId id="267" r:id="rId11"/>
    <p:sldId id="270" r:id="rId12"/>
    <p:sldId id="263" r:id="rId13"/>
    <p:sldId id="264" r:id="rId14"/>
    <p:sldId id="268" r:id="rId15"/>
    <p:sldId id="271" r:id="rId16"/>
    <p:sldId id="269"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F7F304-7014-4A10-AB29-98C325105DEE}" type="datetimeFigureOut">
              <a:rPr lang="en-US" smtClean="0"/>
              <a:t>11/9/2016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24BF8E-0582-41F6-8D23-C81088CE92E2}" type="slidenum">
              <a:rPr lang="en-US" smtClean="0"/>
              <a:t>‹#›</a:t>
            </a:fld>
            <a:endParaRPr lang="en-US" dirty="0"/>
          </a:p>
        </p:txBody>
      </p:sp>
    </p:spTree>
    <p:extLst>
      <p:ext uri="{BB962C8B-B14F-4D97-AF65-F5344CB8AC3E}">
        <p14:creationId xmlns:p14="http://schemas.microsoft.com/office/powerpoint/2010/main" val="42803426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33BE846D-5F80-4659-BDCA-C575FBE0FAC2}" type="slidenum">
              <a:rPr lang="en-US" smtClean="0"/>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11926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184589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2367282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2062328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2823324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3048938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3623373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3000517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163462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2355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276826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148176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246398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403651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175867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384711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B70D6-3695-4F43-A1E9-90A8A67BE0E8}"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E846D-5F80-4659-BDCA-C575FBE0FAC2}" type="slidenum">
              <a:rPr lang="en-US" smtClean="0"/>
              <a:t>‹#›</a:t>
            </a:fld>
            <a:endParaRPr lang="en-US" dirty="0"/>
          </a:p>
        </p:txBody>
      </p:sp>
    </p:spTree>
    <p:extLst>
      <p:ext uri="{BB962C8B-B14F-4D97-AF65-F5344CB8AC3E}">
        <p14:creationId xmlns:p14="http://schemas.microsoft.com/office/powerpoint/2010/main" val="2836637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DB70D6-3695-4F43-A1E9-90A8A67BE0E8}" type="datetimeFigureOut">
              <a:rPr lang="en-US" smtClean="0"/>
              <a:t>11/9/2016</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BE846D-5F80-4659-BDCA-C575FBE0FAC2}" type="slidenum">
              <a:rPr lang="en-US" smtClean="0"/>
              <a:t>‹#›</a:t>
            </a:fld>
            <a:endParaRPr lang="en-US" dirty="0"/>
          </a:p>
        </p:txBody>
      </p:sp>
    </p:spTree>
    <p:extLst>
      <p:ext uri="{BB962C8B-B14F-4D97-AF65-F5344CB8AC3E}">
        <p14:creationId xmlns:p14="http://schemas.microsoft.com/office/powerpoint/2010/main" val="2578723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Forgive &amp; Forget-Can It Be Done</a:t>
            </a:r>
            <a:endParaRPr lang="en-US" dirty="0"/>
          </a:p>
        </p:txBody>
      </p:sp>
      <p:sp>
        <p:nvSpPr>
          <p:cNvPr id="3" name="Subtitle 2"/>
          <p:cNvSpPr>
            <a:spLocks noGrp="1"/>
          </p:cNvSpPr>
          <p:nvPr>
            <p:ph type="subTitle" idx="1"/>
          </p:nvPr>
        </p:nvSpPr>
        <p:spPr>
          <a:xfrm>
            <a:off x="2971800" y="3886200"/>
            <a:ext cx="5991162" cy="1998134"/>
          </a:xfrm>
        </p:spPr>
        <p:txBody>
          <a:bodyPr>
            <a:normAutofit/>
          </a:bodyPr>
          <a:lstStyle/>
          <a:p>
            <a:r>
              <a:rPr lang="en-US" sz="2400" dirty="0" smtClean="0"/>
              <a:t> </a:t>
            </a:r>
            <a:r>
              <a:rPr lang="en-US" sz="2800" dirty="0"/>
              <a:t>And be kind to one another, tenderhearted, forgiving one another, even as God in Christ forgave you.</a:t>
            </a:r>
            <a:br>
              <a:rPr lang="en-US" sz="2800" dirty="0"/>
            </a:br>
            <a:r>
              <a:rPr lang="en-US" sz="2800" dirty="0" smtClean="0"/>
              <a:t>Eph. 4:32</a:t>
            </a:r>
            <a:endParaRPr lang="en-US" sz="2800" dirty="0"/>
          </a:p>
        </p:txBody>
      </p:sp>
    </p:spTree>
    <p:extLst>
      <p:ext uri="{BB962C8B-B14F-4D97-AF65-F5344CB8AC3E}">
        <p14:creationId xmlns:p14="http://schemas.microsoft.com/office/powerpoint/2010/main" val="964919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982133" y="1600200"/>
            <a:ext cx="7704667" cy="3332816"/>
          </a:xfrm>
        </p:spPr>
        <p:txBody>
          <a:bodyPr>
            <a:normAutofit/>
          </a:bodyPr>
          <a:lstStyle/>
          <a:p>
            <a:r>
              <a:rPr lang="en-US" sz="3600" dirty="0"/>
              <a:t>What </a:t>
            </a:r>
            <a:r>
              <a:rPr lang="en-US" sz="3600" dirty="0" smtClean="0"/>
              <a:t>comfort is there in </a:t>
            </a:r>
            <a:r>
              <a:rPr lang="en-US" sz="3600" dirty="0"/>
              <a:t>revenge?</a:t>
            </a:r>
          </a:p>
        </p:txBody>
      </p:sp>
    </p:spTree>
    <p:extLst>
      <p:ext uri="{BB962C8B-B14F-4D97-AF65-F5344CB8AC3E}">
        <p14:creationId xmlns:p14="http://schemas.microsoft.com/office/powerpoint/2010/main" val="2424900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982133" y="1447801"/>
            <a:ext cx="7704667" cy="4648200"/>
          </a:xfrm>
        </p:spPr>
        <p:txBody>
          <a:bodyPr>
            <a:normAutofit/>
          </a:bodyPr>
          <a:lstStyle/>
          <a:p>
            <a:r>
              <a:rPr lang="en-US" dirty="0" smtClean="0"/>
              <a:t>The author </a:t>
            </a:r>
            <a:r>
              <a:rPr lang="en-US" dirty="0"/>
              <a:t>Philip Yancey </a:t>
            </a:r>
            <a:r>
              <a:rPr lang="en-US" dirty="0" smtClean="0"/>
              <a:t>stated “</a:t>
            </a:r>
            <a:r>
              <a:rPr lang="en-US" dirty="0"/>
              <a:t>Holding on to anger is like grasping a hot coal with the intent of throwing it at someone else; you are the one getting burned</a:t>
            </a:r>
            <a:r>
              <a:rPr lang="en-US" dirty="0" smtClean="0"/>
              <a:t>.”</a:t>
            </a:r>
          </a:p>
          <a:p>
            <a:r>
              <a:rPr lang="en-US" dirty="0" smtClean="0"/>
              <a:t> Forgiveness </a:t>
            </a:r>
            <a:r>
              <a:rPr lang="en-US" dirty="0"/>
              <a:t>does </a:t>
            </a:r>
            <a:r>
              <a:rPr lang="en-US" dirty="0" smtClean="0"/>
              <a:t>not mean condoning the other persons actions.</a:t>
            </a:r>
            <a:r>
              <a:rPr lang="en-US" dirty="0"/>
              <a:t>  What you are after is to find peace. </a:t>
            </a:r>
            <a:endParaRPr lang="en-US" dirty="0" smtClean="0"/>
          </a:p>
          <a:p>
            <a:r>
              <a:rPr lang="en-US" dirty="0"/>
              <a:t>Forgiving does not mean that magically, everything will be better. You may still recall the suffering. What it does offer is a new way to deal with the pain, and less attachment to it</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3942764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1143000" y="1143000"/>
            <a:ext cx="7704667" cy="5029199"/>
          </a:xfrm>
        </p:spPr>
        <p:txBody>
          <a:bodyPr>
            <a:normAutofit/>
          </a:bodyPr>
          <a:lstStyle/>
          <a:p>
            <a:r>
              <a:rPr lang="en-US" dirty="0" smtClean="0"/>
              <a:t>Forgiving-One </a:t>
            </a:r>
            <a:r>
              <a:rPr lang="en-US" dirty="0"/>
              <a:t>lets go of something, attempts to rise above the anger, the shame, the heartbreak. The other accepts such forgiveness with </a:t>
            </a:r>
            <a:r>
              <a:rPr lang="en-US" dirty="0" smtClean="0"/>
              <a:t>gratitude, with </a:t>
            </a:r>
            <a:r>
              <a:rPr lang="en-US" dirty="0"/>
              <a:t>thankfulness, with repentance.</a:t>
            </a:r>
          </a:p>
          <a:p>
            <a:r>
              <a:rPr lang="en-US" dirty="0"/>
              <a:t>And forgetting? Well, that’s another issue, isn’t it? Memory is indeed a funny thing. It can take a lifetime for some scars to heal. </a:t>
            </a:r>
            <a:endParaRPr lang="en-US" dirty="0" smtClean="0"/>
          </a:p>
          <a:p>
            <a:r>
              <a:rPr lang="en-US" dirty="0" smtClean="0"/>
              <a:t>To </a:t>
            </a:r>
            <a:r>
              <a:rPr lang="en-US" dirty="0"/>
              <a:t>look into our personalized pictures is to look at the most difficult memories we are harboring.</a:t>
            </a:r>
          </a:p>
        </p:txBody>
      </p:sp>
    </p:spTree>
    <p:extLst>
      <p:ext uri="{BB962C8B-B14F-4D97-AF65-F5344CB8AC3E}">
        <p14:creationId xmlns:p14="http://schemas.microsoft.com/office/powerpoint/2010/main" val="1302568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982133" y="1600200"/>
            <a:ext cx="7704667" cy="4495800"/>
          </a:xfrm>
        </p:spPr>
        <p:txBody>
          <a:bodyPr>
            <a:noAutofit/>
          </a:bodyPr>
          <a:lstStyle/>
          <a:p>
            <a:r>
              <a:rPr lang="en-US" sz="2600" dirty="0" smtClean="0"/>
              <a:t>When </a:t>
            </a:r>
            <a:r>
              <a:rPr lang="en-US" sz="2600" dirty="0"/>
              <a:t>a matter is small, unless we are terribly damaged as emotional beings, we may well forgive and forget. </a:t>
            </a:r>
            <a:r>
              <a:rPr lang="en-US" sz="2600" dirty="0" smtClean="0"/>
              <a:t>If </a:t>
            </a:r>
            <a:r>
              <a:rPr lang="en-US" sz="2600" dirty="0"/>
              <a:t>the matter is small, so is the forgiveness required. </a:t>
            </a:r>
            <a:endParaRPr lang="en-US" sz="2600" dirty="0" smtClean="0"/>
          </a:p>
          <a:p>
            <a:r>
              <a:rPr lang="en-US" sz="2600" dirty="0" smtClean="0"/>
              <a:t>Example,  someone </a:t>
            </a:r>
            <a:r>
              <a:rPr lang="en-US" sz="2600" dirty="0"/>
              <a:t>bumps into you on a lurching subway. “Sorry,” they say, and you answer, “No problem.” Leaving the subway, you never think of it </a:t>
            </a:r>
            <a:r>
              <a:rPr lang="en-US" sz="2600" dirty="0" smtClean="0"/>
              <a:t>again.</a:t>
            </a:r>
          </a:p>
          <a:p>
            <a:r>
              <a:rPr lang="en-US" sz="2600" dirty="0" smtClean="0"/>
              <a:t>We </a:t>
            </a:r>
            <a:r>
              <a:rPr lang="en-US" sz="2600" dirty="0"/>
              <a:t>can be in various stages of transformation (or change) but we still remember.</a:t>
            </a:r>
          </a:p>
          <a:p>
            <a:endParaRPr lang="en-US" sz="2600" dirty="0"/>
          </a:p>
        </p:txBody>
      </p:sp>
    </p:spTree>
    <p:extLst>
      <p:ext uri="{BB962C8B-B14F-4D97-AF65-F5344CB8AC3E}">
        <p14:creationId xmlns:p14="http://schemas.microsoft.com/office/powerpoint/2010/main" val="2267635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982133" y="1447801"/>
            <a:ext cx="7704667" cy="4800600"/>
          </a:xfrm>
        </p:spPr>
        <p:txBody>
          <a:bodyPr>
            <a:normAutofit/>
          </a:bodyPr>
          <a:lstStyle/>
          <a:p>
            <a:r>
              <a:rPr lang="en-US" sz="2600" dirty="0" smtClean="0"/>
              <a:t>No, it is only those matters which do real damage to us that make forgiveness matter, and in these forgetting  may or may not be a reasonable part in the process. </a:t>
            </a:r>
          </a:p>
          <a:p>
            <a:r>
              <a:rPr lang="en-US" sz="2600" dirty="0" smtClean="0"/>
              <a:t>We can forgive without forgetting. And most of the time, remembering is an important part of real forgiveness.</a:t>
            </a:r>
          </a:p>
          <a:p>
            <a:r>
              <a:rPr lang="en-US" sz="2600" dirty="0" smtClean="0"/>
              <a:t>Sometimes to </a:t>
            </a:r>
            <a:r>
              <a:rPr lang="en-US" sz="2600" dirty="0"/>
              <a:t>completely forget, that is, to pretend an event never happened, would really be our lost.</a:t>
            </a:r>
          </a:p>
          <a:p>
            <a:endParaRPr lang="en-US" sz="2600" dirty="0" smtClean="0"/>
          </a:p>
          <a:p>
            <a:endParaRPr lang="en-US" sz="2600" dirty="0"/>
          </a:p>
        </p:txBody>
      </p:sp>
    </p:spTree>
    <p:extLst>
      <p:ext uri="{BB962C8B-B14F-4D97-AF65-F5344CB8AC3E}">
        <p14:creationId xmlns:p14="http://schemas.microsoft.com/office/powerpoint/2010/main" val="810711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982133" y="1447800"/>
            <a:ext cx="7704667" cy="4800599"/>
          </a:xfrm>
        </p:spPr>
        <p:txBody>
          <a:bodyPr>
            <a:normAutofit/>
          </a:bodyPr>
          <a:lstStyle/>
          <a:p>
            <a:pPr marL="0" indent="0">
              <a:buNone/>
            </a:pPr>
            <a:r>
              <a:rPr lang="en-US" b="1" dirty="0" smtClean="0"/>
              <a:t>What Can Help </a:t>
            </a:r>
          </a:p>
          <a:p>
            <a:r>
              <a:rPr lang="en-US" dirty="0" smtClean="0"/>
              <a:t> </a:t>
            </a:r>
            <a:r>
              <a:rPr lang="en-US" dirty="0"/>
              <a:t>Instead of focusing on your wounded feelings, and thereby giving the person who caused you pain power over you, </a:t>
            </a:r>
            <a:r>
              <a:rPr lang="en-US" dirty="0" smtClean="0"/>
              <a:t>we have to learn </a:t>
            </a:r>
            <a:r>
              <a:rPr lang="en-US" dirty="0"/>
              <a:t>to look for the love, </a:t>
            </a:r>
            <a:r>
              <a:rPr lang="en-US" dirty="0" smtClean="0"/>
              <a:t>beauty, the </a:t>
            </a:r>
            <a:r>
              <a:rPr lang="en-US" dirty="0"/>
              <a:t>and kindness around you. </a:t>
            </a:r>
            <a:r>
              <a:rPr lang="en-US" dirty="0" smtClean="0"/>
              <a:t> Look for the good and the wisdom you learned from the situation.</a:t>
            </a:r>
          </a:p>
          <a:p>
            <a:r>
              <a:rPr lang="en-US" dirty="0"/>
              <a:t>Remembering even the most painful things </a:t>
            </a:r>
            <a:r>
              <a:rPr lang="en-US" dirty="0" smtClean="0"/>
              <a:t>without hate, anger, bitterness can </a:t>
            </a:r>
            <a:r>
              <a:rPr lang="en-US" dirty="0"/>
              <a:t>allow us to protect ourselves in important ways, </a:t>
            </a:r>
            <a:r>
              <a:rPr lang="en-US" dirty="0" smtClean="0"/>
              <a:t>set safe, wise boundaries for positive relationships and  </a:t>
            </a:r>
            <a:r>
              <a:rPr lang="en-US" dirty="0"/>
              <a:t>help us protect those we love from the same or a similar harm.</a:t>
            </a:r>
          </a:p>
          <a:p>
            <a:endParaRPr lang="en-US" dirty="0"/>
          </a:p>
        </p:txBody>
      </p:sp>
    </p:spTree>
    <p:extLst>
      <p:ext uri="{BB962C8B-B14F-4D97-AF65-F5344CB8AC3E}">
        <p14:creationId xmlns:p14="http://schemas.microsoft.com/office/powerpoint/2010/main" val="412411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982133" y="914400"/>
            <a:ext cx="7704667" cy="5257800"/>
          </a:xfrm>
        </p:spPr>
        <p:txBody>
          <a:bodyPr>
            <a:normAutofit/>
          </a:bodyPr>
          <a:lstStyle/>
          <a:p>
            <a:r>
              <a:rPr lang="en-US" sz="2200" dirty="0"/>
              <a:t>Even if someone comes to us and says, deeply and sincerely, “I am sorry,” it does not undo the damage</a:t>
            </a:r>
            <a:r>
              <a:rPr lang="en-US" sz="2200" dirty="0" smtClean="0"/>
              <a:t>.</a:t>
            </a:r>
          </a:p>
          <a:p>
            <a:r>
              <a:rPr lang="en-US" sz="2200" dirty="0" smtClean="0"/>
              <a:t>Trying to forget a matter cannot </a:t>
            </a:r>
            <a:r>
              <a:rPr lang="en-US" sz="2200" dirty="0"/>
              <a:t>be rushed. </a:t>
            </a:r>
            <a:r>
              <a:rPr lang="en-US" sz="2200" dirty="0" smtClean="0"/>
              <a:t>If </a:t>
            </a:r>
            <a:r>
              <a:rPr lang="en-US" sz="2200" dirty="0"/>
              <a:t>you have been damaged, the truth is, you must take time to heal. </a:t>
            </a:r>
            <a:endParaRPr lang="en-US" sz="2200" dirty="0" smtClean="0"/>
          </a:p>
          <a:p>
            <a:r>
              <a:rPr lang="en-US" sz="2200" dirty="0" smtClean="0"/>
              <a:t>The </a:t>
            </a:r>
            <a:r>
              <a:rPr lang="en-US" sz="2200" dirty="0"/>
              <a:t>true nature of the damage must be understood. And then, most of all, the person who has been hurt must come to understand that the anger and desire for revenge, the clinging to the pain and suffering is an act </a:t>
            </a:r>
            <a:r>
              <a:rPr lang="en-US" sz="2200" dirty="0" smtClean="0"/>
              <a:t>that gives one’s power away. </a:t>
            </a:r>
          </a:p>
          <a:p>
            <a:r>
              <a:rPr lang="en-US" sz="2200" dirty="0" smtClean="0"/>
              <a:t>Healing </a:t>
            </a:r>
            <a:r>
              <a:rPr lang="en-US" sz="2200" dirty="0"/>
              <a:t>and forgiveness can come under any </a:t>
            </a:r>
            <a:r>
              <a:rPr lang="en-US" sz="2200" dirty="0" smtClean="0"/>
              <a:t>circumstances. The Holy Spirit He is our helper and comforter.</a:t>
            </a:r>
            <a:endParaRPr lang="en-US" sz="2200" dirty="0"/>
          </a:p>
        </p:txBody>
      </p:sp>
    </p:spTree>
    <p:extLst>
      <p:ext uri="{BB962C8B-B14F-4D97-AF65-F5344CB8AC3E}">
        <p14:creationId xmlns:p14="http://schemas.microsoft.com/office/powerpoint/2010/main" val="1550073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0"/>
            <a:ext cx="7704667" cy="3332816"/>
          </a:xfrm>
        </p:spPr>
        <p:txBody>
          <a:bodyPr>
            <a:normAutofit/>
          </a:bodyPr>
          <a:lstStyle/>
          <a:p>
            <a:r>
              <a:rPr lang="en-US" sz="3200" dirty="0" smtClean="0"/>
              <a:t>Next Bible Study</a:t>
            </a:r>
          </a:p>
          <a:p>
            <a:r>
              <a:rPr lang="en-US" sz="3200" dirty="0" smtClean="0"/>
              <a:t>How To Improve Your Love Life- Forgive</a:t>
            </a:r>
          </a:p>
          <a:p>
            <a:r>
              <a:rPr lang="en-US" sz="3200" dirty="0" smtClean="0"/>
              <a:t>Scripture: I Corin. 13</a:t>
            </a:r>
            <a:endParaRPr lang="en-US" sz="3200" dirty="0"/>
          </a:p>
        </p:txBody>
      </p:sp>
    </p:spTree>
    <p:extLst>
      <p:ext uri="{BB962C8B-B14F-4D97-AF65-F5344CB8AC3E}">
        <p14:creationId xmlns:p14="http://schemas.microsoft.com/office/powerpoint/2010/main" val="525288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0"/>
            <a:ext cx="7704667" cy="3332816"/>
          </a:xfrm>
        </p:spPr>
        <p:txBody>
          <a:bodyPr>
            <a:normAutofit/>
          </a:bodyPr>
          <a:lstStyle/>
          <a:p>
            <a:pPr marL="0" indent="0">
              <a:buNone/>
            </a:pPr>
            <a:r>
              <a:rPr lang="en-US" sz="2800" dirty="0" smtClean="0"/>
              <a:t>Reference: </a:t>
            </a:r>
          </a:p>
          <a:p>
            <a:pPr marL="0" indent="0">
              <a:buNone/>
            </a:pPr>
            <a:r>
              <a:rPr lang="en-US" sz="2800" dirty="0" smtClean="0"/>
              <a:t>Never Forget-A Theology on Forgiveness-D Audette Fulbright</a:t>
            </a:r>
            <a:endParaRPr lang="en-US" sz="2800" dirty="0"/>
          </a:p>
        </p:txBody>
      </p:sp>
    </p:spTree>
    <p:extLst>
      <p:ext uri="{BB962C8B-B14F-4D97-AF65-F5344CB8AC3E}">
        <p14:creationId xmlns:p14="http://schemas.microsoft.com/office/powerpoint/2010/main" val="364684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407" y="0"/>
            <a:ext cx="7704667" cy="1981200"/>
          </a:xfrm>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1004407" y="762000"/>
            <a:ext cx="7704667" cy="5029200"/>
          </a:xfrm>
        </p:spPr>
        <p:txBody>
          <a:bodyPr>
            <a:normAutofit/>
          </a:bodyPr>
          <a:lstStyle/>
          <a:p>
            <a:r>
              <a:rPr lang="en-US" sz="2600" dirty="0"/>
              <a:t>Forgiveness is one of those Christian virtues most revered. It is a hallmark; a staple of Christian life. </a:t>
            </a:r>
            <a:endParaRPr lang="en-US" sz="2600" dirty="0" smtClean="0"/>
          </a:p>
          <a:p>
            <a:r>
              <a:rPr lang="en-US" sz="2600" dirty="0" smtClean="0"/>
              <a:t>It </a:t>
            </a:r>
            <a:r>
              <a:rPr lang="en-US" sz="2600" dirty="0"/>
              <a:t>is one of the things Jesus is known for, and one of the things that got him in trouble with religious leaders. </a:t>
            </a:r>
            <a:r>
              <a:rPr lang="en-US" sz="2600" dirty="0" smtClean="0"/>
              <a:t>They said, forgiveness </a:t>
            </a:r>
            <a:r>
              <a:rPr lang="en-US" sz="2600" dirty="0"/>
              <a:t>of sins is only something God can do, after all. And on the Sabbath! For </a:t>
            </a:r>
            <a:r>
              <a:rPr lang="en-US" sz="2600" dirty="0" smtClean="0"/>
              <a:t>shame.</a:t>
            </a:r>
          </a:p>
          <a:p>
            <a:r>
              <a:rPr lang="en-US" sz="2600" dirty="0" smtClean="0"/>
              <a:t>As </a:t>
            </a:r>
            <a:r>
              <a:rPr lang="en-US" sz="2600" dirty="0"/>
              <a:t>such, the church has always lifted up forgiveness as one of those actions we most treasure and are most called to show others. It’s a wonderful concept; an honorable act. </a:t>
            </a:r>
          </a:p>
        </p:txBody>
      </p:sp>
    </p:spTree>
    <p:extLst>
      <p:ext uri="{BB962C8B-B14F-4D97-AF65-F5344CB8AC3E}">
        <p14:creationId xmlns:p14="http://schemas.microsoft.com/office/powerpoint/2010/main" val="164122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7034"/>
            <a:ext cx="7704667" cy="1981200"/>
          </a:xfrm>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1014958" y="1447800"/>
            <a:ext cx="7704667" cy="3332816"/>
          </a:xfrm>
        </p:spPr>
        <p:txBody>
          <a:bodyPr>
            <a:normAutofit/>
          </a:bodyPr>
          <a:lstStyle/>
          <a:p>
            <a:pPr marL="0" indent="0">
              <a:buNone/>
            </a:pPr>
            <a:r>
              <a:rPr lang="en-US" sz="3200" dirty="0" smtClean="0"/>
              <a:t> </a:t>
            </a:r>
            <a:r>
              <a:rPr lang="en-US" sz="3200" dirty="0"/>
              <a:t>I</a:t>
            </a:r>
            <a:r>
              <a:rPr lang="en-US" sz="3200" dirty="0" smtClean="0"/>
              <a:t>s it easy to forgive and forget?</a:t>
            </a:r>
            <a:br>
              <a:rPr lang="en-US" sz="3200" dirty="0" smtClean="0"/>
            </a:br>
            <a:endParaRPr lang="en-US" sz="3200" dirty="0"/>
          </a:p>
        </p:txBody>
      </p:sp>
    </p:spTree>
    <p:extLst>
      <p:ext uri="{BB962C8B-B14F-4D97-AF65-F5344CB8AC3E}">
        <p14:creationId xmlns:p14="http://schemas.microsoft.com/office/powerpoint/2010/main" val="2718872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704667" cy="1981200"/>
          </a:xfrm>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1080868" y="685800"/>
            <a:ext cx="7704667" cy="4343400"/>
          </a:xfrm>
        </p:spPr>
        <p:txBody>
          <a:bodyPr>
            <a:normAutofit fontScale="55000" lnSpcReduction="20000"/>
          </a:bodyPr>
          <a:lstStyle/>
          <a:p>
            <a:r>
              <a:rPr lang="en-US" sz="5200" dirty="0"/>
              <a:t>Peter seemed to have some notion of the difficulty to forgive. His question tries to quantify forgiveness. </a:t>
            </a:r>
            <a:endParaRPr lang="en-US" sz="5200" dirty="0" smtClean="0"/>
          </a:p>
          <a:p>
            <a:r>
              <a:rPr lang="en-US" sz="5200" dirty="0" smtClean="0"/>
              <a:t>He </a:t>
            </a:r>
            <a:r>
              <a:rPr lang="en-US" sz="5200" dirty="0"/>
              <a:t>tries to set a limit, a minimum requirement. When is enough forgiveness truly enough? </a:t>
            </a:r>
            <a:endParaRPr lang="en-US" sz="5200" dirty="0" smtClean="0"/>
          </a:p>
          <a:p>
            <a:r>
              <a:rPr lang="en-US" sz="5200" dirty="0" smtClean="0"/>
              <a:t>He </a:t>
            </a:r>
            <a:r>
              <a:rPr lang="en-US" sz="5200" dirty="0"/>
              <a:t>probably thought he was being generous by suggesting seven. It’s the perfect number, after all. Surely, seven would be enough.</a:t>
            </a:r>
            <a:br>
              <a:rPr lang="en-US" sz="5200" dirty="0"/>
            </a:br>
            <a:r>
              <a:rPr lang="en-US" dirty="0"/>
              <a:t/>
            </a:r>
            <a:br>
              <a:rPr lang="en-US" dirty="0"/>
            </a:br>
            <a:endParaRPr lang="en-US" dirty="0"/>
          </a:p>
        </p:txBody>
      </p:sp>
    </p:spTree>
    <p:extLst>
      <p:ext uri="{BB962C8B-B14F-4D97-AF65-F5344CB8AC3E}">
        <p14:creationId xmlns:p14="http://schemas.microsoft.com/office/powerpoint/2010/main" val="105493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890" y="35169"/>
            <a:ext cx="7704667" cy="1981200"/>
          </a:xfrm>
        </p:spPr>
        <p:txBody>
          <a:bodyPr anchor="t">
            <a:normAutofit/>
          </a:bodyPr>
          <a:lstStyle/>
          <a:p>
            <a:r>
              <a:rPr lang="en-US" sz="4400" dirty="0" smtClean="0"/>
              <a:t>Forgive &amp; Forget-Can It Be Done</a:t>
            </a:r>
            <a:endParaRPr lang="en-US" sz="4400" dirty="0"/>
          </a:p>
        </p:txBody>
      </p:sp>
      <p:sp>
        <p:nvSpPr>
          <p:cNvPr id="3" name="Content Placeholder 2"/>
          <p:cNvSpPr>
            <a:spLocks noGrp="1"/>
          </p:cNvSpPr>
          <p:nvPr>
            <p:ph idx="1"/>
          </p:nvPr>
        </p:nvSpPr>
        <p:spPr>
          <a:xfrm>
            <a:off x="1000889" y="1025769"/>
            <a:ext cx="7704667" cy="4419600"/>
          </a:xfrm>
        </p:spPr>
        <p:txBody>
          <a:bodyPr>
            <a:normAutofit/>
          </a:bodyPr>
          <a:lstStyle/>
          <a:p>
            <a:r>
              <a:rPr lang="en-US" sz="2800" dirty="0"/>
              <a:t>‘Not seven, but seventy-seven (or seventy times seven).’ Jesus implies that forgiveness is beyond quantification. </a:t>
            </a:r>
            <a:r>
              <a:rPr lang="en-US" sz="2800" dirty="0" smtClean="0"/>
              <a:t>You </a:t>
            </a:r>
            <a:r>
              <a:rPr lang="en-US" sz="2800" dirty="0"/>
              <a:t>don’t stop at seven, if it still hasn’t ‘taken.’ </a:t>
            </a:r>
            <a:endParaRPr lang="en-US" sz="2800" dirty="0" smtClean="0"/>
          </a:p>
          <a:p>
            <a:r>
              <a:rPr lang="en-US" sz="2800" dirty="0" smtClean="0"/>
              <a:t>It’s </a:t>
            </a:r>
            <a:r>
              <a:rPr lang="en-US" sz="2800" dirty="0"/>
              <a:t>something that cannot be measured. That’s part of the scandal and the difficulty. Jesus’ answer to Peter is, for all intents and purposes, ‘As much or as long as it takes</a:t>
            </a:r>
            <a:r>
              <a:rPr lang="en-US" sz="2800" dirty="0" smtClean="0"/>
              <a:t>.’</a:t>
            </a:r>
          </a:p>
          <a:p>
            <a:r>
              <a:rPr lang="en-US" sz="2800" dirty="0" smtClean="0"/>
              <a:t>Peter asked the Lord to increase their faith.</a:t>
            </a:r>
            <a:endParaRPr lang="en-US" sz="2800" dirty="0"/>
          </a:p>
          <a:p>
            <a:endParaRPr lang="en-US" sz="2800" dirty="0"/>
          </a:p>
        </p:txBody>
      </p:sp>
    </p:spTree>
    <p:extLst>
      <p:ext uri="{BB962C8B-B14F-4D97-AF65-F5344CB8AC3E}">
        <p14:creationId xmlns:p14="http://schemas.microsoft.com/office/powerpoint/2010/main" val="208582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996201" y="1219200"/>
            <a:ext cx="7704667" cy="4343400"/>
          </a:xfrm>
        </p:spPr>
        <p:txBody>
          <a:bodyPr/>
          <a:lstStyle/>
          <a:p>
            <a:r>
              <a:rPr lang="en-US" dirty="0"/>
              <a:t>Forgive and forget. </a:t>
            </a:r>
            <a:endParaRPr lang="en-US" dirty="0" smtClean="0"/>
          </a:p>
          <a:p>
            <a:r>
              <a:rPr lang="en-US" dirty="0" smtClean="0"/>
              <a:t>It is </a:t>
            </a:r>
            <a:r>
              <a:rPr lang="en-US" dirty="0"/>
              <a:t>an assumption </a:t>
            </a:r>
            <a:r>
              <a:rPr lang="en-US" dirty="0" smtClean="0"/>
              <a:t>that </a:t>
            </a:r>
            <a:r>
              <a:rPr lang="en-US" dirty="0"/>
              <a:t>forgetfulness </a:t>
            </a:r>
            <a:r>
              <a:rPr lang="en-US" dirty="0" smtClean="0"/>
              <a:t>is a </a:t>
            </a:r>
            <a:r>
              <a:rPr lang="en-US" dirty="0"/>
              <a:t>necessity of </a:t>
            </a:r>
            <a:r>
              <a:rPr lang="en-US" dirty="0" smtClean="0"/>
              <a:t>forgiveness. </a:t>
            </a:r>
          </a:p>
          <a:p>
            <a:r>
              <a:rPr lang="en-US" dirty="0" smtClean="0"/>
              <a:t>The truth is very </a:t>
            </a:r>
            <a:r>
              <a:rPr lang="en-US" dirty="0"/>
              <a:t>few people actually do forget, even when they manage to forgive. </a:t>
            </a:r>
            <a:endParaRPr lang="en-US" dirty="0" smtClean="0"/>
          </a:p>
          <a:p>
            <a:r>
              <a:rPr lang="en-US" dirty="0" smtClean="0"/>
              <a:t>In those </a:t>
            </a:r>
            <a:r>
              <a:rPr lang="en-US" dirty="0"/>
              <a:t>matters which do real damage to us </a:t>
            </a:r>
            <a:r>
              <a:rPr lang="en-US" dirty="0" smtClean="0"/>
              <a:t>can </a:t>
            </a:r>
            <a:r>
              <a:rPr lang="en-US" dirty="0"/>
              <a:t>make </a:t>
            </a:r>
            <a:r>
              <a:rPr lang="en-US" dirty="0" smtClean="0"/>
              <a:t>forgiveness and forgetting hard.</a:t>
            </a:r>
            <a:endParaRPr lang="en-US" dirty="0"/>
          </a:p>
        </p:txBody>
      </p:sp>
    </p:spTree>
    <p:extLst>
      <p:ext uri="{BB962C8B-B14F-4D97-AF65-F5344CB8AC3E}">
        <p14:creationId xmlns:p14="http://schemas.microsoft.com/office/powerpoint/2010/main" val="171765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982132" y="1295400"/>
            <a:ext cx="7704667" cy="4953000"/>
          </a:xfrm>
        </p:spPr>
        <p:txBody>
          <a:bodyPr>
            <a:noAutofit/>
          </a:bodyPr>
          <a:lstStyle/>
          <a:p>
            <a:r>
              <a:rPr lang="en-US" sz="2200" dirty="0"/>
              <a:t>General Oglethorpe once said to John Wesley, "I never forgive and I never forget." To which Wesley replied, "Then, Sir, I hope you never sin</a:t>
            </a:r>
            <a:r>
              <a:rPr lang="en-US" sz="2200" dirty="0" smtClean="0"/>
              <a:t>.“ Unknown.</a:t>
            </a:r>
          </a:p>
          <a:p>
            <a:r>
              <a:rPr lang="en-US" sz="2200" dirty="0" smtClean="0"/>
              <a:t>God says: 25-I</a:t>
            </a:r>
            <a:r>
              <a:rPr lang="en-US" sz="2200" dirty="0"/>
              <a:t>, even I, am He who blots out your transgressions for My own sake; And I will not remember your sins. 26 Put Me in remembrance; Let us contend together; State your case, that you may be </a:t>
            </a:r>
            <a:r>
              <a:rPr lang="en-US" sz="2200" dirty="0" smtClean="0"/>
              <a:t>acquitted. Is. 43:25-26</a:t>
            </a:r>
          </a:p>
          <a:p>
            <a:r>
              <a:rPr lang="en-US" sz="2200" dirty="0" smtClean="0"/>
              <a:t>E</a:t>
            </a:r>
            <a:r>
              <a:rPr lang="en-US" sz="2200" dirty="0"/>
              <a:t>. Stanley Jones said ‘God buries our sins in </a:t>
            </a:r>
            <a:r>
              <a:rPr lang="en-US" sz="2200" dirty="0" smtClean="0"/>
              <a:t>the (depth of the sea) (Micah 7:19) the </a:t>
            </a:r>
            <a:r>
              <a:rPr lang="en-US" sz="2200" dirty="0"/>
              <a:t>sea of His forgetfulness and puts up a sign that reads, "No fishing." </a:t>
            </a:r>
            <a:endParaRPr lang="en-US" sz="2200" dirty="0" smtClean="0"/>
          </a:p>
          <a:p>
            <a:r>
              <a:rPr lang="en-US" sz="2200" dirty="0" smtClean="0"/>
              <a:t>He </a:t>
            </a:r>
            <a:r>
              <a:rPr lang="en-US" sz="2200" dirty="0"/>
              <a:t>forgets our sins and remembers them no more</a:t>
            </a:r>
            <a:r>
              <a:rPr lang="en-US" sz="2200" dirty="0" smtClean="0"/>
              <a:t>.</a:t>
            </a:r>
            <a:r>
              <a:rPr lang="en-US" sz="2200" dirty="0"/>
              <a:t> </a:t>
            </a:r>
            <a:endParaRPr lang="en-US" sz="2200" dirty="0" smtClean="0"/>
          </a:p>
          <a:p>
            <a:r>
              <a:rPr lang="en-US" sz="2200" dirty="0"/>
              <a:t> </a:t>
            </a:r>
            <a:r>
              <a:rPr lang="en-US" sz="2200" dirty="0" smtClean="0"/>
              <a:t>‘</a:t>
            </a:r>
            <a:r>
              <a:rPr lang="en-US" sz="2200" dirty="0"/>
              <a:t>Love – keeps no record of </a:t>
            </a:r>
            <a:r>
              <a:rPr lang="en-US" sz="2200" dirty="0" smtClean="0"/>
              <a:t> being wronged’ I Corin. 13:5 (NLT)</a:t>
            </a:r>
            <a:r>
              <a:rPr lang="en-US" sz="2200" dirty="0"/>
              <a:t/>
            </a:r>
            <a:br>
              <a:rPr lang="en-US" sz="2200" dirty="0"/>
            </a:br>
            <a:endParaRPr lang="en-US" sz="2200" dirty="0"/>
          </a:p>
        </p:txBody>
      </p:sp>
    </p:spTree>
    <p:extLst>
      <p:ext uri="{BB962C8B-B14F-4D97-AF65-F5344CB8AC3E}">
        <p14:creationId xmlns:p14="http://schemas.microsoft.com/office/powerpoint/2010/main" val="233789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982133" y="914400"/>
            <a:ext cx="7704667" cy="4876800"/>
          </a:xfrm>
        </p:spPr>
        <p:txBody>
          <a:bodyPr>
            <a:normAutofit/>
          </a:bodyPr>
          <a:lstStyle/>
          <a:p>
            <a:r>
              <a:rPr lang="en-US" sz="2800" dirty="0"/>
              <a:t>Memory is a funny thing. When it comes to forgiveness, maybe there’s nothing funny about it. </a:t>
            </a:r>
            <a:endParaRPr lang="en-US" sz="2800" dirty="0" smtClean="0"/>
          </a:p>
          <a:p>
            <a:r>
              <a:rPr lang="en-US" sz="2800" dirty="0" smtClean="0"/>
              <a:t>In </a:t>
            </a:r>
            <a:r>
              <a:rPr lang="en-US" sz="2800" dirty="0"/>
              <a:t>one moment, you can be transported back to a time of pain, of being wronged, of anger, of shame. </a:t>
            </a:r>
            <a:endParaRPr lang="en-US" sz="2800" dirty="0" smtClean="0"/>
          </a:p>
          <a:p>
            <a:r>
              <a:rPr lang="en-US" sz="2800" dirty="0" smtClean="0"/>
              <a:t>Before you know it, you’re holding a grudge all over again.</a:t>
            </a:r>
            <a:endParaRPr lang="en-US" sz="2800" dirty="0"/>
          </a:p>
        </p:txBody>
      </p:sp>
    </p:spTree>
    <p:extLst>
      <p:ext uri="{BB962C8B-B14F-4D97-AF65-F5344CB8AC3E}">
        <p14:creationId xmlns:p14="http://schemas.microsoft.com/office/powerpoint/2010/main" val="299812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t">
            <a:normAutofit/>
          </a:bodyPr>
          <a:lstStyle/>
          <a:p>
            <a:r>
              <a:rPr lang="en-US" sz="4400" dirty="0"/>
              <a:t>Forgive &amp; Forget-Can It Be Done</a:t>
            </a:r>
            <a:endParaRPr lang="en-US" sz="4400" dirty="0"/>
          </a:p>
        </p:txBody>
      </p:sp>
      <p:sp>
        <p:nvSpPr>
          <p:cNvPr id="3" name="Content Placeholder 2"/>
          <p:cNvSpPr>
            <a:spLocks noGrp="1"/>
          </p:cNvSpPr>
          <p:nvPr>
            <p:ph idx="1"/>
          </p:nvPr>
        </p:nvSpPr>
        <p:spPr>
          <a:xfrm>
            <a:off x="1066800" y="1752600"/>
            <a:ext cx="7704667" cy="4572000"/>
          </a:xfrm>
        </p:spPr>
        <p:txBody>
          <a:bodyPr>
            <a:normAutofit/>
          </a:bodyPr>
          <a:lstStyle/>
          <a:p>
            <a:r>
              <a:rPr lang="en-US" sz="2800" dirty="0" smtClean="0"/>
              <a:t>Feelings from the moment return. </a:t>
            </a:r>
          </a:p>
          <a:p>
            <a:r>
              <a:rPr lang="en-US" sz="2800" dirty="0" smtClean="0"/>
              <a:t>This is what makes forgiving &amp; forgetting so difficult at times. </a:t>
            </a:r>
          </a:p>
          <a:p>
            <a:r>
              <a:rPr lang="en-US" sz="2800" dirty="0" smtClean="0"/>
              <a:t>Saying the words “ I forgive you” is easy enough, but our memory takes a little longer to come around.</a:t>
            </a:r>
          </a:p>
          <a:p>
            <a:r>
              <a:rPr lang="en-US" sz="2800" dirty="0" smtClean="0"/>
              <a:t>That must be what they mean by ‘forgive and forget.’ The two in some sense go together.</a:t>
            </a:r>
          </a:p>
          <a:p>
            <a:endParaRPr lang="en-US" sz="2800" dirty="0" smtClean="0"/>
          </a:p>
          <a:p>
            <a:endParaRPr lang="en-US" sz="2800" dirty="0"/>
          </a:p>
        </p:txBody>
      </p:sp>
    </p:spTree>
    <p:extLst>
      <p:ext uri="{BB962C8B-B14F-4D97-AF65-F5344CB8AC3E}">
        <p14:creationId xmlns:p14="http://schemas.microsoft.com/office/powerpoint/2010/main" val="2297663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116</TotalTime>
  <Words>1181</Words>
  <Application>Microsoft Office PowerPoint</Application>
  <PresentationFormat>On-screen Show (4:3)</PresentationFormat>
  <Paragraphs>68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Corbel</vt:lpstr>
      <vt:lpstr>Parallax</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Forgive &amp; Forget-Can It Be Done</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 &amp; Forget-Can It Be Done</dc:title>
  <dc:creator>Department of Veterans Affairs</dc:creator>
  <cp:lastModifiedBy>AFCC</cp:lastModifiedBy>
  <cp:revision>12</cp:revision>
  <cp:lastPrinted>2016-11-09T22:11:02Z</cp:lastPrinted>
  <dcterms:created xsi:type="dcterms:W3CDTF">2016-11-07T20:33:51Z</dcterms:created>
  <dcterms:modified xsi:type="dcterms:W3CDTF">2016-11-10T00:08:28Z</dcterms:modified>
</cp:coreProperties>
</file>