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59" r:id="rId5"/>
    <p:sldId id="260" r:id="rId6"/>
    <p:sldId id="261" r:id="rId7"/>
    <p:sldId id="262" r:id="rId8"/>
    <p:sldId id="265" r:id="rId9"/>
    <p:sldId id="263" r:id="rId10"/>
    <p:sldId id="277" r:id="rId11"/>
    <p:sldId id="276" r:id="rId12"/>
    <p:sldId id="266" r:id="rId13"/>
    <p:sldId id="278" r:id="rId14"/>
    <p:sldId id="268" r:id="rId15"/>
    <p:sldId id="273" r:id="rId16"/>
    <p:sldId id="267" r:id="rId17"/>
    <p:sldId id="269" r:id="rId18"/>
    <p:sldId id="271" r:id="rId19"/>
    <p:sldId id="270" r:id="rId20"/>
    <p:sldId id="272" r:id="rId21"/>
    <p:sldId id="274" r:id="rId22"/>
    <p:sldId id="275" r:id="rId23"/>
    <p:sldId id="26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876617-45F1-46D9-824E-6E334A9BA5ED}" type="datetimeFigureOut">
              <a:rPr lang="en-US" smtClean="0"/>
              <a:t>4/10/2019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79F07F-4AFC-4D90-9A2A-3E2CBBDC78F7}" type="slidenum">
              <a:rPr lang="en-US" smtClean="0"/>
              <a:t>‹#›</a:t>
            </a:fld>
            <a:endParaRPr lang="en-US" dirty="0"/>
          </a:p>
        </p:txBody>
      </p:sp>
    </p:spTree>
    <p:extLst>
      <p:ext uri="{BB962C8B-B14F-4D97-AF65-F5344CB8AC3E}">
        <p14:creationId xmlns:p14="http://schemas.microsoft.com/office/powerpoint/2010/main" val="198816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4328F37F-2D7D-4A47-9505-B7513F733C43}"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283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280111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733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803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728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089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170586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36424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411857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185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E2076ED0-EA2E-4F73-8CAD-5953C6CE7417}" type="datetimeFigureOut">
              <a:rPr lang="en-US" smtClean="0"/>
              <a:t>4/10/2019</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662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076ED0-EA2E-4F73-8CAD-5953C6CE7417}" type="datetimeFigureOut">
              <a:rPr lang="en-US" smtClean="0"/>
              <a:t>4/10/2019</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328F37F-2D7D-4A47-9505-B7513F733C43}" type="slidenum">
              <a:rPr lang="en-US" smtClean="0"/>
              <a:t>‹#›</a:t>
            </a:fld>
            <a:endParaRPr lang="en-US" dirty="0"/>
          </a:p>
        </p:txBody>
      </p:sp>
    </p:spTree>
    <p:extLst>
      <p:ext uri="{BB962C8B-B14F-4D97-AF65-F5344CB8AC3E}">
        <p14:creationId xmlns:p14="http://schemas.microsoft.com/office/powerpoint/2010/main" val="3423583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1470"/>
            <a:ext cx="5618515" cy="1514930"/>
          </a:xfrm>
        </p:spPr>
        <p:txBody>
          <a:bodyPr/>
          <a:lstStyle/>
          <a:p>
            <a:r>
              <a:rPr lang="en-US" dirty="0"/>
              <a:t>Friendship</a:t>
            </a:r>
          </a:p>
        </p:txBody>
      </p:sp>
      <p:sp>
        <p:nvSpPr>
          <p:cNvPr id="3" name="Subtitle 2"/>
          <p:cNvSpPr>
            <a:spLocks noGrp="1"/>
          </p:cNvSpPr>
          <p:nvPr>
            <p:ph type="subTitle" idx="1"/>
          </p:nvPr>
        </p:nvSpPr>
        <p:spPr>
          <a:xfrm>
            <a:off x="1295400" y="1778605"/>
            <a:ext cx="7238999" cy="1650395"/>
          </a:xfrm>
        </p:spPr>
        <p:txBody>
          <a:bodyPr>
            <a:noAutofit/>
          </a:bodyPr>
          <a:lstStyle/>
          <a:p>
            <a:r>
              <a:rPr lang="en-US" sz="2800" dirty="0"/>
              <a:t>Therefore encourage one another and build one another up, just as you are doing. I Thess. 5:11 (ESV)</a:t>
            </a:r>
          </a:p>
        </p:txBody>
      </p:sp>
    </p:spTree>
    <p:extLst>
      <p:ext uri="{BB962C8B-B14F-4D97-AF65-F5344CB8AC3E}">
        <p14:creationId xmlns:p14="http://schemas.microsoft.com/office/powerpoint/2010/main" val="112553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D9E66-94FE-4E43-AA46-F806081727AC}"/>
              </a:ext>
            </a:extLst>
          </p:cNvPr>
          <p:cNvSpPr>
            <a:spLocks noGrp="1"/>
          </p:cNvSpPr>
          <p:nvPr>
            <p:ph type="title"/>
          </p:nvPr>
        </p:nvSpPr>
        <p:spPr/>
        <p:txBody>
          <a:bodyPr/>
          <a:lstStyle/>
          <a:p>
            <a:r>
              <a:rPr lang="en-US" dirty="0"/>
              <a:t>friendship</a:t>
            </a:r>
          </a:p>
        </p:txBody>
      </p:sp>
      <p:sp>
        <p:nvSpPr>
          <p:cNvPr id="3" name="Content Placeholder 2">
            <a:extLst>
              <a:ext uri="{FF2B5EF4-FFF2-40B4-BE49-F238E27FC236}">
                <a16:creationId xmlns:a16="http://schemas.microsoft.com/office/drawing/2014/main" id="{A5E5D898-B2E0-45FA-9B4C-00A7DD49B527}"/>
              </a:ext>
            </a:extLst>
          </p:cNvPr>
          <p:cNvSpPr>
            <a:spLocks noGrp="1"/>
          </p:cNvSpPr>
          <p:nvPr>
            <p:ph idx="1"/>
          </p:nvPr>
        </p:nvSpPr>
        <p:spPr>
          <a:xfrm>
            <a:off x="304800" y="2015733"/>
            <a:ext cx="8534400" cy="4037747"/>
          </a:xfrm>
        </p:spPr>
        <p:txBody>
          <a:bodyPr>
            <a:normAutofit fontScale="92500" lnSpcReduction="20000"/>
          </a:bodyPr>
          <a:lstStyle/>
          <a:p>
            <a:pPr marL="0" indent="0">
              <a:buNone/>
            </a:pPr>
            <a:r>
              <a:rPr lang="en-US" sz="2400" dirty="0"/>
              <a:t>Evaluate Who You Are.</a:t>
            </a:r>
          </a:p>
          <a:p>
            <a:r>
              <a:rPr lang="en-US" sz="2400" dirty="0"/>
              <a:t>When you see yourself as valuable enough to deserve love and attention from the other person, you form a boundary that you will not compromise. </a:t>
            </a:r>
          </a:p>
          <a:p>
            <a:r>
              <a:rPr lang="en-US" sz="2400" dirty="0"/>
              <a:t>A little self-esteem goes a long way in garnering the courage to ask and answer questions that reveal who you really are and what you really want. </a:t>
            </a:r>
          </a:p>
          <a:p>
            <a:r>
              <a:rPr lang="en-US" sz="2400" dirty="0"/>
              <a:t>Once you look realistically at who you really are and what you desire in a healthy relationship, you are ready to enter into the research that will lead to sound decisions. Forgive quickly.</a:t>
            </a:r>
          </a:p>
          <a:p>
            <a:endParaRPr lang="en-US" dirty="0"/>
          </a:p>
        </p:txBody>
      </p:sp>
    </p:spTree>
    <p:extLst>
      <p:ext uri="{BB962C8B-B14F-4D97-AF65-F5344CB8AC3E}">
        <p14:creationId xmlns:p14="http://schemas.microsoft.com/office/powerpoint/2010/main" val="356550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86DC6-E4B9-4385-954D-C521EFCB52FD}"/>
              </a:ext>
            </a:extLst>
          </p:cNvPr>
          <p:cNvSpPr>
            <a:spLocks noGrp="1"/>
          </p:cNvSpPr>
          <p:nvPr>
            <p:ph type="title"/>
          </p:nvPr>
        </p:nvSpPr>
        <p:spPr/>
        <p:txBody>
          <a:bodyPr/>
          <a:lstStyle/>
          <a:p>
            <a:r>
              <a:rPr lang="en-US" dirty="0"/>
              <a:t>Friendship</a:t>
            </a:r>
          </a:p>
        </p:txBody>
      </p:sp>
      <p:sp>
        <p:nvSpPr>
          <p:cNvPr id="3" name="Content Placeholder 2">
            <a:extLst>
              <a:ext uri="{FF2B5EF4-FFF2-40B4-BE49-F238E27FC236}">
                <a16:creationId xmlns:a16="http://schemas.microsoft.com/office/drawing/2014/main" id="{B032682C-4857-4175-B880-1B0EBCC38AD1}"/>
              </a:ext>
            </a:extLst>
          </p:cNvPr>
          <p:cNvSpPr>
            <a:spLocks noGrp="1"/>
          </p:cNvSpPr>
          <p:nvPr>
            <p:ph idx="1"/>
          </p:nvPr>
        </p:nvSpPr>
        <p:spPr>
          <a:xfrm>
            <a:off x="228600" y="2015733"/>
            <a:ext cx="8686799" cy="4037747"/>
          </a:xfrm>
        </p:spPr>
        <p:txBody>
          <a:bodyPr>
            <a:normAutofit fontScale="92500" lnSpcReduction="10000"/>
          </a:bodyPr>
          <a:lstStyle/>
          <a:p>
            <a:r>
              <a:rPr lang="en-US" b="1" u="sng" dirty="0"/>
              <a:t>The Caretaker</a:t>
            </a:r>
            <a:r>
              <a:rPr lang="en-US" dirty="0"/>
              <a:t>. Are the ones who remember the little things about you, who check in on you and are the first ones to volunteer a helping hand. These sorts of friends are selfless givers who work towards the happiness of others. </a:t>
            </a:r>
          </a:p>
          <a:p>
            <a:r>
              <a:rPr lang="en-US" b="1" u="sng" dirty="0"/>
              <a:t>The Couple</a:t>
            </a:r>
            <a:r>
              <a:rPr lang="en-US" dirty="0"/>
              <a:t>. Their presence teaches how a caring relationship handles both the good times and the bad in a way that is still respectful to both parties. </a:t>
            </a:r>
          </a:p>
          <a:p>
            <a:r>
              <a:rPr lang="en-US" b="1" u="sng" dirty="0"/>
              <a:t>The Adventurer</a:t>
            </a:r>
            <a:r>
              <a:rPr lang="en-US" dirty="0"/>
              <a:t>. Having someone in our lives who are good at  motivating us to go in the right direction. </a:t>
            </a:r>
          </a:p>
          <a:p>
            <a:r>
              <a:rPr lang="en-US" b="1" u="sng" dirty="0"/>
              <a:t>The Planner</a:t>
            </a:r>
            <a:r>
              <a:rPr lang="en-US" dirty="0"/>
              <a:t>. Is guaranteed to stick around and help you hold things together. </a:t>
            </a:r>
          </a:p>
          <a:p>
            <a:r>
              <a:rPr lang="en-US" b="1" u="sng" dirty="0"/>
              <a:t>The Honest Friend</a:t>
            </a:r>
            <a:r>
              <a:rPr lang="en-US" dirty="0"/>
              <a:t>. Someone who will be honest with you in a loving and  constructive way.</a:t>
            </a:r>
          </a:p>
        </p:txBody>
      </p:sp>
    </p:spTree>
    <p:extLst>
      <p:ext uri="{BB962C8B-B14F-4D97-AF65-F5344CB8AC3E}">
        <p14:creationId xmlns:p14="http://schemas.microsoft.com/office/powerpoint/2010/main" val="40364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533400" y="2015733"/>
            <a:ext cx="8305799" cy="3851667"/>
          </a:xfrm>
        </p:spPr>
        <p:txBody>
          <a:bodyPr>
            <a:normAutofit/>
          </a:bodyPr>
          <a:lstStyle/>
          <a:p>
            <a:r>
              <a:rPr lang="en-US" sz="2400" dirty="0"/>
              <a:t>The state of human relationships today is generally poor. No matter the level—whether head of state to head of state, nation to nation or person to person—there are many examples of strained and broken relationships.</a:t>
            </a:r>
          </a:p>
          <a:p>
            <a:r>
              <a:rPr lang="en-US" sz="2400" dirty="0"/>
              <a:t>There are all sort of symptoms of our damaged world.</a:t>
            </a:r>
          </a:p>
          <a:p>
            <a:r>
              <a:rPr lang="en-US" sz="2400" dirty="0"/>
              <a:t>At home, in the intimate personal relationships found in marriage, family relationships, many struggle to get along. </a:t>
            </a:r>
          </a:p>
        </p:txBody>
      </p:sp>
    </p:spTree>
    <p:extLst>
      <p:ext uri="{BB962C8B-B14F-4D97-AF65-F5344CB8AC3E}">
        <p14:creationId xmlns:p14="http://schemas.microsoft.com/office/powerpoint/2010/main" val="366511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B1E7-C97F-4476-AB7B-4808B882BB4E}"/>
              </a:ext>
            </a:extLst>
          </p:cNvPr>
          <p:cNvSpPr>
            <a:spLocks noGrp="1"/>
          </p:cNvSpPr>
          <p:nvPr>
            <p:ph type="title"/>
          </p:nvPr>
        </p:nvSpPr>
        <p:spPr/>
        <p:txBody>
          <a:bodyPr/>
          <a:lstStyle/>
          <a:p>
            <a:r>
              <a:rPr lang="en-US" dirty="0"/>
              <a:t>Friendships</a:t>
            </a:r>
          </a:p>
        </p:txBody>
      </p:sp>
      <p:sp>
        <p:nvSpPr>
          <p:cNvPr id="3" name="Content Placeholder 2">
            <a:extLst>
              <a:ext uri="{FF2B5EF4-FFF2-40B4-BE49-F238E27FC236}">
                <a16:creationId xmlns:a16="http://schemas.microsoft.com/office/drawing/2014/main" id="{D0C98FB9-474A-42AC-8C24-309E955E18CF}"/>
              </a:ext>
            </a:extLst>
          </p:cNvPr>
          <p:cNvSpPr>
            <a:spLocks noGrp="1"/>
          </p:cNvSpPr>
          <p:nvPr>
            <p:ph idx="1"/>
          </p:nvPr>
        </p:nvSpPr>
        <p:spPr>
          <a:xfrm>
            <a:off x="304800" y="1853755"/>
            <a:ext cx="8610599" cy="4199725"/>
          </a:xfrm>
        </p:spPr>
        <p:txBody>
          <a:bodyPr>
            <a:normAutofit fontScale="85000" lnSpcReduction="20000"/>
          </a:bodyPr>
          <a:lstStyle/>
          <a:p>
            <a:r>
              <a:rPr lang="en-US" sz="2100" b="1" dirty="0"/>
              <a:t>There are times when ending a friendship may be the appropriate course of action. </a:t>
            </a:r>
          </a:p>
          <a:p>
            <a:r>
              <a:rPr lang="en-US" sz="2100" b="1" u="sng" dirty="0"/>
              <a:t>Insensitive Person</a:t>
            </a:r>
            <a:r>
              <a:rPr lang="en-US" sz="2100" b="1" dirty="0"/>
              <a:t>-Don’t feel compassion of care for anyone but themselves. It’s all about them.</a:t>
            </a:r>
          </a:p>
          <a:p>
            <a:r>
              <a:rPr lang="en-US" sz="2100" b="1" u="sng" dirty="0"/>
              <a:t>Self-Pity Person</a:t>
            </a:r>
            <a:r>
              <a:rPr lang="en-US" sz="2100" b="1" dirty="0"/>
              <a:t>-Always take the role for the victim. Can disturb your peace.</a:t>
            </a:r>
          </a:p>
          <a:p>
            <a:r>
              <a:rPr lang="en-US" sz="2100" b="1" u="sng" dirty="0"/>
              <a:t>Talkative Person</a:t>
            </a:r>
            <a:r>
              <a:rPr lang="en-US" sz="2100" b="1" dirty="0"/>
              <a:t>-Talks about everything and everyone. Be sure they will talk about you too. They don’t respect or treasure what you share and consider precious.</a:t>
            </a:r>
          </a:p>
          <a:p>
            <a:r>
              <a:rPr lang="en-US" sz="2100" b="1" u="sng" dirty="0"/>
              <a:t>Needy Person</a:t>
            </a:r>
            <a:r>
              <a:rPr lang="en-US" sz="2100" b="1" dirty="0"/>
              <a:t>-Around you only when they need something. They are not around if they don’t.</a:t>
            </a:r>
          </a:p>
          <a:p>
            <a:r>
              <a:rPr lang="en-US" sz="2100" b="1" u="sng" dirty="0"/>
              <a:t>Naysayers</a:t>
            </a:r>
            <a:r>
              <a:rPr lang="en-US" sz="2100" b="1" dirty="0"/>
              <a:t>- Never have anything good to say. Nothing is ever good enough.</a:t>
            </a:r>
          </a:p>
          <a:p>
            <a:r>
              <a:rPr lang="en-US" sz="2100" b="1" u="sng" dirty="0"/>
              <a:t>Haters</a:t>
            </a:r>
            <a:r>
              <a:rPr lang="en-US" sz="2100" b="1" dirty="0"/>
              <a:t>- Not happy about anyone’s accomplishments.</a:t>
            </a:r>
          </a:p>
          <a:p>
            <a:endParaRPr lang="en-US" dirty="0"/>
          </a:p>
        </p:txBody>
      </p:sp>
    </p:spTree>
    <p:extLst>
      <p:ext uri="{BB962C8B-B14F-4D97-AF65-F5344CB8AC3E}">
        <p14:creationId xmlns:p14="http://schemas.microsoft.com/office/powerpoint/2010/main" val="156644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533400" y="2015733"/>
            <a:ext cx="8305799" cy="3927867"/>
          </a:xfrm>
        </p:spPr>
        <p:txBody>
          <a:bodyPr>
            <a:normAutofit fontScale="77500" lnSpcReduction="20000"/>
          </a:bodyPr>
          <a:lstStyle/>
          <a:p>
            <a:r>
              <a:rPr lang="en-US" sz="2800" dirty="0"/>
              <a:t>Since we humans have had plenty of experience with bad relationships, it is actually quite easy to document and even predict the progressive steps that generally occur as relationships go bad. </a:t>
            </a:r>
          </a:p>
          <a:p>
            <a:r>
              <a:rPr lang="en-US" sz="2800" dirty="0"/>
              <a:t>At the earliest stages of conflict, little disagreements are glossed over or ignored. Eventually something happens that evokes anger and frustration, which moves the relationship into the conflict stage.</a:t>
            </a:r>
          </a:p>
          <a:p>
            <a:r>
              <a:rPr lang="en-US" sz="2800" dirty="0"/>
              <a:t>As the conflict progresses, both parties experience hostile feelings and negative communication from the other. </a:t>
            </a:r>
          </a:p>
          <a:p>
            <a:r>
              <a:rPr lang="en-US" sz="2800" dirty="0"/>
              <a:t>At this stage, many share their side of the disagreement with others and look for consolation from them.</a:t>
            </a:r>
          </a:p>
        </p:txBody>
      </p:sp>
    </p:spTree>
    <p:extLst>
      <p:ext uri="{BB962C8B-B14F-4D97-AF65-F5344CB8AC3E}">
        <p14:creationId xmlns:p14="http://schemas.microsoft.com/office/powerpoint/2010/main" val="12982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152400" y="1853755"/>
            <a:ext cx="8915400" cy="4199725"/>
          </a:xfrm>
        </p:spPr>
        <p:txBody>
          <a:bodyPr>
            <a:normAutofit fontScale="85000" lnSpcReduction="20000"/>
          </a:bodyPr>
          <a:lstStyle/>
          <a:p>
            <a:pPr marL="0" indent="0">
              <a:buNone/>
            </a:pPr>
            <a:r>
              <a:rPr lang="en-US" b="1" dirty="0"/>
              <a:t>The Process of Conflict</a:t>
            </a:r>
            <a:endParaRPr lang="en-US" dirty="0"/>
          </a:p>
          <a:p>
            <a:r>
              <a:rPr lang="en-US" dirty="0"/>
              <a:t>1.    </a:t>
            </a:r>
            <a:r>
              <a:rPr lang="en-US" b="1" i="1" dirty="0"/>
              <a:t>The Latent Stage:</a:t>
            </a:r>
            <a:r>
              <a:rPr lang="en-US" dirty="0"/>
              <a:t> Negative feelings are not brought out in the open and discussed, and frustration and dissatisfaction increase.</a:t>
            </a:r>
          </a:p>
          <a:p>
            <a:r>
              <a:rPr lang="en-US" dirty="0"/>
              <a:t>2.    </a:t>
            </a:r>
            <a:r>
              <a:rPr lang="en-US" b="1" i="1" dirty="0"/>
              <a:t>The Trigger Stage:</a:t>
            </a:r>
            <a:r>
              <a:rPr lang="en-US" dirty="0"/>
              <a:t> The triggering event is often small and seemingly unrelated to the outpouring of anger and frustration that come out.</a:t>
            </a:r>
          </a:p>
          <a:p>
            <a:r>
              <a:rPr lang="en-US" dirty="0"/>
              <a:t>3.    </a:t>
            </a:r>
            <a:r>
              <a:rPr lang="en-US" b="1" i="1" dirty="0"/>
              <a:t>The Clash Stage:</a:t>
            </a:r>
            <a:r>
              <a:rPr lang="en-US" dirty="0"/>
              <a:t> Pent-up frustrations and irritations pour out. This is often a surprise to the other partner who didn’t realize the depth of the feelings. This clash can lead to resolution, avoidance or simply continuing in a state of conflict.</a:t>
            </a:r>
          </a:p>
          <a:p>
            <a:r>
              <a:rPr lang="en-US" dirty="0"/>
              <a:t>4.    </a:t>
            </a:r>
            <a:r>
              <a:rPr lang="en-US" b="1" i="1" dirty="0"/>
              <a:t>The Increase-of-Conflict Stage:</a:t>
            </a:r>
            <a:r>
              <a:rPr lang="en-US" dirty="0"/>
              <a:t> The conflict begins to spread to other areas of life. Hostile criticisms and disparaging remarks cause anger and bitterness to grow. Each person feels rejected and threatened. There is less willingness to accept blame and more willingness to blame the other person. In some cases, one partner will try to make himself or herself feel more adequate by tearing down the other.</a:t>
            </a:r>
          </a:p>
          <a:p>
            <a:endParaRPr lang="en-US" dirty="0"/>
          </a:p>
        </p:txBody>
      </p:sp>
    </p:spTree>
    <p:extLst>
      <p:ext uri="{BB962C8B-B14F-4D97-AF65-F5344CB8AC3E}">
        <p14:creationId xmlns:p14="http://schemas.microsoft.com/office/powerpoint/2010/main" val="307859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685800" y="2015733"/>
            <a:ext cx="8077199" cy="3851667"/>
          </a:xfrm>
        </p:spPr>
        <p:txBody>
          <a:bodyPr>
            <a:normAutofit/>
          </a:bodyPr>
          <a:lstStyle/>
          <a:p>
            <a:pPr marL="0" indent="0">
              <a:buNone/>
            </a:pPr>
            <a:r>
              <a:rPr lang="en-US" sz="2400" dirty="0"/>
              <a:t>Keys To Better Relationships:</a:t>
            </a:r>
          </a:p>
          <a:p>
            <a:r>
              <a:rPr lang="en-US" sz="2400" b="1" dirty="0"/>
              <a:t>Key No. 1: Don’t raise your voice. </a:t>
            </a:r>
            <a:r>
              <a:rPr lang="en-US" sz="2400" dirty="0"/>
              <a:t>The Bible says that a “soft answer turns away wrath” (Proverbs 15:1). </a:t>
            </a:r>
          </a:p>
          <a:p>
            <a:r>
              <a:rPr lang="en-US" sz="2400" dirty="0"/>
              <a:t>When discussions turn into yelling matches, people’s opinions are not changed. Instead, they are hardened and people feel justified in their own position because of the other person’s behavior.</a:t>
            </a:r>
          </a:p>
          <a:p>
            <a:endParaRPr lang="en-US" dirty="0"/>
          </a:p>
        </p:txBody>
      </p:sp>
    </p:spTree>
    <p:extLst>
      <p:ext uri="{BB962C8B-B14F-4D97-AF65-F5344CB8AC3E}">
        <p14:creationId xmlns:p14="http://schemas.microsoft.com/office/powerpoint/2010/main" val="126963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609600" y="2015733"/>
            <a:ext cx="8000999" cy="4037747"/>
          </a:xfrm>
        </p:spPr>
        <p:txBody>
          <a:bodyPr>
            <a:normAutofit/>
          </a:bodyPr>
          <a:lstStyle/>
          <a:p>
            <a:r>
              <a:rPr lang="en-US" sz="2400" b="1" dirty="0"/>
              <a:t>Key No. 2: Always tell the truth. </a:t>
            </a:r>
            <a:r>
              <a:rPr lang="en-US" sz="2400" dirty="0"/>
              <a:t>Although it has become common for people to routinely lie, if your friend realizes that you don’t always speak the truth, he or she will never know whether to believe what you say. Relationships are built on trust; and when one party lies, trust is undermined. </a:t>
            </a:r>
          </a:p>
          <a:p>
            <a:r>
              <a:rPr lang="en-US" sz="2400" dirty="0"/>
              <a:t>Paul told the Ephesians to put “away lying, ‘Let each one of you speak truth with his neighbor’” (Ephesians 4:25).</a:t>
            </a:r>
          </a:p>
          <a:p>
            <a:endParaRPr lang="en-US" dirty="0"/>
          </a:p>
        </p:txBody>
      </p:sp>
    </p:spTree>
    <p:extLst>
      <p:ext uri="{BB962C8B-B14F-4D97-AF65-F5344CB8AC3E}">
        <p14:creationId xmlns:p14="http://schemas.microsoft.com/office/powerpoint/2010/main" val="33580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533400" y="2015733"/>
            <a:ext cx="8153399" cy="4037747"/>
          </a:xfrm>
        </p:spPr>
        <p:txBody>
          <a:bodyPr>
            <a:normAutofit lnSpcReduction="10000"/>
          </a:bodyPr>
          <a:lstStyle/>
          <a:p>
            <a:r>
              <a:rPr lang="en-US" sz="2400" b="1" dirty="0"/>
              <a:t>Key No. 4: Strive to be a gentle, peaceful person. </a:t>
            </a:r>
            <a:r>
              <a:rPr lang="en-US" sz="2400" dirty="0"/>
              <a:t>While some people mistakenly believe such attributes are signs of weakness, they are actually keys to better relationships and reflections of godliness. </a:t>
            </a:r>
          </a:p>
          <a:p>
            <a:r>
              <a:rPr lang="en-US" sz="2400" dirty="0"/>
              <a:t>Paul admonishes us: “If it is possible, as much as depends on you, live peaceably with all men” (Romans 12:18). </a:t>
            </a:r>
          </a:p>
          <a:p>
            <a:r>
              <a:rPr lang="en-US" sz="2400" dirty="0"/>
              <a:t>James states: “The wisdom that is from above is first pure, then peaceable, gentle, willing to yield, full of mercy and good fruits, without partiality and without hypocrisy” (James 3:17).</a:t>
            </a:r>
          </a:p>
          <a:p>
            <a:endParaRPr lang="en-US" dirty="0"/>
          </a:p>
        </p:txBody>
      </p:sp>
    </p:spTree>
    <p:extLst>
      <p:ext uri="{BB962C8B-B14F-4D97-AF65-F5344CB8AC3E}">
        <p14:creationId xmlns:p14="http://schemas.microsoft.com/office/powerpoint/2010/main" val="409142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533400" y="2015733"/>
            <a:ext cx="8000999" cy="3851667"/>
          </a:xfrm>
        </p:spPr>
        <p:txBody>
          <a:bodyPr>
            <a:normAutofit/>
          </a:bodyPr>
          <a:lstStyle/>
          <a:p>
            <a:r>
              <a:rPr lang="en-US" sz="2800" b="1" dirty="0"/>
              <a:t>Key No. 3: Always show respect. </a:t>
            </a:r>
            <a:r>
              <a:rPr lang="en-US" sz="2800" dirty="0"/>
              <a:t>While we may not appreciate or agree with someone’s opinions or actions, we need to show respect to the person. </a:t>
            </a:r>
          </a:p>
          <a:p>
            <a:r>
              <a:rPr lang="en-US" sz="2800" dirty="0"/>
              <a:t>We may not understand all that went into the decision, or the person may have simply made a mistake. As Paul wrote, “Speak evil of no one” (Titus 3:2).</a:t>
            </a:r>
          </a:p>
        </p:txBody>
      </p:sp>
    </p:spTree>
    <p:extLst>
      <p:ext uri="{BB962C8B-B14F-4D97-AF65-F5344CB8AC3E}">
        <p14:creationId xmlns:p14="http://schemas.microsoft.com/office/powerpoint/2010/main" val="260020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p:txBody>
          <a:bodyPr>
            <a:normAutofit/>
          </a:bodyPr>
          <a:lstStyle/>
          <a:p>
            <a:r>
              <a:rPr lang="en-US" sz="2800" dirty="0"/>
              <a:t>Nearly everyone appreciates having good friends because we know the joy and enrichment they add to our lives. </a:t>
            </a:r>
          </a:p>
        </p:txBody>
      </p:sp>
    </p:spTree>
    <p:extLst>
      <p:ext uri="{BB962C8B-B14F-4D97-AF65-F5344CB8AC3E}">
        <p14:creationId xmlns:p14="http://schemas.microsoft.com/office/powerpoint/2010/main" val="368819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210313" y="1853755"/>
            <a:ext cx="8915399" cy="4318445"/>
          </a:xfrm>
        </p:spPr>
        <p:txBody>
          <a:bodyPr>
            <a:noAutofit/>
          </a:bodyPr>
          <a:lstStyle/>
          <a:p>
            <a:r>
              <a:rPr lang="en-US" sz="2400" dirty="0"/>
              <a:t>Consider how pleasant it would be to have a friend who fully displayed the fruit of love as the apostle Paul described it:</a:t>
            </a:r>
          </a:p>
          <a:p>
            <a:r>
              <a:rPr lang="en-US" sz="2400" dirty="0"/>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 Love never fails” (1 Corinthians 13:4-8).</a:t>
            </a:r>
          </a:p>
          <a:p>
            <a:r>
              <a:rPr lang="en-US" sz="2400" dirty="0"/>
              <a:t>Growing in that kind of love leads to the kind of healthy, beautiful relationships that God wants us to have!</a:t>
            </a:r>
          </a:p>
        </p:txBody>
      </p:sp>
    </p:spTree>
    <p:extLst>
      <p:ext uri="{BB962C8B-B14F-4D97-AF65-F5344CB8AC3E}">
        <p14:creationId xmlns:p14="http://schemas.microsoft.com/office/powerpoint/2010/main" val="846319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Week </a:t>
            </a:r>
          </a:p>
          <a:p>
            <a:pPr marL="0" indent="0">
              <a:buNone/>
            </a:pPr>
            <a:r>
              <a:rPr lang="en-US" dirty="0"/>
              <a:t>TBA</a:t>
            </a:r>
          </a:p>
        </p:txBody>
      </p:sp>
    </p:spTree>
    <p:extLst>
      <p:ext uri="{BB962C8B-B14F-4D97-AF65-F5344CB8AC3E}">
        <p14:creationId xmlns:p14="http://schemas.microsoft.com/office/powerpoint/2010/main" val="1909842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Reference</a:t>
            </a:r>
          </a:p>
          <a:p>
            <a:pPr marL="0" indent="0">
              <a:buNone/>
            </a:pPr>
            <a:r>
              <a:rPr lang="en-US" dirty="0"/>
              <a:t>Relationships: LifeHope and truth.com</a:t>
            </a:r>
          </a:p>
        </p:txBody>
      </p:sp>
    </p:spTree>
    <p:extLst>
      <p:ext uri="{BB962C8B-B14F-4D97-AF65-F5344CB8AC3E}">
        <p14:creationId xmlns:p14="http://schemas.microsoft.com/office/powerpoint/2010/main" val="645849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How to Make Our Friendships Grow </a:t>
            </a:r>
          </a:p>
          <a:p>
            <a:pPr marL="0" indent="0">
              <a:buNone/>
            </a:pPr>
            <a:endParaRPr lang="en-US" dirty="0"/>
          </a:p>
        </p:txBody>
      </p:sp>
    </p:spTree>
    <p:extLst>
      <p:ext uri="{BB962C8B-B14F-4D97-AF65-F5344CB8AC3E}">
        <p14:creationId xmlns:p14="http://schemas.microsoft.com/office/powerpoint/2010/main" val="142763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p:txBody>
          <a:bodyPr>
            <a:normAutofit/>
          </a:bodyPr>
          <a:lstStyle/>
          <a:p>
            <a:r>
              <a:rPr lang="en-US" sz="2400" dirty="0"/>
              <a:t>How do we build and improve our friendships?</a:t>
            </a:r>
          </a:p>
        </p:txBody>
      </p:sp>
    </p:spTree>
    <p:extLst>
      <p:ext uri="{BB962C8B-B14F-4D97-AF65-F5344CB8AC3E}">
        <p14:creationId xmlns:p14="http://schemas.microsoft.com/office/powerpoint/2010/main" val="76871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457200" y="2015733"/>
            <a:ext cx="8077199" cy="3927867"/>
          </a:xfrm>
        </p:spPr>
        <p:txBody>
          <a:bodyPr>
            <a:normAutofit/>
          </a:bodyPr>
          <a:lstStyle/>
          <a:p>
            <a:r>
              <a:rPr lang="en-US" sz="2800" dirty="0"/>
              <a:t>Muhammad Ali said, “Friendship is the hardest thing in the world to explain. It’s not something you learn in school. But if you haven’t learned the meaning of friendship, you really haven’t learned anything.”</a:t>
            </a:r>
          </a:p>
          <a:p>
            <a:r>
              <a:rPr lang="en-US" sz="2800" dirty="0"/>
              <a:t>God’s Word is one of the best places to learn about friendship. </a:t>
            </a:r>
          </a:p>
        </p:txBody>
      </p:sp>
    </p:spTree>
    <p:extLst>
      <p:ext uri="{BB962C8B-B14F-4D97-AF65-F5344CB8AC3E}">
        <p14:creationId xmlns:p14="http://schemas.microsoft.com/office/powerpoint/2010/main" val="302899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p:txBody>
          <a:bodyPr>
            <a:normAutofit/>
          </a:bodyPr>
          <a:lstStyle/>
          <a:p>
            <a:r>
              <a:rPr lang="en-US" sz="2800" dirty="0"/>
              <a:t>What are some things the bible says about friendship</a:t>
            </a:r>
          </a:p>
        </p:txBody>
      </p:sp>
    </p:spTree>
    <p:extLst>
      <p:ext uri="{BB962C8B-B14F-4D97-AF65-F5344CB8AC3E}">
        <p14:creationId xmlns:p14="http://schemas.microsoft.com/office/powerpoint/2010/main" val="191502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457200" y="2015733"/>
            <a:ext cx="8458199" cy="4037747"/>
          </a:xfrm>
        </p:spPr>
        <p:txBody>
          <a:bodyPr>
            <a:normAutofit/>
          </a:bodyPr>
          <a:lstStyle/>
          <a:p>
            <a:r>
              <a:rPr lang="en-US" sz="2400" dirty="0"/>
              <a:t>The Bible says that Abraham was called “the friend of God” (James 2:23 ) </a:t>
            </a:r>
          </a:p>
          <a:p>
            <a:r>
              <a:rPr lang="en-US" sz="2400" dirty="0"/>
              <a:t>“the LORD spoke to Moses face to face, as a man speaks to his friend” (Exodus 33:11 ).</a:t>
            </a:r>
          </a:p>
          <a:p>
            <a:r>
              <a:rPr lang="en-US" sz="2400" dirty="0"/>
              <a:t> Solomon wrote that there is a friend who “sticks closer than a brother” (Proverbs 18:24 ). We certainly need to have friends like this, and we also need to be this kind of friend for others.</a:t>
            </a:r>
          </a:p>
        </p:txBody>
      </p:sp>
    </p:spTree>
    <p:extLst>
      <p:ext uri="{BB962C8B-B14F-4D97-AF65-F5344CB8AC3E}">
        <p14:creationId xmlns:p14="http://schemas.microsoft.com/office/powerpoint/2010/main" val="1949933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609600" y="2015733"/>
            <a:ext cx="8077199" cy="3927867"/>
          </a:xfrm>
        </p:spPr>
        <p:txBody>
          <a:bodyPr>
            <a:normAutofit/>
          </a:bodyPr>
          <a:lstStyle/>
          <a:p>
            <a:r>
              <a:rPr lang="en-US" sz="2800" dirty="0"/>
              <a:t>God obviously understands the value and importance of friendship in our lives. </a:t>
            </a:r>
          </a:p>
          <a:p>
            <a:r>
              <a:rPr lang="en-US" sz="2800" dirty="0"/>
              <a:t>And, amazingly, even though He is and always will be the supreme God of the universe, He offers to have this kind of relationship with us!</a:t>
            </a:r>
          </a:p>
        </p:txBody>
      </p:sp>
    </p:spTree>
    <p:extLst>
      <p:ext uri="{BB962C8B-B14F-4D97-AF65-F5344CB8AC3E}">
        <p14:creationId xmlns:p14="http://schemas.microsoft.com/office/powerpoint/2010/main" val="86096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914400" y="2015733"/>
            <a:ext cx="7619999" cy="3775467"/>
          </a:xfrm>
        </p:spPr>
        <p:txBody>
          <a:bodyPr/>
          <a:lstStyle/>
          <a:p>
            <a:r>
              <a:rPr lang="en-US" sz="3200" dirty="0"/>
              <a:t>What are some principles you can use to heal our relationships with family and/or friends?</a:t>
            </a:r>
          </a:p>
          <a:p>
            <a:endParaRPr lang="en-US" dirty="0"/>
          </a:p>
        </p:txBody>
      </p:sp>
    </p:spTree>
    <p:extLst>
      <p:ext uri="{BB962C8B-B14F-4D97-AF65-F5344CB8AC3E}">
        <p14:creationId xmlns:p14="http://schemas.microsoft.com/office/powerpoint/2010/main" val="288118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Friendship</a:t>
            </a:r>
          </a:p>
        </p:txBody>
      </p:sp>
      <p:sp>
        <p:nvSpPr>
          <p:cNvPr id="3" name="Content Placeholder 2"/>
          <p:cNvSpPr>
            <a:spLocks noGrp="1"/>
          </p:cNvSpPr>
          <p:nvPr>
            <p:ph idx="1"/>
          </p:nvPr>
        </p:nvSpPr>
        <p:spPr>
          <a:xfrm>
            <a:off x="457200" y="2015733"/>
            <a:ext cx="8153399" cy="3851667"/>
          </a:xfrm>
        </p:spPr>
        <p:txBody>
          <a:bodyPr>
            <a:normAutofit/>
          </a:bodyPr>
          <a:lstStyle/>
          <a:p>
            <a:r>
              <a:rPr lang="en-US" sz="2800" dirty="0"/>
              <a:t>We know that not all friendships last and not all are as genuine as we once may have thought. </a:t>
            </a:r>
          </a:p>
          <a:p>
            <a:r>
              <a:rPr lang="en-US" sz="2800" dirty="0"/>
              <a:t>King David experienced the pain of betrayal by a friend (Psalm 41:9 ), as did our Savior when He was betrayed by Judas (John 13:18 ).</a:t>
            </a:r>
          </a:p>
          <a:p>
            <a:endParaRPr lang="en-US" dirty="0"/>
          </a:p>
        </p:txBody>
      </p:sp>
    </p:spTree>
    <p:extLst>
      <p:ext uri="{BB962C8B-B14F-4D97-AF65-F5344CB8AC3E}">
        <p14:creationId xmlns:p14="http://schemas.microsoft.com/office/powerpoint/2010/main" val="36251866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235</TotalTime>
  <Words>1304</Words>
  <Application>Microsoft Office PowerPoint</Application>
  <PresentationFormat>On-screen Show (4:3)</PresentationFormat>
  <Paragraphs>80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Gill Sans MT</vt:lpstr>
      <vt:lpstr>Gallery</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Friendships</vt:lpstr>
      <vt:lpstr>Friendship</vt:lpstr>
      <vt:lpstr>Friendship</vt:lpstr>
      <vt:lpstr>friendship</vt:lpstr>
      <vt:lpstr>friendship</vt:lpstr>
      <vt:lpstr>friendship</vt:lpstr>
      <vt:lpstr>friendship</vt:lpstr>
      <vt:lpstr>Friendship</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dc:title>
  <dc:creator>vhanflstubbp</dc:creator>
  <cp:lastModifiedBy>Abiding Faith</cp:lastModifiedBy>
  <cp:revision>13</cp:revision>
  <cp:lastPrinted>2016-06-24T17:55:41Z</cp:lastPrinted>
  <dcterms:created xsi:type="dcterms:W3CDTF">2016-06-24T11:12:51Z</dcterms:created>
  <dcterms:modified xsi:type="dcterms:W3CDTF">2019-04-11T00:10:47Z</dcterms:modified>
</cp:coreProperties>
</file>