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handoutMasterIdLst>
    <p:handoutMasterId r:id="rId28"/>
  </p:handoutMasterIdLst>
  <p:sldIdLst>
    <p:sldId id="256" r:id="rId2"/>
    <p:sldId id="257" r:id="rId3"/>
    <p:sldId id="258" r:id="rId4"/>
    <p:sldId id="259" r:id="rId5"/>
    <p:sldId id="260" r:id="rId6"/>
    <p:sldId id="261" r:id="rId7"/>
    <p:sldId id="276" r:id="rId8"/>
    <p:sldId id="262" r:id="rId9"/>
    <p:sldId id="263" r:id="rId10"/>
    <p:sldId id="265" r:id="rId11"/>
    <p:sldId id="266" r:id="rId12"/>
    <p:sldId id="277" r:id="rId13"/>
    <p:sldId id="268" r:id="rId14"/>
    <p:sldId id="278" r:id="rId15"/>
    <p:sldId id="273" r:id="rId16"/>
    <p:sldId id="279" r:id="rId17"/>
    <p:sldId id="281" r:id="rId18"/>
    <p:sldId id="272" r:id="rId19"/>
    <p:sldId id="280" r:id="rId20"/>
    <p:sldId id="274" r:id="rId21"/>
    <p:sldId id="275" r:id="rId22"/>
    <p:sldId id="264" r:id="rId23"/>
    <p:sldId id="267" r:id="rId24"/>
    <p:sldId id="269" r:id="rId25"/>
    <p:sldId id="270"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876617-45F1-46D9-824E-6E334A9BA5ED}" type="datetimeFigureOut">
              <a:rPr lang="en-US" smtClean="0"/>
              <a:t>7/6/2016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79F07F-4AFC-4D90-9A2A-3E2CBBDC78F7}" type="slidenum">
              <a:rPr lang="en-US" smtClean="0"/>
              <a:t>‹#›</a:t>
            </a:fld>
            <a:endParaRPr lang="en-US"/>
          </a:p>
        </p:txBody>
      </p:sp>
    </p:spTree>
    <p:extLst>
      <p:ext uri="{BB962C8B-B14F-4D97-AF65-F5344CB8AC3E}">
        <p14:creationId xmlns:p14="http://schemas.microsoft.com/office/powerpoint/2010/main" val="198816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19382489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239846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941157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53920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1885954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2076ED0-EA2E-4F73-8CAD-5953C6CE7417}"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1887532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2076ED0-EA2E-4F73-8CAD-5953C6CE7417}"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1516060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2164962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24715282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189176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34739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108146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076ED0-EA2E-4F73-8CAD-5953C6CE7417}" type="datetimeFigureOut">
              <a:rPr lang="en-US" smtClean="0"/>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300046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076ED0-EA2E-4F73-8CAD-5953C6CE7417}"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326959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E2076ED0-EA2E-4F73-8CAD-5953C6CE7417}" type="datetimeFigureOut">
              <a:rPr lang="en-US" smtClean="0"/>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249461903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50226944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a:p>
        </p:txBody>
      </p:sp>
    </p:spTree>
    <p:extLst>
      <p:ext uri="{BB962C8B-B14F-4D97-AF65-F5344CB8AC3E}">
        <p14:creationId xmlns:p14="http://schemas.microsoft.com/office/powerpoint/2010/main" val="416253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E2076ED0-EA2E-4F73-8CAD-5953C6CE7417}" type="datetimeFigureOut">
              <a:rPr lang="en-US" smtClean="0"/>
              <a:t>7/6/2016</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328F37F-2D7D-4A47-9505-B7513F733C43}" type="slidenum">
              <a:rPr lang="en-US" smtClean="0"/>
              <a:t>‹#›</a:t>
            </a:fld>
            <a:endParaRPr lang="en-US"/>
          </a:p>
        </p:txBody>
      </p:sp>
    </p:spTree>
    <p:extLst>
      <p:ext uri="{BB962C8B-B14F-4D97-AF65-F5344CB8AC3E}">
        <p14:creationId xmlns:p14="http://schemas.microsoft.com/office/powerpoint/2010/main" val="365684544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3259" y="1066800"/>
            <a:ext cx="6517482" cy="1371599"/>
          </a:xfrm>
        </p:spPr>
        <p:txBody>
          <a:bodyPr>
            <a:normAutofit/>
          </a:bodyPr>
          <a:lstStyle/>
          <a:p>
            <a:r>
              <a:rPr lang="en-US" sz="6600" dirty="0"/>
              <a:t>Friendship</a:t>
            </a:r>
            <a:endParaRPr lang="en-US" sz="6600" dirty="0"/>
          </a:p>
        </p:txBody>
      </p:sp>
      <p:sp>
        <p:nvSpPr>
          <p:cNvPr id="3" name="Subtitle 2"/>
          <p:cNvSpPr>
            <a:spLocks noGrp="1"/>
          </p:cNvSpPr>
          <p:nvPr>
            <p:ph type="subTitle" idx="1"/>
          </p:nvPr>
        </p:nvSpPr>
        <p:spPr>
          <a:xfrm>
            <a:off x="381000" y="2438399"/>
            <a:ext cx="8153400" cy="2819403"/>
          </a:xfrm>
        </p:spPr>
        <p:txBody>
          <a:bodyPr>
            <a:noAutofit/>
          </a:bodyPr>
          <a:lstStyle/>
          <a:p>
            <a:r>
              <a:rPr lang="en-US" sz="3600" dirty="0" smtClean="0"/>
              <a:t>Therefore encourage one another and build one another up, just as you are doing. I Thess. 5:11 (ESV)</a:t>
            </a:r>
            <a:endParaRPr lang="en-US" sz="3600" dirty="0"/>
          </a:p>
        </p:txBody>
      </p:sp>
    </p:spTree>
    <p:extLst>
      <p:ext uri="{BB962C8B-B14F-4D97-AF65-F5344CB8AC3E}">
        <p14:creationId xmlns:p14="http://schemas.microsoft.com/office/powerpoint/2010/main" val="112553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p:txBody>
          <a:bodyPr/>
          <a:lstStyle/>
          <a:p>
            <a:r>
              <a:rPr lang="en-US" sz="3600" dirty="0"/>
              <a:t>What </a:t>
            </a:r>
            <a:r>
              <a:rPr lang="en-US" sz="3600" dirty="0" smtClean="0"/>
              <a:t>are some principles </a:t>
            </a:r>
            <a:r>
              <a:rPr lang="en-US" sz="3600" dirty="0"/>
              <a:t>can </a:t>
            </a:r>
            <a:r>
              <a:rPr lang="en-US" sz="3600" dirty="0" smtClean="0"/>
              <a:t>use to heal </a:t>
            </a:r>
            <a:r>
              <a:rPr lang="en-US" sz="3600" dirty="0"/>
              <a:t>our relationships with family and friends?</a:t>
            </a:r>
          </a:p>
          <a:p>
            <a:endParaRPr lang="en-US" dirty="0"/>
          </a:p>
        </p:txBody>
      </p:sp>
    </p:spTree>
    <p:extLst>
      <p:ext uri="{BB962C8B-B14F-4D97-AF65-F5344CB8AC3E}">
        <p14:creationId xmlns:p14="http://schemas.microsoft.com/office/powerpoint/2010/main" val="2881189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152400" y="1981200"/>
            <a:ext cx="8686800" cy="3810001"/>
          </a:xfrm>
        </p:spPr>
        <p:txBody>
          <a:bodyPr>
            <a:normAutofit/>
          </a:bodyPr>
          <a:lstStyle/>
          <a:p>
            <a:r>
              <a:rPr lang="en-US" sz="2800" dirty="0"/>
              <a:t>The state of human relationships today is generally poor. No matter the level—whether head of state to head of state, nation to nation or person to person—there are many examples of strained and broken relationships</a:t>
            </a:r>
            <a:r>
              <a:rPr lang="en-US" sz="2800" dirty="0" smtClean="0"/>
              <a:t>.</a:t>
            </a:r>
            <a:endParaRPr lang="en-US" sz="2800" dirty="0"/>
          </a:p>
        </p:txBody>
      </p:sp>
    </p:spTree>
    <p:extLst>
      <p:ext uri="{BB962C8B-B14F-4D97-AF65-F5344CB8AC3E}">
        <p14:creationId xmlns:p14="http://schemas.microsoft.com/office/powerpoint/2010/main" val="3665115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p>
        </p:txBody>
      </p:sp>
      <p:sp>
        <p:nvSpPr>
          <p:cNvPr id="3" name="Content Placeholder 2"/>
          <p:cNvSpPr>
            <a:spLocks noGrp="1"/>
          </p:cNvSpPr>
          <p:nvPr>
            <p:ph sz="quarter" idx="13"/>
          </p:nvPr>
        </p:nvSpPr>
        <p:spPr>
          <a:xfrm>
            <a:off x="304800" y="1981200"/>
            <a:ext cx="8382000" cy="3424107"/>
          </a:xfrm>
        </p:spPr>
        <p:txBody>
          <a:bodyPr/>
          <a:lstStyle/>
          <a:p>
            <a:r>
              <a:rPr lang="en-US" sz="2800" dirty="0"/>
              <a:t>There are all sort of symptoms of our damaged world.</a:t>
            </a:r>
          </a:p>
          <a:p>
            <a:r>
              <a:rPr lang="en-US" sz="2800" dirty="0"/>
              <a:t>At home, in the intimate personal relationships found in marriage, family relationships, many struggle to get along. </a:t>
            </a:r>
          </a:p>
          <a:p>
            <a:endParaRPr lang="en-US" dirty="0"/>
          </a:p>
        </p:txBody>
      </p:sp>
    </p:spTree>
    <p:extLst>
      <p:ext uri="{BB962C8B-B14F-4D97-AF65-F5344CB8AC3E}">
        <p14:creationId xmlns:p14="http://schemas.microsoft.com/office/powerpoint/2010/main" val="119152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152400"/>
            <a:ext cx="7773338" cy="1210282"/>
          </a:xfrm>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190031" y="1524000"/>
            <a:ext cx="8763000" cy="4724401"/>
          </a:xfrm>
        </p:spPr>
        <p:txBody>
          <a:bodyPr>
            <a:noAutofit/>
          </a:bodyPr>
          <a:lstStyle/>
          <a:p>
            <a:r>
              <a:rPr lang="en-US" sz="2400" dirty="0"/>
              <a:t>Since we humans have had plenty of experience with bad relationships, it is actually quite easy to document and even predict the progressive steps that generally occur as relationships go bad. </a:t>
            </a:r>
            <a:endParaRPr lang="en-US" sz="2400" dirty="0" smtClean="0"/>
          </a:p>
          <a:p>
            <a:r>
              <a:rPr lang="en-US" sz="2400" dirty="0" smtClean="0"/>
              <a:t>At </a:t>
            </a:r>
            <a:r>
              <a:rPr lang="en-US" sz="2400" dirty="0"/>
              <a:t>the earliest stages of conflict, little disagreements are glossed over or ignored. Eventually something happens that evokes anger and frustration, which moves the relationship into the conflict stage</a:t>
            </a:r>
            <a:r>
              <a:rPr lang="en-US" sz="2400" dirty="0" smtClean="0"/>
              <a:t>.</a:t>
            </a:r>
            <a:endParaRPr lang="en-US" sz="2400" dirty="0"/>
          </a:p>
        </p:txBody>
      </p:sp>
    </p:spTree>
    <p:extLst>
      <p:ext uri="{BB962C8B-B14F-4D97-AF65-F5344CB8AC3E}">
        <p14:creationId xmlns:p14="http://schemas.microsoft.com/office/powerpoint/2010/main" val="129829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p>
        </p:txBody>
      </p:sp>
      <p:sp>
        <p:nvSpPr>
          <p:cNvPr id="3" name="Content Placeholder 2"/>
          <p:cNvSpPr>
            <a:spLocks noGrp="1"/>
          </p:cNvSpPr>
          <p:nvPr>
            <p:ph sz="quarter" idx="13"/>
          </p:nvPr>
        </p:nvSpPr>
        <p:spPr>
          <a:xfrm>
            <a:off x="304800" y="1981200"/>
            <a:ext cx="8610600" cy="3810001"/>
          </a:xfrm>
        </p:spPr>
        <p:txBody>
          <a:bodyPr/>
          <a:lstStyle/>
          <a:p>
            <a:r>
              <a:rPr lang="en-US" sz="2800" dirty="0"/>
              <a:t>As the conflict progresses, both parties experience hostile feelings and negative communication from the other. </a:t>
            </a:r>
          </a:p>
          <a:p>
            <a:r>
              <a:rPr lang="en-US" sz="2800" dirty="0"/>
              <a:t>At this stage, many share their side of the disagreement with others and look for consolation from them.</a:t>
            </a:r>
          </a:p>
          <a:p>
            <a:endParaRPr lang="en-US" dirty="0"/>
          </a:p>
        </p:txBody>
      </p:sp>
    </p:spTree>
    <p:extLst>
      <p:ext uri="{BB962C8B-B14F-4D97-AF65-F5344CB8AC3E}">
        <p14:creationId xmlns:p14="http://schemas.microsoft.com/office/powerpoint/2010/main" val="2918537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131" y="152400"/>
            <a:ext cx="7773338" cy="1596177"/>
          </a:xfrm>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381000" y="1447800"/>
            <a:ext cx="8229600" cy="4343400"/>
          </a:xfrm>
        </p:spPr>
        <p:txBody>
          <a:bodyPr>
            <a:noAutofit/>
          </a:bodyPr>
          <a:lstStyle/>
          <a:p>
            <a:pPr marL="0" indent="0">
              <a:buNone/>
            </a:pPr>
            <a:r>
              <a:rPr lang="en-US" sz="2800" b="1" dirty="0"/>
              <a:t>The Process of Conflict</a:t>
            </a:r>
            <a:endParaRPr lang="en-US" sz="2800" dirty="0"/>
          </a:p>
          <a:p>
            <a:r>
              <a:rPr lang="en-US" sz="2800" dirty="0"/>
              <a:t>1.    </a:t>
            </a:r>
            <a:r>
              <a:rPr lang="en-US" sz="2800" b="1" i="1" dirty="0"/>
              <a:t>The Latent Stage:</a:t>
            </a:r>
            <a:r>
              <a:rPr lang="en-US" sz="2800" dirty="0"/>
              <a:t> Negative feelings are not brought out in the open and discussed, and frustration and dissatisfaction increase.</a:t>
            </a:r>
          </a:p>
          <a:p>
            <a:r>
              <a:rPr lang="en-US" sz="2800" dirty="0"/>
              <a:t>2.    </a:t>
            </a:r>
            <a:r>
              <a:rPr lang="en-US" sz="2800" b="1" i="1" dirty="0"/>
              <a:t>The Trigger Stage:</a:t>
            </a:r>
            <a:r>
              <a:rPr lang="en-US" sz="2800" dirty="0"/>
              <a:t> The triggering event is often small and seemingly unrelated to the outpouring of anger and frustration that come out</a:t>
            </a:r>
            <a:r>
              <a:rPr lang="en-US" sz="2800" dirty="0" smtClean="0"/>
              <a:t>.</a:t>
            </a:r>
            <a:endParaRPr lang="en-US" sz="2800" dirty="0"/>
          </a:p>
        </p:txBody>
      </p:sp>
    </p:spTree>
    <p:extLst>
      <p:ext uri="{BB962C8B-B14F-4D97-AF65-F5344CB8AC3E}">
        <p14:creationId xmlns:p14="http://schemas.microsoft.com/office/powerpoint/2010/main" val="3078597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152400"/>
            <a:ext cx="7773338" cy="1596177"/>
          </a:xfrm>
        </p:spPr>
        <p:txBody>
          <a:bodyPr>
            <a:normAutofit/>
          </a:bodyPr>
          <a:lstStyle/>
          <a:p>
            <a:r>
              <a:rPr lang="en-US" sz="6000" dirty="0"/>
              <a:t>Friendship</a:t>
            </a:r>
          </a:p>
        </p:txBody>
      </p:sp>
      <p:sp>
        <p:nvSpPr>
          <p:cNvPr id="3" name="Content Placeholder 2"/>
          <p:cNvSpPr>
            <a:spLocks noGrp="1"/>
          </p:cNvSpPr>
          <p:nvPr>
            <p:ph sz="quarter" idx="13"/>
          </p:nvPr>
        </p:nvSpPr>
        <p:spPr>
          <a:xfrm>
            <a:off x="228599" y="1524000"/>
            <a:ext cx="8686800" cy="4724401"/>
          </a:xfrm>
        </p:spPr>
        <p:txBody>
          <a:bodyPr>
            <a:noAutofit/>
          </a:bodyPr>
          <a:lstStyle/>
          <a:p>
            <a:r>
              <a:rPr lang="en-US" sz="2400" dirty="0"/>
              <a:t>3.    </a:t>
            </a:r>
            <a:r>
              <a:rPr lang="en-US" sz="2400" b="1" i="1" dirty="0"/>
              <a:t>The Clash Stage:</a:t>
            </a:r>
            <a:r>
              <a:rPr lang="en-US" sz="2400" dirty="0"/>
              <a:t> Pent-up frustrations and irritations pour out. This is often a surprise to the other partner who didn’t realize the depth of the feelings. This clash can lead to resolution, avoidance or simply continuing in a state of conflict.</a:t>
            </a:r>
          </a:p>
          <a:p>
            <a:r>
              <a:rPr lang="en-US" sz="2400" dirty="0"/>
              <a:t>4.    </a:t>
            </a:r>
            <a:r>
              <a:rPr lang="en-US" sz="2400" b="1" i="1" dirty="0"/>
              <a:t>The Increase-of-Conflict Stage:</a:t>
            </a:r>
            <a:r>
              <a:rPr lang="en-US" sz="2400" dirty="0"/>
              <a:t> The conflict begins to spread to other areas of life. Hostile criticisms and </a:t>
            </a:r>
            <a:r>
              <a:rPr lang="en-US" sz="2400" dirty="0" smtClean="0"/>
              <a:t>disparaging (Negative) </a:t>
            </a:r>
            <a:r>
              <a:rPr lang="en-US" sz="2400" dirty="0"/>
              <a:t>remarks cause anger and bitterness to grow. </a:t>
            </a:r>
            <a:endParaRPr lang="en-US" sz="2400" dirty="0" smtClean="0"/>
          </a:p>
          <a:p>
            <a:endParaRPr lang="en-US" dirty="0"/>
          </a:p>
        </p:txBody>
      </p:sp>
    </p:spTree>
    <p:extLst>
      <p:ext uri="{BB962C8B-B14F-4D97-AF65-F5344CB8AC3E}">
        <p14:creationId xmlns:p14="http://schemas.microsoft.com/office/powerpoint/2010/main" val="1852449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676400"/>
            <a:ext cx="8382000" cy="4114801"/>
          </a:xfrm>
        </p:spPr>
        <p:txBody>
          <a:bodyPr/>
          <a:lstStyle/>
          <a:p>
            <a:r>
              <a:rPr lang="en-US" sz="2800" dirty="0" smtClean="0"/>
              <a:t>5.</a:t>
            </a:r>
            <a:r>
              <a:rPr lang="en-US" sz="2800" dirty="0"/>
              <a:t>    </a:t>
            </a:r>
            <a:r>
              <a:rPr lang="en-US" sz="2800" b="1" i="1" dirty="0"/>
              <a:t>The Increase-of-Conflict Stage:</a:t>
            </a:r>
            <a:r>
              <a:rPr lang="en-US" sz="2800" dirty="0"/>
              <a:t> </a:t>
            </a:r>
            <a:r>
              <a:rPr lang="en-US" sz="2800" dirty="0" smtClean="0"/>
              <a:t>Each </a:t>
            </a:r>
            <a:r>
              <a:rPr lang="en-US" sz="2800" dirty="0"/>
              <a:t>person feels rejected and threatened. </a:t>
            </a:r>
            <a:endParaRPr lang="en-US" sz="2800" dirty="0" smtClean="0"/>
          </a:p>
          <a:p>
            <a:r>
              <a:rPr lang="en-US" sz="2800" dirty="0" smtClean="0"/>
              <a:t>There </a:t>
            </a:r>
            <a:r>
              <a:rPr lang="en-US" sz="2800" dirty="0"/>
              <a:t>is less willingness to accept blame and more willingness to blame the other person. </a:t>
            </a:r>
            <a:endParaRPr lang="en-US" sz="2800" dirty="0" smtClean="0"/>
          </a:p>
          <a:p>
            <a:r>
              <a:rPr lang="en-US" sz="2800" dirty="0" smtClean="0"/>
              <a:t>In </a:t>
            </a:r>
            <a:r>
              <a:rPr lang="en-US" sz="2800" dirty="0"/>
              <a:t>some cases, one partner will try to make himself or herself feel more adequate by tearing down the other.</a:t>
            </a:r>
          </a:p>
          <a:p>
            <a:endParaRPr lang="en-US" dirty="0"/>
          </a:p>
        </p:txBody>
      </p:sp>
    </p:spTree>
    <p:extLst>
      <p:ext uri="{BB962C8B-B14F-4D97-AF65-F5344CB8AC3E}">
        <p14:creationId xmlns:p14="http://schemas.microsoft.com/office/powerpoint/2010/main" val="2793851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431" y="-65474"/>
            <a:ext cx="7773338" cy="1596177"/>
          </a:xfrm>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304800" y="1530703"/>
            <a:ext cx="8610600" cy="4038601"/>
          </a:xfrm>
        </p:spPr>
        <p:txBody>
          <a:bodyPr>
            <a:noAutofit/>
          </a:bodyPr>
          <a:lstStyle/>
          <a:p>
            <a:r>
              <a:rPr lang="en-US" sz="3200" dirty="0"/>
              <a:t>Consider how pleasant it would be to have a friend who fully displayed the fruit of love as the apostle Paul described it:</a:t>
            </a:r>
          </a:p>
          <a:p>
            <a:r>
              <a:rPr lang="en-US" sz="3200" dirty="0" smtClean="0"/>
              <a:t>Growing </a:t>
            </a:r>
            <a:r>
              <a:rPr lang="en-US" sz="3200" dirty="0"/>
              <a:t>in that kind of love leads to the kind of healthy, beautiful relationships that God wants us to have!</a:t>
            </a:r>
          </a:p>
        </p:txBody>
      </p:sp>
    </p:spTree>
    <p:extLst>
      <p:ext uri="{BB962C8B-B14F-4D97-AF65-F5344CB8AC3E}">
        <p14:creationId xmlns:p14="http://schemas.microsoft.com/office/powerpoint/2010/main" val="846319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152400"/>
            <a:ext cx="7773338" cy="1596177"/>
          </a:xfrm>
        </p:spPr>
        <p:txBody>
          <a:bodyPr>
            <a:normAutofit/>
          </a:bodyPr>
          <a:lstStyle/>
          <a:p>
            <a:r>
              <a:rPr lang="en-US" sz="6000" dirty="0"/>
              <a:t>Friendship</a:t>
            </a:r>
          </a:p>
        </p:txBody>
      </p:sp>
      <p:sp>
        <p:nvSpPr>
          <p:cNvPr id="3" name="Content Placeholder 2"/>
          <p:cNvSpPr>
            <a:spLocks noGrp="1"/>
          </p:cNvSpPr>
          <p:nvPr>
            <p:ph sz="quarter" idx="13"/>
          </p:nvPr>
        </p:nvSpPr>
        <p:spPr>
          <a:xfrm>
            <a:off x="304800" y="1748577"/>
            <a:ext cx="8382000" cy="4042623"/>
          </a:xfrm>
        </p:spPr>
        <p:txBody>
          <a:bodyPr>
            <a:normAutofit lnSpcReduction="10000"/>
          </a:bodyPr>
          <a:lstStyle/>
          <a:p>
            <a:pPr lvl="0">
              <a:buClr>
                <a:prstClr val="black"/>
              </a:buClr>
            </a:pPr>
            <a:r>
              <a:rPr lang="en-US" sz="2800" dirty="0">
                <a:solidFill>
                  <a:prstClr val="black"/>
                </a:solidFill>
              </a:rPr>
              <a:t>“Love suffers long and is kind; love does not envy; love does not parade itself, is not puffed up; does not behave rudely, does not seek its own, is not provoked, thinks no evil; does not rejoice in iniquity, but rejoices in the truth; bears all things, believes all things, hopes all things, endures all things. Love never fails” (1 Corinthians 13:4-8).</a:t>
            </a:r>
          </a:p>
          <a:p>
            <a:endParaRPr lang="en-US" dirty="0"/>
          </a:p>
        </p:txBody>
      </p:sp>
    </p:spTree>
    <p:extLst>
      <p:ext uri="{BB962C8B-B14F-4D97-AF65-F5344CB8AC3E}">
        <p14:creationId xmlns:p14="http://schemas.microsoft.com/office/powerpoint/2010/main" val="97608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685332" y="1981200"/>
            <a:ext cx="7772870" cy="4033707"/>
          </a:xfrm>
        </p:spPr>
        <p:txBody>
          <a:bodyPr>
            <a:noAutofit/>
          </a:bodyPr>
          <a:lstStyle/>
          <a:p>
            <a:r>
              <a:rPr lang="en-US" sz="4000" dirty="0"/>
              <a:t>Nearly everyone appreciates having good friends because we know the joy and enrichment they add to our lives. </a:t>
            </a:r>
          </a:p>
        </p:txBody>
      </p:sp>
    </p:spTree>
    <p:extLst>
      <p:ext uri="{BB962C8B-B14F-4D97-AF65-F5344CB8AC3E}">
        <p14:creationId xmlns:p14="http://schemas.microsoft.com/office/powerpoint/2010/main" val="3688194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3600" dirty="0" smtClean="0"/>
              <a:t>Next Week </a:t>
            </a:r>
          </a:p>
          <a:p>
            <a:pPr marL="0" indent="0">
              <a:buNone/>
            </a:pPr>
            <a:r>
              <a:rPr lang="en-US" sz="3600" dirty="0" smtClean="0"/>
              <a:t>How to Grow In Our Relationships</a:t>
            </a:r>
          </a:p>
          <a:p>
            <a:pPr marL="0" indent="0">
              <a:buNone/>
            </a:pPr>
            <a:r>
              <a:rPr lang="en-US" sz="3600" dirty="0" smtClean="0"/>
              <a:t>Scripture: I Thess. 5:11</a:t>
            </a:r>
            <a:endParaRPr lang="en-US" sz="3600" dirty="0"/>
          </a:p>
        </p:txBody>
      </p:sp>
    </p:spTree>
    <p:extLst>
      <p:ext uri="{BB962C8B-B14F-4D97-AF65-F5344CB8AC3E}">
        <p14:creationId xmlns:p14="http://schemas.microsoft.com/office/powerpoint/2010/main" val="1909842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pPr marL="0" indent="0">
              <a:buNone/>
            </a:pPr>
            <a:r>
              <a:rPr lang="en-US" sz="3600" dirty="0" smtClean="0"/>
              <a:t>Reference</a:t>
            </a:r>
          </a:p>
          <a:p>
            <a:pPr marL="0" indent="0">
              <a:buNone/>
            </a:pPr>
            <a:r>
              <a:rPr lang="en-US" sz="3600" dirty="0" smtClean="0"/>
              <a:t>Relationships: </a:t>
            </a:r>
            <a:r>
              <a:rPr lang="en-US" sz="3600" dirty="0" smtClean="0"/>
              <a:t>Life Hope </a:t>
            </a:r>
            <a:r>
              <a:rPr lang="en-US" sz="3600" dirty="0" smtClean="0"/>
              <a:t>and truth.com</a:t>
            </a:r>
            <a:endParaRPr lang="en-US" sz="3600" dirty="0"/>
          </a:p>
        </p:txBody>
      </p:sp>
    </p:spTree>
    <p:extLst>
      <p:ext uri="{BB962C8B-B14F-4D97-AF65-F5344CB8AC3E}">
        <p14:creationId xmlns:p14="http://schemas.microsoft.com/office/powerpoint/2010/main" val="645849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r>
              <a:rPr lang="en-US" sz="4000" dirty="0" smtClean="0"/>
              <a:t>How to Make Our Friendships Grow </a:t>
            </a:r>
          </a:p>
          <a:p>
            <a:pPr marL="0" indent="0">
              <a:buNone/>
            </a:pPr>
            <a:endParaRPr lang="en-US" dirty="0"/>
          </a:p>
        </p:txBody>
      </p:sp>
    </p:spTree>
    <p:extLst>
      <p:ext uri="{BB962C8B-B14F-4D97-AF65-F5344CB8AC3E}">
        <p14:creationId xmlns:p14="http://schemas.microsoft.com/office/powerpoint/2010/main" val="1427634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828799"/>
            <a:ext cx="8991600" cy="3962401"/>
          </a:xfrm>
        </p:spPr>
        <p:txBody>
          <a:bodyPr>
            <a:normAutofit/>
          </a:bodyPr>
          <a:lstStyle/>
          <a:p>
            <a:pPr marL="0" indent="0">
              <a:buNone/>
            </a:pPr>
            <a:r>
              <a:rPr lang="en-US" sz="2600" dirty="0"/>
              <a:t>K</a:t>
            </a:r>
            <a:r>
              <a:rPr lang="en-US" sz="2600" dirty="0" smtClean="0"/>
              <a:t>eys </a:t>
            </a:r>
            <a:r>
              <a:rPr lang="en-US" sz="2600" dirty="0"/>
              <a:t>T</a:t>
            </a:r>
            <a:r>
              <a:rPr lang="en-US" sz="2600" dirty="0" smtClean="0"/>
              <a:t>o Better </a:t>
            </a:r>
            <a:r>
              <a:rPr lang="en-US" sz="2600" dirty="0"/>
              <a:t>R</a:t>
            </a:r>
            <a:r>
              <a:rPr lang="en-US" sz="2600" dirty="0" smtClean="0"/>
              <a:t>elationships</a:t>
            </a:r>
            <a:r>
              <a:rPr lang="en-US" sz="2600" dirty="0"/>
              <a:t>:</a:t>
            </a:r>
          </a:p>
          <a:p>
            <a:r>
              <a:rPr lang="en-US" sz="2600" b="1" dirty="0"/>
              <a:t>Key No. 1: Don’t raise your voice. </a:t>
            </a:r>
            <a:r>
              <a:rPr lang="en-US" sz="2600" dirty="0"/>
              <a:t>The Bible says that a “soft answer turns away wrath” (Proverbs 15:1). </a:t>
            </a:r>
            <a:endParaRPr lang="en-US" sz="2600" dirty="0" smtClean="0"/>
          </a:p>
          <a:p>
            <a:r>
              <a:rPr lang="en-US" sz="2600" dirty="0" smtClean="0"/>
              <a:t>When </a:t>
            </a:r>
            <a:r>
              <a:rPr lang="en-US" sz="2600" dirty="0"/>
              <a:t>discussions turn into yelling matches, people’s opinions are not changed. Instead, they are hardened and people feel justified in their own position because of the other person’s behavior.</a:t>
            </a:r>
          </a:p>
          <a:p>
            <a:endParaRPr lang="en-US" dirty="0"/>
          </a:p>
        </p:txBody>
      </p:sp>
    </p:spTree>
    <p:extLst>
      <p:ext uri="{BB962C8B-B14F-4D97-AF65-F5344CB8AC3E}">
        <p14:creationId xmlns:p14="http://schemas.microsoft.com/office/powerpoint/2010/main" val="1269638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676399"/>
            <a:ext cx="8839200" cy="4114801"/>
          </a:xfrm>
        </p:spPr>
        <p:txBody>
          <a:bodyPr>
            <a:normAutofit fontScale="92500"/>
          </a:bodyPr>
          <a:lstStyle/>
          <a:p>
            <a:r>
              <a:rPr lang="en-US" sz="2600" b="1" dirty="0"/>
              <a:t>Key No. 2: Always tell the truth. </a:t>
            </a:r>
            <a:r>
              <a:rPr lang="en-US" sz="2600" dirty="0"/>
              <a:t>Although it has become common for people to routinely lie, if your friend realizes that you don’t always speak the truth, he or she will never know whether to believe what you say. Relationships are built on trust; and when one party lies, trust is undermined. </a:t>
            </a:r>
          </a:p>
          <a:p>
            <a:r>
              <a:rPr lang="en-US" sz="2600" dirty="0" smtClean="0"/>
              <a:t>Paul </a:t>
            </a:r>
            <a:r>
              <a:rPr lang="en-US" sz="2600" dirty="0"/>
              <a:t>told the Ephesians to put “away lying, ‘Let each one of you speak truth with his neighbor’” (Ephesians 4:25).</a:t>
            </a:r>
          </a:p>
          <a:p>
            <a:endParaRPr lang="en-US" dirty="0"/>
          </a:p>
        </p:txBody>
      </p:sp>
    </p:spTree>
    <p:extLst>
      <p:ext uri="{BB962C8B-B14F-4D97-AF65-F5344CB8AC3E}">
        <p14:creationId xmlns:p14="http://schemas.microsoft.com/office/powerpoint/2010/main" val="335809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371600"/>
            <a:ext cx="8763000" cy="4419601"/>
          </a:xfrm>
        </p:spPr>
        <p:txBody>
          <a:bodyPr>
            <a:noAutofit/>
          </a:bodyPr>
          <a:lstStyle/>
          <a:p>
            <a:r>
              <a:rPr lang="en-US" sz="2800" b="1" dirty="0"/>
              <a:t>Key No. 3: Always show respect. </a:t>
            </a:r>
            <a:r>
              <a:rPr lang="en-US" sz="2800" dirty="0"/>
              <a:t>While we may not appreciate or agree with someone’s opinions or actions, we need to show respect to the person. </a:t>
            </a:r>
            <a:endParaRPr lang="en-US" sz="2800" dirty="0" smtClean="0"/>
          </a:p>
          <a:p>
            <a:r>
              <a:rPr lang="en-US" sz="2800" dirty="0" smtClean="0"/>
              <a:t>We </a:t>
            </a:r>
            <a:r>
              <a:rPr lang="en-US" sz="2800" dirty="0"/>
              <a:t>may not understand all that went into the decision, or the person may have simply made a mistake. As Paul wrote, “Speak evil of no one” (Titus 3:2).</a:t>
            </a:r>
          </a:p>
        </p:txBody>
      </p:sp>
    </p:spTree>
    <p:extLst>
      <p:ext uri="{BB962C8B-B14F-4D97-AF65-F5344CB8AC3E}">
        <p14:creationId xmlns:p14="http://schemas.microsoft.com/office/powerpoint/2010/main" val="2600205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524000"/>
            <a:ext cx="8610600" cy="4267201"/>
          </a:xfrm>
        </p:spPr>
        <p:txBody>
          <a:bodyPr>
            <a:normAutofit fontScale="92500" lnSpcReduction="10000"/>
          </a:bodyPr>
          <a:lstStyle/>
          <a:p>
            <a:r>
              <a:rPr lang="en-US" sz="2400" b="1" dirty="0"/>
              <a:t>Key No. 4: Strive to be a gentle, peaceful person. </a:t>
            </a:r>
            <a:r>
              <a:rPr lang="en-US" sz="2400" dirty="0"/>
              <a:t>While some people mistakenly believe such attributes are signs of weakness, they are actually keys to better relationships and reflections of godliness. </a:t>
            </a:r>
            <a:endParaRPr lang="en-US" sz="2400" dirty="0" smtClean="0"/>
          </a:p>
          <a:p>
            <a:r>
              <a:rPr lang="en-US" sz="2400" dirty="0" smtClean="0"/>
              <a:t>Paul </a:t>
            </a:r>
            <a:r>
              <a:rPr lang="en-US" sz="2400" dirty="0"/>
              <a:t>admonishes us: “If it is possible, as much as depends on you, live peaceably with all men” (Romans 12:18). </a:t>
            </a:r>
            <a:endParaRPr lang="en-US" sz="2400" dirty="0" smtClean="0"/>
          </a:p>
          <a:p>
            <a:r>
              <a:rPr lang="en-US" sz="2400" dirty="0" smtClean="0"/>
              <a:t>James </a:t>
            </a:r>
            <a:r>
              <a:rPr lang="en-US" sz="2400" dirty="0" err="1" smtClean="0"/>
              <a:t>atates</a:t>
            </a:r>
            <a:r>
              <a:rPr lang="en-US" sz="2400" dirty="0" smtClean="0"/>
              <a:t>: </a:t>
            </a:r>
            <a:r>
              <a:rPr lang="en-US" sz="2400" dirty="0"/>
              <a:t>“The wisdom that is from above is first pure, then peaceable, gentle, willing to yield, full of mercy and good fruits, without partiality and without hypocrisy” (James 3:17).</a:t>
            </a:r>
          </a:p>
          <a:p>
            <a:endParaRPr lang="en-US" dirty="0"/>
          </a:p>
        </p:txBody>
      </p:sp>
    </p:spTree>
    <p:extLst>
      <p:ext uri="{BB962C8B-B14F-4D97-AF65-F5344CB8AC3E}">
        <p14:creationId xmlns:p14="http://schemas.microsoft.com/office/powerpoint/2010/main" val="409142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685332" y="1905000"/>
            <a:ext cx="7772870" cy="3424107"/>
          </a:xfrm>
        </p:spPr>
        <p:txBody>
          <a:bodyPr>
            <a:normAutofit/>
          </a:bodyPr>
          <a:lstStyle/>
          <a:p>
            <a:r>
              <a:rPr lang="en-US" sz="4000" dirty="0"/>
              <a:t>How do we build and improve our friendships?</a:t>
            </a:r>
          </a:p>
        </p:txBody>
      </p:sp>
    </p:spTree>
    <p:extLst>
      <p:ext uri="{BB962C8B-B14F-4D97-AF65-F5344CB8AC3E}">
        <p14:creationId xmlns:p14="http://schemas.microsoft.com/office/powerpoint/2010/main" val="768718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381001" y="1828800"/>
            <a:ext cx="8382000" cy="3576505"/>
          </a:xfrm>
        </p:spPr>
        <p:txBody>
          <a:bodyPr>
            <a:noAutofit/>
          </a:bodyPr>
          <a:lstStyle/>
          <a:p>
            <a:r>
              <a:rPr lang="en-US" sz="2800" dirty="0" smtClean="0"/>
              <a:t>Muhammad </a:t>
            </a:r>
            <a:r>
              <a:rPr lang="en-US" sz="2800" dirty="0"/>
              <a:t>Ali said, “Friendship is the hardest thing in the world to explain. It’s not something you learn in school. But if you haven’t learned the meaning of friendship, you really haven’t learned anything.”</a:t>
            </a:r>
          </a:p>
          <a:p>
            <a:r>
              <a:rPr lang="en-US" sz="2800" dirty="0"/>
              <a:t>God’s Word is one of the best places to learn about friendship. </a:t>
            </a:r>
          </a:p>
        </p:txBody>
      </p:sp>
    </p:spTree>
    <p:extLst>
      <p:ext uri="{BB962C8B-B14F-4D97-AF65-F5344CB8AC3E}">
        <p14:creationId xmlns:p14="http://schemas.microsoft.com/office/powerpoint/2010/main" val="302899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p:txBody>
          <a:bodyPr>
            <a:normAutofit/>
          </a:bodyPr>
          <a:lstStyle/>
          <a:p>
            <a:r>
              <a:rPr lang="en-US" sz="3600" dirty="0" smtClean="0"/>
              <a:t>What are some things the bible says about friendship</a:t>
            </a:r>
            <a:endParaRPr lang="en-US" sz="3600" dirty="0"/>
          </a:p>
        </p:txBody>
      </p:sp>
    </p:spTree>
    <p:extLst>
      <p:ext uri="{BB962C8B-B14F-4D97-AF65-F5344CB8AC3E}">
        <p14:creationId xmlns:p14="http://schemas.microsoft.com/office/powerpoint/2010/main" val="1915021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708" y="304800"/>
            <a:ext cx="7773338" cy="1596177"/>
          </a:xfrm>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381000" y="1900977"/>
            <a:ext cx="8458200" cy="3728907"/>
          </a:xfrm>
        </p:spPr>
        <p:txBody>
          <a:bodyPr>
            <a:noAutofit/>
          </a:bodyPr>
          <a:lstStyle/>
          <a:p>
            <a:r>
              <a:rPr lang="en-US" sz="3200" dirty="0"/>
              <a:t>The Bible says that Abraham was called “the friend of God” (James 2:23 ) </a:t>
            </a:r>
          </a:p>
          <a:p>
            <a:r>
              <a:rPr lang="en-US" sz="3200" dirty="0" smtClean="0"/>
              <a:t>“the </a:t>
            </a:r>
            <a:r>
              <a:rPr lang="en-US" sz="3200" dirty="0"/>
              <a:t>LORD spoke to Moses face to face, as a man speaks to his friend” (Exodus 33:11 </a:t>
            </a:r>
            <a:r>
              <a:rPr lang="en-US" sz="3200" dirty="0" smtClean="0"/>
              <a:t>).</a:t>
            </a:r>
          </a:p>
          <a:p>
            <a:pPr marL="0" indent="0">
              <a:buNone/>
            </a:pPr>
            <a:endParaRPr lang="en-US" sz="3200" dirty="0"/>
          </a:p>
        </p:txBody>
      </p:sp>
    </p:spTree>
    <p:extLst>
      <p:ext uri="{BB962C8B-B14F-4D97-AF65-F5344CB8AC3E}">
        <p14:creationId xmlns:p14="http://schemas.microsoft.com/office/powerpoint/2010/main" val="1949933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p>
        </p:txBody>
      </p:sp>
      <p:sp>
        <p:nvSpPr>
          <p:cNvPr id="3" name="Content Placeholder 2"/>
          <p:cNvSpPr>
            <a:spLocks noGrp="1"/>
          </p:cNvSpPr>
          <p:nvPr>
            <p:ph sz="quarter" idx="13"/>
          </p:nvPr>
        </p:nvSpPr>
        <p:spPr>
          <a:xfrm>
            <a:off x="228600" y="1752600"/>
            <a:ext cx="8458200" cy="3886200"/>
          </a:xfrm>
        </p:spPr>
        <p:txBody>
          <a:bodyPr>
            <a:normAutofit lnSpcReduction="10000"/>
          </a:bodyPr>
          <a:lstStyle/>
          <a:p>
            <a:r>
              <a:rPr lang="en-US" sz="3500" dirty="0"/>
              <a:t>Solomon wrote that there is a friend who “sticks closer than a brother” (Proverbs 18:24 </a:t>
            </a:r>
            <a:r>
              <a:rPr lang="en-US" sz="3500" dirty="0" smtClean="0"/>
              <a:t>).</a:t>
            </a:r>
          </a:p>
          <a:p>
            <a:r>
              <a:rPr lang="en-US" sz="3500" dirty="0" smtClean="0"/>
              <a:t> </a:t>
            </a:r>
            <a:r>
              <a:rPr lang="en-US" sz="3500" dirty="0"/>
              <a:t>We certainly need to have friends like this, and we also need to be this kind of friend for others.</a:t>
            </a:r>
          </a:p>
          <a:p>
            <a:endParaRPr lang="en-US" dirty="0"/>
          </a:p>
        </p:txBody>
      </p:sp>
    </p:spTree>
    <p:extLst>
      <p:ext uri="{BB962C8B-B14F-4D97-AF65-F5344CB8AC3E}">
        <p14:creationId xmlns:p14="http://schemas.microsoft.com/office/powerpoint/2010/main" val="579564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152400" y="1905000"/>
            <a:ext cx="8686800" cy="3886201"/>
          </a:xfrm>
        </p:spPr>
        <p:txBody>
          <a:bodyPr>
            <a:normAutofit/>
          </a:bodyPr>
          <a:lstStyle/>
          <a:p>
            <a:r>
              <a:rPr lang="en-US" sz="3200" dirty="0" smtClean="0"/>
              <a:t>God obviously understands the value and importance of friendship in our lives. </a:t>
            </a:r>
          </a:p>
          <a:p>
            <a:r>
              <a:rPr lang="en-US" sz="3200" dirty="0" smtClean="0"/>
              <a:t>And, amazingly, even though He is and always will be the supreme God of the universe, He offers to have this kind of relationship with us!</a:t>
            </a:r>
            <a:endParaRPr lang="en-US" sz="3200" dirty="0"/>
          </a:p>
        </p:txBody>
      </p:sp>
    </p:spTree>
    <p:extLst>
      <p:ext uri="{BB962C8B-B14F-4D97-AF65-F5344CB8AC3E}">
        <p14:creationId xmlns:p14="http://schemas.microsoft.com/office/powerpoint/2010/main" val="860963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Friendship</a:t>
            </a:r>
            <a:endParaRPr lang="en-US" sz="6000" dirty="0"/>
          </a:p>
        </p:txBody>
      </p:sp>
      <p:sp>
        <p:nvSpPr>
          <p:cNvPr id="3" name="Content Placeholder 2"/>
          <p:cNvSpPr>
            <a:spLocks noGrp="1"/>
          </p:cNvSpPr>
          <p:nvPr>
            <p:ph sz="quarter" idx="13"/>
          </p:nvPr>
        </p:nvSpPr>
        <p:spPr>
          <a:xfrm>
            <a:off x="228600" y="1905000"/>
            <a:ext cx="8610600" cy="3886201"/>
          </a:xfrm>
        </p:spPr>
        <p:txBody>
          <a:bodyPr>
            <a:normAutofit fontScale="92500"/>
          </a:bodyPr>
          <a:lstStyle/>
          <a:p>
            <a:r>
              <a:rPr lang="en-US" sz="3200" dirty="0"/>
              <a:t>W</a:t>
            </a:r>
            <a:r>
              <a:rPr lang="en-US" sz="3200" dirty="0" smtClean="0"/>
              <a:t>e </a:t>
            </a:r>
            <a:r>
              <a:rPr lang="en-US" sz="3200" dirty="0"/>
              <a:t>know that not all friendships last and not all are as genuine as we once may have thought. </a:t>
            </a:r>
            <a:endParaRPr lang="en-US" sz="3200" dirty="0" smtClean="0"/>
          </a:p>
          <a:p>
            <a:r>
              <a:rPr lang="en-US" sz="3200" dirty="0" smtClean="0"/>
              <a:t>King </a:t>
            </a:r>
            <a:r>
              <a:rPr lang="en-US" sz="3200" dirty="0"/>
              <a:t>David experienced the pain of betrayal by a friend (Psalm 41:9 ), as did our Savior when He was betrayed by Judas (John 13:18 ).</a:t>
            </a:r>
          </a:p>
          <a:p>
            <a:endParaRPr lang="en-US" dirty="0"/>
          </a:p>
        </p:txBody>
      </p:sp>
    </p:spTree>
    <p:extLst>
      <p:ext uri="{BB962C8B-B14F-4D97-AF65-F5344CB8AC3E}">
        <p14:creationId xmlns:p14="http://schemas.microsoft.com/office/powerpoint/2010/main" val="3625186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151</TotalTime>
  <Words>974</Words>
  <Application>Microsoft Office PowerPoint</Application>
  <PresentationFormat>On-screen Show (4:3)</PresentationFormat>
  <Paragraphs>67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Tw Cen MT</vt:lpstr>
      <vt:lpstr>Droplet</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Friendship</vt:lpstr>
      <vt:lpstr>PowerPoint Presentation</vt:lpstr>
      <vt:lpstr>Friendship</vt:lpstr>
      <vt:lpstr>Friendship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Friendship</dc:title>
  <dc:creator>vhanflstubbp</dc:creator>
  <cp:lastModifiedBy>AFCC</cp:lastModifiedBy>
  <cp:revision>9</cp:revision>
  <cp:lastPrinted>2016-06-24T17:55:41Z</cp:lastPrinted>
  <dcterms:created xsi:type="dcterms:W3CDTF">2016-06-24T11:12:51Z</dcterms:created>
  <dcterms:modified xsi:type="dcterms:W3CDTF">2016-07-06T23:04:32Z</dcterms:modified>
</cp:coreProperties>
</file>