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6"/>
  </p:handoutMasterIdLst>
  <p:sldIdLst>
    <p:sldId id="256" r:id="rId2"/>
    <p:sldId id="257" r:id="rId3"/>
    <p:sldId id="258" r:id="rId4"/>
    <p:sldId id="259" r:id="rId5"/>
    <p:sldId id="291" r:id="rId6"/>
    <p:sldId id="264" r:id="rId7"/>
    <p:sldId id="277" r:id="rId8"/>
    <p:sldId id="278" r:id="rId9"/>
    <p:sldId id="266" r:id="rId10"/>
    <p:sldId id="265" r:id="rId11"/>
    <p:sldId id="269" r:id="rId12"/>
    <p:sldId id="270" r:id="rId13"/>
    <p:sldId id="285" r:id="rId14"/>
    <p:sldId id="268" r:id="rId15"/>
    <p:sldId id="290" r:id="rId16"/>
    <p:sldId id="272" r:id="rId17"/>
    <p:sldId id="289" r:id="rId18"/>
    <p:sldId id="274" r:id="rId19"/>
    <p:sldId id="288" r:id="rId20"/>
    <p:sldId id="275" r:id="rId21"/>
    <p:sldId id="287" r:id="rId22"/>
    <p:sldId id="271" r:id="rId23"/>
    <p:sldId id="286" r:id="rId24"/>
    <p:sldId id="276" r:id="rId25"/>
    <p:sldId id="279" r:id="rId26"/>
    <p:sldId id="263" r:id="rId27"/>
    <p:sldId id="261" r:id="rId28"/>
    <p:sldId id="262" r:id="rId29"/>
    <p:sldId id="260" r:id="rId30"/>
    <p:sldId id="281" r:id="rId31"/>
    <p:sldId id="282" r:id="rId32"/>
    <p:sldId id="283" r:id="rId33"/>
    <p:sldId id="284" r:id="rId34"/>
    <p:sldId id="28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9" autoAdjust="0"/>
    <p:restoredTop sz="94660"/>
  </p:normalViewPr>
  <p:slideViewPr>
    <p:cSldViewPr>
      <p:cViewPr varScale="1">
        <p:scale>
          <a:sx n="72" d="100"/>
          <a:sy n="72" d="100"/>
        </p:scale>
        <p:origin x="129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A6A5F3-A97C-4CD7-B15F-A0BDD9743F1E}" type="datetimeFigureOut">
              <a:rPr lang="en-US" smtClean="0"/>
              <a:t>7/2/2014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E4476C-9E78-43D4-8207-747450CBA2B1}" type="slidenum">
              <a:rPr lang="en-US" smtClean="0"/>
              <a:t>‹#›</a:t>
            </a:fld>
            <a:endParaRPr lang="en-US"/>
          </a:p>
        </p:txBody>
      </p:sp>
    </p:spTree>
    <p:extLst>
      <p:ext uri="{BB962C8B-B14F-4D97-AF65-F5344CB8AC3E}">
        <p14:creationId xmlns:p14="http://schemas.microsoft.com/office/powerpoint/2010/main" val="4684540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9314" y="596019"/>
            <a:ext cx="7510506" cy="3213982"/>
          </a:xfrm>
        </p:spPr>
        <p:txBody>
          <a:bodyPr anchor="b">
            <a:normAutofit/>
          </a:bodyPr>
          <a:lstStyle>
            <a:lvl1pPr algn="ctr">
              <a:defRPr sz="4000">
                <a:effectLst>
                  <a:glow rad="38100">
                    <a:schemeClr val="bg1">
                      <a:lumMod val="65000"/>
                      <a:lumOff val="35000"/>
                      <a:alpha val="50000"/>
                    </a:schemeClr>
                  </a:glow>
                  <a:outerShdw blurRad="28575" dist="31750" dir="13200000" algn="tl" rotWithShape="0">
                    <a:srgbClr val="000000">
                      <a:alpha val="25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819314" y="3886200"/>
            <a:ext cx="7510506" cy="2219108"/>
          </a:xfrm>
        </p:spPr>
        <p:txBody>
          <a:bodyPr anchor="t">
            <a:normAutofit/>
          </a:bodyPr>
          <a:lstStyle>
            <a:lvl1pPr marL="0" indent="0" algn="ctr">
              <a:buNone/>
              <a:defRPr sz="1800">
                <a:gradFill flip="none" rotWithShape="1">
                  <a:gsLst>
                    <a:gs pos="0">
                      <a:schemeClr val="tx1"/>
                    </a:gs>
                    <a:gs pos="100000">
                      <a:schemeClr val="tx1">
                        <a:lumMod val="75000"/>
                      </a:schemeClr>
                    </a:gs>
                  </a:gsLst>
                  <a:lin ang="0" scaled="1"/>
                  <a:tileRect/>
                </a:gra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00D1B3-1968-445F-8497-E0EA7F8EC142}"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3533270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677" y="4377485"/>
            <a:ext cx="7413007" cy="907505"/>
          </a:xfrm>
        </p:spPr>
        <p:txBody>
          <a:bodyPr anchor="b">
            <a:normAutofit/>
          </a:bodyPr>
          <a:lstStyle>
            <a:lvl1pPr algn="l">
              <a:defRPr sz="2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7678" y="996188"/>
            <a:ext cx="7301427" cy="298112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7677" y="5284990"/>
            <a:ext cx="7413007" cy="81707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0D1B3-1968-445F-8497-E0EA7F8EC142}" type="datetimeFigureOut">
              <a:rPr lang="en-US" smtClean="0"/>
              <a:t>7/2/2014</a:t>
            </a:fld>
            <a:endParaRPr lang="en-US"/>
          </a:p>
        </p:txBody>
      </p:sp>
      <p:sp>
        <p:nvSpPr>
          <p:cNvPr id="6" name="Footer Placeholder 5"/>
          <p:cNvSpPr>
            <a:spLocks noGrp="1"/>
          </p:cNvSpPr>
          <p:nvPr>
            <p:ph type="ftr" sz="quarter" idx="11"/>
          </p:nvPr>
        </p:nvSpPr>
        <p:spPr>
          <a:xfrm>
            <a:off x="917678" y="6181344"/>
            <a:ext cx="5337278" cy="365125"/>
          </a:xfrm>
        </p:spPr>
        <p:txBody>
          <a:bodyPr/>
          <a:lstStyle/>
          <a:p>
            <a:endParaRPr lang="en-US"/>
          </a:p>
        </p:txBody>
      </p:sp>
      <p:sp>
        <p:nvSpPr>
          <p:cNvPr id="7" name="Slide Number Placeholder 6"/>
          <p:cNvSpPr>
            <a:spLocks noGrp="1"/>
          </p:cNvSpPr>
          <p:nvPr>
            <p:ph type="sldNum" sz="quarter" idx="12"/>
          </p:nvPr>
        </p:nvSpPr>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4254534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8347" y="596018"/>
            <a:ext cx="7511474" cy="3137782"/>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818347" y="4343400"/>
            <a:ext cx="7511474" cy="1758660"/>
          </a:xfrm>
        </p:spPr>
        <p:txBody>
          <a:bodyPr anchor="ctr">
            <a:normAutofit/>
          </a:bodyPr>
          <a:lstStyle>
            <a:lvl1pPr marL="0" indent="0" algn="l">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0D1B3-1968-445F-8497-E0EA7F8EC142}"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3100773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583818" y="860276"/>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solidFill>
              </a:rPr>
              <a:t>“</a:t>
            </a:r>
          </a:p>
        </p:txBody>
      </p:sp>
      <p:sp>
        <p:nvSpPr>
          <p:cNvPr id="15" name="TextBox 14"/>
          <p:cNvSpPr txBox="1"/>
          <p:nvPr/>
        </p:nvSpPr>
        <p:spPr>
          <a:xfrm>
            <a:off x="7888822" y="29859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accent1"/>
                </a:solidFill>
              </a:rPr>
              <a:t>”</a:t>
            </a:r>
          </a:p>
        </p:txBody>
      </p:sp>
      <p:sp>
        <p:nvSpPr>
          <p:cNvPr id="2" name="Title 1"/>
          <p:cNvSpPr>
            <a:spLocks noGrp="1"/>
          </p:cNvSpPr>
          <p:nvPr>
            <p:ph type="title"/>
          </p:nvPr>
        </p:nvSpPr>
        <p:spPr>
          <a:xfrm>
            <a:off x="1084942" y="596018"/>
            <a:ext cx="6974115" cy="3044079"/>
          </a:xfrm>
        </p:spPr>
        <p:txBody>
          <a:bodyPr anchor="ctr">
            <a:normAutofit/>
          </a:bodyPr>
          <a:lstStyle>
            <a:lvl1pPr algn="l">
              <a:defRPr sz="2800" b="0" cap="all">
                <a:gradFill flip="none" rotWithShape="1">
                  <a:gsLst>
                    <a:gs pos="0">
                      <a:schemeClr val="tx1"/>
                    </a:gs>
                    <a:gs pos="100000">
                      <a:schemeClr val="tx1">
                        <a:lumMod val="75000"/>
                      </a:schemeClr>
                    </a:gs>
                  </a:gsLst>
                  <a:lin ang="5400000" scaled="0"/>
                  <a:tileRect/>
                </a:gra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256436" y="3650606"/>
            <a:ext cx="6631128" cy="381000"/>
          </a:xfrm>
        </p:spPr>
        <p:txBody>
          <a:bodyPr anchor="ctr">
            <a:normAutofit/>
          </a:bodyPr>
          <a:lstStyle>
            <a:lvl1pPr marL="0" indent="0">
              <a:buFontTx/>
              <a:buNone/>
              <a:defRPr sz="1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818347" y="4641206"/>
            <a:ext cx="7511473" cy="1447800"/>
          </a:xfrm>
        </p:spPr>
        <p:txBody>
          <a:bodyPr anchor="ctr">
            <a:normAutofit/>
          </a:bodyPr>
          <a:lstStyle>
            <a:lvl1pPr marL="0" indent="0" algn="l">
              <a:buNone/>
              <a:defRPr sz="1800">
                <a:gradFill flip="none" rotWithShape="1">
                  <a:gsLst>
                    <a:gs pos="0">
                      <a:schemeClr val="tx1"/>
                    </a:gs>
                    <a:gs pos="100000">
                      <a:schemeClr val="tx1">
                        <a:lumMod val="75000"/>
                      </a:schemeClr>
                    </a:gs>
                  </a:gsLst>
                  <a:lin ang="0" scaled="1"/>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0D1B3-1968-445F-8497-E0EA7F8EC142}"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2542394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8347" y="3603566"/>
            <a:ext cx="7512338" cy="14688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821015" y="5072366"/>
            <a:ext cx="7512339" cy="1029694"/>
          </a:xfrm>
        </p:spPr>
        <p:txBody>
          <a:bodyPr anchor="t">
            <a:normAutofit/>
          </a:bodyPr>
          <a:lstStyle>
            <a:lvl1pPr marL="0" indent="0" algn="l">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0D1B3-1968-445F-8497-E0EA7F8EC142}"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1904113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extBox 12"/>
          <p:cNvSpPr txBox="1"/>
          <p:nvPr/>
        </p:nvSpPr>
        <p:spPr>
          <a:xfrm>
            <a:off x="583818" y="75385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solidFill>
              </a:rPr>
              <a:t>“</a:t>
            </a:r>
          </a:p>
        </p:txBody>
      </p:sp>
      <p:sp>
        <p:nvSpPr>
          <p:cNvPr id="16" name="TextBox 15"/>
          <p:cNvSpPr txBox="1"/>
          <p:nvPr/>
        </p:nvSpPr>
        <p:spPr>
          <a:xfrm>
            <a:off x="7887556" y="2879498"/>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accent1"/>
                </a:solidFill>
              </a:rPr>
              <a:t>”</a:t>
            </a:r>
          </a:p>
        </p:txBody>
      </p:sp>
      <p:sp>
        <p:nvSpPr>
          <p:cNvPr id="2" name="Title 1"/>
          <p:cNvSpPr>
            <a:spLocks noGrp="1"/>
          </p:cNvSpPr>
          <p:nvPr>
            <p:ph type="title"/>
          </p:nvPr>
        </p:nvSpPr>
        <p:spPr>
          <a:xfrm>
            <a:off x="1084942" y="596018"/>
            <a:ext cx="6974115" cy="2844369"/>
          </a:xfrm>
        </p:spPr>
        <p:txBody>
          <a:bodyPr anchor="ctr">
            <a:normAutofit/>
          </a:bodyPr>
          <a:lstStyle>
            <a:lvl1pPr algn="l">
              <a:defRPr sz="2800" b="0" cap="all">
                <a:gradFill flip="none" rotWithShape="1">
                  <a:gsLst>
                    <a:gs pos="0">
                      <a:schemeClr val="tx1"/>
                    </a:gs>
                    <a:gs pos="100000">
                      <a:schemeClr val="tx1">
                        <a:lumMod val="75000"/>
                      </a:schemeClr>
                    </a:gs>
                  </a:gsLst>
                  <a:lin ang="5400000" scaled="0"/>
                  <a:tileRect/>
                </a:gra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818347" y="3886200"/>
            <a:ext cx="7512338" cy="1053662"/>
          </a:xfrm>
        </p:spPr>
        <p:txBody>
          <a:bodyPr vert="horz" lIns="91440" tIns="45720" rIns="91440" bIns="45720" rtlCol="0" anchor="b">
            <a:normAutofit/>
          </a:bodyPr>
          <a:lstStyle>
            <a:lvl1pPr>
              <a:buNone/>
              <a:defRPr lang="en-US" sz="2000" b="0" cap="all" dirty="0">
                <a:ln w="3175" cmpd="sng">
                  <a:noFill/>
                </a:ln>
                <a:gradFill flip="none" rotWithShape="1">
                  <a:gsLst>
                    <a:gs pos="0">
                      <a:schemeClr val="tx1"/>
                    </a:gs>
                    <a:gs pos="100000">
                      <a:schemeClr val="tx1">
                        <a:lumMod val="75000"/>
                      </a:schemeClr>
                    </a:gs>
                  </a:gsLst>
                  <a:lin ang="0" scaled="1"/>
                  <a:tileRect/>
                </a:gra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818347" y="4939862"/>
            <a:ext cx="7512338" cy="1162198"/>
          </a:xfrm>
        </p:spPr>
        <p:txBody>
          <a:bodyPr anchor="t">
            <a:normAutofit/>
          </a:bodyPr>
          <a:lstStyle>
            <a:lvl1pPr marL="0" indent="0" algn="l">
              <a:buNone/>
              <a:defRPr sz="1600">
                <a:gradFill flip="none" rotWithShape="1">
                  <a:gsLst>
                    <a:gs pos="0">
                      <a:schemeClr val="tx1"/>
                    </a:gs>
                    <a:gs pos="100000">
                      <a:schemeClr val="tx1">
                        <a:lumMod val="75000"/>
                      </a:schemeClr>
                    </a:gs>
                  </a:gsLst>
                  <a:lin ang="5400000" scaled="0"/>
                  <a:tileRect/>
                </a:gra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0D1B3-1968-445F-8497-E0EA7F8EC142}"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3789544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18346" y="596018"/>
            <a:ext cx="7511473" cy="2756783"/>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818346" y="3682941"/>
            <a:ext cx="7511473" cy="1049283"/>
          </a:xfrm>
        </p:spPr>
        <p:txBody>
          <a:bodyPr vert="horz" lIns="91440" tIns="45720" rIns="91440" bIns="45720" rtlCol="0" anchor="b">
            <a:normAutofit/>
          </a:bodyPr>
          <a:lstStyle>
            <a:lvl1pPr>
              <a:buNone/>
              <a:defRPr lang="en-US" sz="2400" b="0" cap="all" dirty="0">
                <a:ln w="3175" cmpd="sng">
                  <a:noFill/>
                </a:ln>
                <a:gradFill flip="none" rotWithShape="1">
                  <a:gsLst>
                    <a:gs pos="0">
                      <a:schemeClr val="tx1"/>
                    </a:gs>
                    <a:gs pos="100000">
                      <a:schemeClr val="tx1">
                        <a:lumMod val="75000"/>
                      </a:schemeClr>
                    </a:gs>
                  </a:gsLst>
                  <a:lin ang="5400000" scaled="0"/>
                  <a:tileRect/>
                </a:gra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818347" y="4732224"/>
            <a:ext cx="7511472" cy="1369836"/>
          </a:xfrm>
        </p:spPr>
        <p:txBody>
          <a:bodyPr anchor="t">
            <a:normAutofit/>
          </a:bodyPr>
          <a:lstStyle>
            <a:lvl1pPr marL="0" indent="0" algn="l">
              <a:buNone/>
              <a:defRPr sz="1600">
                <a:gradFill flip="none" rotWithShape="1">
                  <a:gsLst>
                    <a:gs pos="0">
                      <a:schemeClr val="tx1"/>
                    </a:gs>
                    <a:gs pos="100000">
                      <a:schemeClr val="tx1">
                        <a:lumMod val="75000"/>
                      </a:schemeClr>
                    </a:gs>
                  </a:gsLst>
                  <a:lin ang="5400000" scaled="0"/>
                  <a:tileRect/>
                </a:gra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0D1B3-1968-445F-8497-E0EA7F8EC142}"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2584808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Title 1"/>
          <p:cNvSpPr>
            <a:spLocks noGrp="1"/>
          </p:cNvSpPr>
          <p:nvPr>
            <p:ph type="title"/>
          </p:nvPr>
        </p:nvSpPr>
        <p:spPr>
          <a:xfrm>
            <a:off x="818347" y="596018"/>
            <a:ext cx="7511473" cy="131248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00D1B3-1968-445F-8497-E0EA7F8EC142}"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17468084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1708" y="596018"/>
            <a:ext cx="1778112" cy="550604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8347" y="596018"/>
            <a:ext cx="5624137" cy="550604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00D1B3-1968-445F-8497-E0EA7F8EC142}"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3840703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00D1B3-1968-445F-8497-E0EA7F8EC142}"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11422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9314" y="3270698"/>
            <a:ext cx="7510506" cy="1823305"/>
          </a:xfrm>
        </p:spPr>
        <p:txBody>
          <a:bodyPr anchor="b">
            <a:normAutofit/>
          </a:bodyPr>
          <a:lstStyle>
            <a:lvl1pPr algn="r">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819314" y="5103810"/>
            <a:ext cx="7510506" cy="998250"/>
          </a:xfrm>
        </p:spPr>
        <p:txBody>
          <a:bodyPr anchor="t">
            <a:normAutofit/>
          </a:bodyPr>
          <a:lstStyle>
            <a:lvl1pPr marL="0" indent="0" algn="r">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0D1B3-1968-445F-8497-E0EA7F8EC142}" type="datetimeFigureOut">
              <a:rPr lang="en-US" smtClean="0"/>
              <a:t>7/2/2014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2455674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347" y="2060898"/>
            <a:ext cx="3685073" cy="4031331"/>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0" y="2060898"/>
            <a:ext cx="3689239" cy="4031330"/>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00D1B3-1968-445F-8497-E0EA7F8EC142}" type="datetimeFigureOut">
              <a:rPr lang="en-US" smtClean="0"/>
              <a:t>7/2/2014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3862621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6306" y="2060898"/>
            <a:ext cx="3397113" cy="733596"/>
          </a:xfrm>
        </p:spPr>
        <p:txBody>
          <a:bodyPr anchor="b">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8347" y="2786027"/>
            <a:ext cx="3685073" cy="3316033"/>
          </a:xfrm>
        </p:spPr>
        <p:txBody>
          <a:bodyPr anchor="t">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10150" y="2060898"/>
            <a:ext cx="3419670" cy="725129"/>
          </a:xfrm>
        </p:spPr>
        <p:txBody>
          <a:bodyPr anchor="b">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65" y="2786027"/>
            <a:ext cx="3701520" cy="3316033"/>
          </a:xfrm>
        </p:spPr>
        <p:txBody>
          <a:bodyPr anchor="t">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00D1B3-1968-445F-8497-E0EA7F8EC142}" type="datetimeFigureOut">
              <a:rPr lang="en-US" smtClean="0"/>
              <a:t>7/2/2014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3771118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6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00D1B3-1968-445F-8497-E0EA7F8EC142}" type="datetimeFigureOut">
              <a:rPr lang="en-US" smtClean="0"/>
              <a:t>7/2/2014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257672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0D1B3-1968-445F-8497-E0EA7F8EC142}" type="datetimeFigureOut">
              <a:rPr lang="en-US" smtClean="0"/>
              <a:t>7/2/2014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235578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8347" y="1754928"/>
            <a:ext cx="2729523" cy="1371600"/>
          </a:xfrm>
        </p:spPr>
        <p:txBody>
          <a:bodyPr anchor="b">
            <a:normAutofit/>
          </a:bodyPr>
          <a:lstStyle>
            <a:lvl1pPr algn="l">
              <a:defRPr sz="2200" b="0"/>
            </a:lvl1pPr>
          </a:lstStyle>
          <a:p>
            <a:r>
              <a:rPr lang="en-US" smtClean="0"/>
              <a:t>Click to edit Master title style</a:t>
            </a:r>
            <a:endParaRPr lang="en-US" dirty="0"/>
          </a:p>
        </p:txBody>
      </p:sp>
      <p:sp>
        <p:nvSpPr>
          <p:cNvPr id="3" name="Content Placeholder 2"/>
          <p:cNvSpPr>
            <a:spLocks noGrp="1"/>
          </p:cNvSpPr>
          <p:nvPr>
            <p:ph idx="1"/>
          </p:nvPr>
        </p:nvSpPr>
        <p:spPr>
          <a:xfrm>
            <a:off x="3828856" y="596018"/>
            <a:ext cx="4500964" cy="5506041"/>
          </a:xfrm>
        </p:spPr>
        <p:txBody>
          <a:bodyPr anchor="ctr">
            <a:normAutofit/>
          </a:bodyPr>
          <a:lstStyle>
            <a:lvl1pPr>
              <a:defRPr sz="1800"/>
            </a:lvl1pPr>
            <a:lvl2pPr>
              <a:defRPr sz="1600"/>
            </a:lvl2pPr>
            <a:lvl3pPr>
              <a:defRPr sz="1400"/>
            </a:lvl3pPr>
            <a:lvl4pPr>
              <a:defRPr sz="12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18347" y="3126528"/>
            <a:ext cx="2729523" cy="18288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0D1B3-1968-445F-8497-E0EA7F8EC142}" type="datetimeFigureOut">
              <a:rPr lang="en-US" smtClean="0"/>
              <a:t>7/2/2014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786082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8347" y="1898269"/>
            <a:ext cx="4423803" cy="1371600"/>
          </a:xfrm>
        </p:spPr>
        <p:txBody>
          <a:bodyPr anchor="b">
            <a:normAutofit/>
          </a:bodyPr>
          <a:lstStyle>
            <a:lvl1pPr algn="l">
              <a:defRPr sz="24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515442" y="-18288"/>
            <a:ext cx="2500062" cy="6903720"/>
          </a:xfrm>
          <a:ln w="38100">
            <a:gradFill flip="none" rotWithShape="1">
              <a:gsLst>
                <a:gs pos="0">
                  <a:schemeClr val="bg2"/>
                </a:gs>
                <a:gs pos="100000">
                  <a:schemeClr val="bg2">
                    <a:lumMod val="75000"/>
                  </a:schemeClr>
                </a:gs>
              </a:gsLst>
              <a:lin ang="5400000" scaled="0"/>
              <a:tileRect/>
            </a:gradFill>
          </a:ln>
          <a:effectLst>
            <a:innerShdw blurRad="57150" dist="38100" dir="1080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17318" y="3269869"/>
            <a:ext cx="4423803" cy="18288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23649" y="6181344"/>
            <a:ext cx="718502" cy="365125"/>
          </a:xfrm>
        </p:spPr>
        <p:txBody>
          <a:bodyPr/>
          <a:lstStyle/>
          <a:p>
            <a:fld id="{FE00D1B3-1968-445F-8497-E0EA7F8EC142}" type="datetimeFigureOut">
              <a:rPr lang="en-US" smtClean="0"/>
              <a:t>7/2/2014</a:t>
            </a:fld>
            <a:endParaRPr lang="en-US"/>
          </a:p>
        </p:txBody>
      </p:sp>
      <p:sp>
        <p:nvSpPr>
          <p:cNvPr id="6" name="Footer Placeholder 5"/>
          <p:cNvSpPr>
            <a:spLocks noGrp="1"/>
          </p:cNvSpPr>
          <p:nvPr>
            <p:ph type="ftr" sz="quarter" idx="11"/>
          </p:nvPr>
        </p:nvSpPr>
        <p:spPr>
          <a:xfrm>
            <a:off x="818348" y="6181344"/>
            <a:ext cx="3705300" cy="365125"/>
          </a:xfrm>
        </p:spPr>
        <p:txBody>
          <a:bodyPr/>
          <a:lstStyle/>
          <a:p>
            <a:endParaRPr lang="en-US"/>
          </a:p>
        </p:txBody>
      </p:sp>
      <p:sp>
        <p:nvSpPr>
          <p:cNvPr id="7" name="Slide Number Placeholder 6"/>
          <p:cNvSpPr>
            <a:spLocks noGrp="1"/>
          </p:cNvSpPr>
          <p:nvPr>
            <p:ph type="sldNum" sz="quarter" idx="12"/>
          </p:nvPr>
        </p:nvSpPr>
        <p:spPr>
          <a:xfrm>
            <a:off x="8024262" y="6181344"/>
            <a:ext cx="305186" cy="329250"/>
          </a:xfrm>
        </p:spPr>
        <p:txBody>
          <a:bodyPr/>
          <a:lstStyle/>
          <a:p>
            <a:fld id="{FA47728F-0273-4401-B9A3-EE2130627009}" type="slidenum">
              <a:rPr lang="en-US" smtClean="0"/>
              <a:t>‹#›</a:t>
            </a:fld>
            <a:endParaRPr lang="en-US"/>
          </a:p>
        </p:txBody>
      </p:sp>
    </p:spTree>
    <p:extLst>
      <p:ext uri="{BB962C8B-B14F-4D97-AF65-F5344CB8AC3E}">
        <p14:creationId xmlns:p14="http://schemas.microsoft.com/office/powerpoint/2010/main" val="2117832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8347" y="596018"/>
            <a:ext cx="7511473" cy="131248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18348" y="2060898"/>
            <a:ext cx="7511472" cy="4041162"/>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1708" y="6178260"/>
            <a:ext cx="1287464" cy="365125"/>
          </a:xfrm>
          <a:prstGeom prst="rect">
            <a:avLst/>
          </a:prstGeom>
        </p:spPr>
        <p:txBody>
          <a:bodyPr vert="horz" lIns="91440" tIns="45720" rIns="91440" bIns="45720" rtlCol="0" anchor="ctr"/>
          <a:lstStyle>
            <a:lvl1pPr algn="r">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fld id="{FE00D1B3-1968-445F-8497-E0EA7F8EC142}" type="datetimeFigureOut">
              <a:rPr lang="en-US" smtClean="0"/>
              <a:t>7/2/2014</a:t>
            </a:fld>
            <a:endParaRPr lang="en-US"/>
          </a:p>
        </p:txBody>
      </p:sp>
      <p:sp>
        <p:nvSpPr>
          <p:cNvPr id="5" name="Footer Placeholder 4"/>
          <p:cNvSpPr>
            <a:spLocks noGrp="1"/>
          </p:cNvSpPr>
          <p:nvPr>
            <p:ph type="ftr" sz="quarter" idx="3"/>
          </p:nvPr>
        </p:nvSpPr>
        <p:spPr>
          <a:xfrm>
            <a:off x="818347" y="6178260"/>
            <a:ext cx="5624137" cy="365125"/>
          </a:xfrm>
          <a:prstGeom prst="rect">
            <a:avLst/>
          </a:prstGeom>
        </p:spPr>
        <p:txBody>
          <a:bodyPr vert="horz" lIns="91440" tIns="45720" rIns="91440" bIns="45720" rtlCol="0" anchor="ctr"/>
          <a:lstStyle>
            <a:lvl1pPr algn="l">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endParaRPr lang="en-US"/>
          </a:p>
        </p:txBody>
      </p:sp>
      <p:sp>
        <p:nvSpPr>
          <p:cNvPr id="6" name="Slide Number Placeholder 5"/>
          <p:cNvSpPr>
            <a:spLocks noGrp="1"/>
          </p:cNvSpPr>
          <p:nvPr>
            <p:ph type="sldNum" sz="quarter" idx="4"/>
          </p:nvPr>
        </p:nvSpPr>
        <p:spPr>
          <a:xfrm>
            <a:off x="7917202" y="6178260"/>
            <a:ext cx="413483" cy="365125"/>
          </a:xfrm>
          <a:prstGeom prst="rect">
            <a:avLst/>
          </a:prstGeom>
        </p:spPr>
        <p:txBody>
          <a:bodyPr vert="horz" lIns="91440" tIns="45720" rIns="91440" bIns="45720" rtlCol="0" anchor="ctr"/>
          <a:lstStyle>
            <a:lvl1pPr algn="r">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fld id="{FA47728F-0273-4401-B9A3-EE2130627009}" type="slidenum">
              <a:rPr lang="en-US" smtClean="0"/>
              <a:t>‹#›</a:t>
            </a:fld>
            <a:endParaRPr lang="en-US"/>
          </a:p>
        </p:txBody>
      </p:sp>
    </p:spTree>
    <p:extLst>
      <p:ext uri="{BB962C8B-B14F-4D97-AF65-F5344CB8AC3E}">
        <p14:creationId xmlns:p14="http://schemas.microsoft.com/office/powerpoint/2010/main" val="39728886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2800" kern="1200" cap="all">
          <a:ln w="3175" cmpd="sng">
            <a:noFill/>
          </a:ln>
          <a:gradFill flip="none" rotWithShape="1">
            <a:gsLst>
              <a:gs pos="0">
                <a:schemeClr val="tx1"/>
              </a:gs>
              <a:gs pos="100000">
                <a:schemeClr val="tx1">
                  <a:lumMod val="75000"/>
                </a:schemeClr>
              </a:gs>
            </a:gsLst>
            <a:lin ang="5400000" scaled="0"/>
            <a:tileRect/>
          </a:gradFill>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130000"/>
        <a:buFont typeface="Arial"/>
        <a:buChar char="•"/>
        <a:defRPr sz="18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130000"/>
        <a:buFont typeface="Arial"/>
        <a:buChar char="•"/>
        <a:defRPr sz="16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130000"/>
        <a:buFont typeface="Arial"/>
        <a:buChar char="•"/>
        <a:defRPr sz="14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130000"/>
        <a:buFont typeface="Arial"/>
        <a:buChar char="•"/>
        <a:defRPr sz="14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130000"/>
        <a:buFont typeface="Arial"/>
        <a:buChar char="•"/>
        <a:defRPr sz="12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10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theopedia.com/Creation_ex_nihilo"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theopedia.com/God"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9314" y="685800"/>
            <a:ext cx="7510506" cy="1219200"/>
          </a:xfrm>
        </p:spPr>
        <p:txBody>
          <a:bodyPr>
            <a:normAutofit/>
          </a:bodyPr>
          <a:lstStyle/>
          <a:p>
            <a:r>
              <a:rPr lang="en-US" sz="6600" dirty="0" smtClean="0"/>
              <a:t>GOD NEVER FAILS</a:t>
            </a:r>
            <a:endParaRPr lang="en-US" sz="6600" dirty="0"/>
          </a:p>
        </p:txBody>
      </p:sp>
      <p:sp>
        <p:nvSpPr>
          <p:cNvPr id="3" name="Subtitle 2"/>
          <p:cNvSpPr>
            <a:spLocks noGrp="1"/>
          </p:cNvSpPr>
          <p:nvPr>
            <p:ph type="subTitle" idx="1"/>
          </p:nvPr>
        </p:nvSpPr>
        <p:spPr>
          <a:xfrm>
            <a:off x="819314" y="1905000"/>
            <a:ext cx="7510506" cy="2219108"/>
          </a:xfrm>
        </p:spPr>
        <p:txBody>
          <a:bodyPr>
            <a:normAutofit/>
          </a:bodyPr>
          <a:lstStyle/>
          <a:p>
            <a:r>
              <a:rPr lang="en-US" sz="3600" b="1" dirty="0" smtClean="0"/>
              <a:t>……”He never fails,” Zephaniah 3:5 </a:t>
            </a:r>
            <a:endParaRPr lang="en-US" sz="3600" dirty="0"/>
          </a:p>
        </p:txBody>
      </p:sp>
    </p:spTree>
    <p:extLst>
      <p:ext uri="{BB962C8B-B14F-4D97-AF65-F5344CB8AC3E}">
        <p14:creationId xmlns:p14="http://schemas.microsoft.com/office/powerpoint/2010/main" val="3448540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GOD NEVER FAILS</a:t>
            </a:r>
          </a:p>
        </p:txBody>
      </p:sp>
      <p:sp>
        <p:nvSpPr>
          <p:cNvPr id="3" name="Content Placeholder 2"/>
          <p:cNvSpPr>
            <a:spLocks noGrp="1"/>
          </p:cNvSpPr>
          <p:nvPr>
            <p:ph idx="1"/>
          </p:nvPr>
        </p:nvSpPr>
        <p:spPr/>
        <p:txBody>
          <a:bodyPr>
            <a:noAutofit/>
          </a:bodyPr>
          <a:lstStyle/>
          <a:p>
            <a:r>
              <a:rPr lang="en-US" sz="3200" dirty="0" smtClean="0"/>
              <a:t>God is omnipresent-Present everywhere at the same time</a:t>
            </a:r>
          </a:p>
          <a:p>
            <a:r>
              <a:rPr lang="en-US" sz="3200" dirty="0"/>
              <a:t>"Am I a God near at hand, says the Lord, and not a God afar off? Can anyone hide himself in secret places, so I shall not see him? . . . do I not fill heaven and earth? says the Lord?" (Jeremiah 23:23,24)</a:t>
            </a:r>
          </a:p>
        </p:txBody>
      </p:sp>
    </p:spTree>
    <p:extLst>
      <p:ext uri="{BB962C8B-B14F-4D97-AF65-F5344CB8AC3E}">
        <p14:creationId xmlns:p14="http://schemas.microsoft.com/office/powerpoint/2010/main" val="850824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263" y="264529"/>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457199" y="1143000"/>
            <a:ext cx="8229600" cy="4953000"/>
          </a:xfrm>
        </p:spPr>
        <p:txBody>
          <a:bodyPr>
            <a:noAutofit/>
          </a:bodyPr>
          <a:lstStyle/>
          <a:p>
            <a:pPr marL="0" indent="0">
              <a:buNone/>
            </a:pPr>
            <a:r>
              <a:rPr lang="en-US" sz="3200" b="1" dirty="0"/>
              <a:t>Everywhere-present</a:t>
            </a:r>
          </a:p>
          <a:p>
            <a:r>
              <a:rPr lang="en-US" sz="3200" dirty="0"/>
              <a:t>God is everywhere - Jer. 23:24; Psa. 139:7-10; 1 Kings 8:27. "This is not to say that God’s form is spread out so that parts of Him exist in every location. God is spirit; He has no physical form. </a:t>
            </a:r>
            <a:r>
              <a:rPr lang="en-US" sz="3200" dirty="0" smtClean="0"/>
              <a:t> </a:t>
            </a:r>
            <a:r>
              <a:rPr lang="en-US" sz="3200" dirty="0"/>
              <a:t>He is present everywhere in the universe. No one can hide from Him and nothing escapes His notice." </a:t>
            </a:r>
          </a:p>
        </p:txBody>
      </p:sp>
    </p:spTree>
    <p:extLst>
      <p:ext uri="{BB962C8B-B14F-4D97-AF65-F5344CB8AC3E}">
        <p14:creationId xmlns:p14="http://schemas.microsoft.com/office/powerpoint/2010/main" val="1567179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304800" y="1066800"/>
            <a:ext cx="8534400" cy="4648200"/>
          </a:xfrm>
        </p:spPr>
        <p:txBody>
          <a:bodyPr>
            <a:noAutofit/>
          </a:bodyPr>
          <a:lstStyle/>
          <a:p>
            <a:pPr marL="0" indent="0">
              <a:buNone/>
            </a:pPr>
            <a:r>
              <a:rPr lang="en-US" sz="2800" b="1" dirty="0" smtClean="0"/>
              <a:t>Love</a:t>
            </a:r>
            <a:endParaRPr lang="en-US" sz="2800" b="1" dirty="0"/>
          </a:p>
          <a:p>
            <a:r>
              <a:rPr lang="en-US" sz="2800" dirty="0"/>
              <a:t>"He who does not love does not know God, for God is love." 1 John 4:8 (NKJV) God is concerned for his creatures, and especially his people. He is tender toward them, and does not take pleasure in their suffering or condemnation. He seeks the best for us, and he offers up his Son in love as a substitution for sin. </a:t>
            </a:r>
            <a:r>
              <a:rPr lang="en-US" sz="2800" dirty="0" smtClean="0"/>
              <a:t> God loves us so much that He gave His Son for us.</a:t>
            </a:r>
            <a:endParaRPr lang="en-US" sz="2800" dirty="0"/>
          </a:p>
        </p:txBody>
      </p:sp>
    </p:spTree>
    <p:extLst>
      <p:ext uri="{BB962C8B-B14F-4D97-AF65-F5344CB8AC3E}">
        <p14:creationId xmlns:p14="http://schemas.microsoft.com/office/powerpoint/2010/main" val="3255279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599" y="22860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381000" y="1295400"/>
            <a:ext cx="8382000" cy="5029200"/>
          </a:xfrm>
        </p:spPr>
        <p:txBody>
          <a:bodyPr>
            <a:normAutofit/>
          </a:bodyPr>
          <a:lstStyle/>
          <a:p>
            <a:pPr marL="0" indent="0">
              <a:buNone/>
            </a:pPr>
            <a:r>
              <a:rPr lang="en-US" sz="2400" b="1" dirty="0"/>
              <a:t>All-knowing</a:t>
            </a:r>
          </a:p>
          <a:p>
            <a:r>
              <a:rPr lang="en-US" sz="2400" dirty="0"/>
              <a:t>God knows all things - 1 John 3:20; Psa.147:5; Heb.4:13. This includes the past, the present, and the future. It includes actuality, and contingencies. That is, he knows what will happen, and he knows would "could" happen. There was never a time when God did not know anything. The greatest and deepest and most fascinating thing that God knows is himself, for his is infinitely deep in character and substance and beauty and wisdom. "For who has known the mind of the Lord, or who has been his counselor?" (Romans 11:34)</a:t>
            </a:r>
          </a:p>
        </p:txBody>
      </p:sp>
    </p:spTree>
    <p:extLst>
      <p:ext uri="{BB962C8B-B14F-4D97-AF65-F5344CB8AC3E}">
        <p14:creationId xmlns:p14="http://schemas.microsoft.com/office/powerpoint/2010/main" val="1032702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46" y="258160"/>
            <a:ext cx="7511473" cy="1312480"/>
          </a:xfrm>
        </p:spPr>
        <p:txBody>
          <a:bodyPr>
            <a:normAutofit/>
          </a:bodyPr>
          <a:lstStyle/>
          <a:p>
            <a:r>
              <a:rPr lang="en-US" sz="4400" dirty="0"/>
              <a:t>GOD NEVER FAILS</a:t>
            </a:r>
          </a:p>
        </p:txBody>
      </p:sp>
      <p:sp>
        <p:nvSpPr>
          <p:cNvPr id="3" name="Content Placeholder 2"/>
          <p:cNvSpPr>
            <a:spLocks noGrp="1"/>
          </p:cNvSpPr>
          <p:nvPr>
            <p:ph idx="1"/>
          </p:nvPr>
        </p:nvSpPr>
        <p:spPr>
          <a:xfrm>
            <a:off x="306883" y="914400"/>
            <a:ext cx="8534400" cy="5029200"/>
          </a:xfrm>
        </p:spPr>
        <p:txBody>
          <a:bodyPr>
            <a:noAutofit/>
          </a:bodyPr>
          <a:lstStyle/>
          <a:p>
            <a:pPr marL="0" indent="0">
              <a:buNone/>
            </a:pPr>
            <a:r>
              <a:rPr lang="en-US" sz="3200" b="1" dirty="0"/>
              <a:t>Eternal</a:t>
            </a:r>
          </a:p>
          <a:p>
            <a:r>
              <a:rPr lang="en-US" sz="3200" dirty="0"/>
              <a:t>God exists forever, meaning he has no beginning or end (cf. Psalm 90:2; 1 Tim. 1:17). He has always existed in the same way: fully and completely as God. "Holy, holy, holy, is the Lord God Almighty, who was and is and is to come!" (Revelation 4:8</a:t>
            </a:r>
            <a:r>
              <a:rPr lang="en-US" sz="3200" dirty="0" smtClean="0"/>
              <a:t>)</a:t>
            </a:r>
            <a:endParaRPr lang="en-US" sz="3200" dirty="0"/>
          </a:p>
        </p:txBody>
      </p:sp>
    </p:spTree>
    <p:extLst>
      <p:ext uri="{BB962C8B-B14F-4D97-AF65-F5344CB8AC3E}">
        <p14:creationId xmlns:p14="http://schemas.microsoft.com/office/powerpoint/2010/main" val="3664837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47" y="22860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381000" y="1295400"/>
            <a:ext cx="8153400" cy="5029200"/>
          </a:xfrm>
        </p:spPr>
        <p:txBody>
          <a:bodyPr>
            <a:normAutofit/>
          </a:bodyPr>
          <a:lstStyle/>
          <a:p>
            <a:pPr marL="0" indent="0">
              <a:buNone/>
            </a:pPr>
            <a:r>
              <a:rPr lang="en-US" sz="2800" b="1" dirty="0"/>
              <a:t>Holiness</a:t>
            </a:r>
          </a:p>
          <a:p>
            <a:r>
              <a:rPr lang="en-US" sz="2800" dirty="0"/>
              <a:t>"To say that God is holy is to say that He is eternally separate and distinct from all impurity. The term holiness in Hebrew, </a:t>
            </a:r>
            <a:r>
              <a:rPr lang="en-US" sz="2800" dirty="0" err="1"/>
              <a:t>qodesh</a:t>
            </a:r>
            <a:r>
              <a:rPr lang="en-US" sz="2800" dirty="0"/>
              <a:t>, has the notion of separation, of uniqueness, of </a:t>
            </a:r>
            <a:r>
              <a:rPr lang="en-US" sz="2800" dirty="0" smtClean="0"/>
              <a:t>one-of-a-kindness." </a:t>
            </a:r>
            <a:r>
              <a:rPr lang="en-US" sz="2800" dirty="0"/>
              <a:t>-Bruce Ware</a:t>
            </a:r>
          </a:p>
          <a:p>
            <a:pPr marL="0" indent="0">
              <a:buNone/>
            </a:pPr>
            <a:r>
              <a:rPr lang="en-US" sz="2800" b="1" dirty="0"/>
              <a:t>Unchanging</a:t>
            </a:r>
          </a:p>
          <a:p>
            <a:r>
              <a:rPr lang="en-US" sz="2800" dirty="0"/>
              <a:t>Also called immutability, this means that God never changes in his being (who he is) or promises (cf. Mal.3:6; James 1:17; Heb. 6:17).</a:t>
            </a:r>
          </a:p>
          <a:p>
            <a:endParaRPr lang="en-US" dirty="0"/>
          </a:p>
        </p:txBody>
      </p:sp>
    </p:spTree>
    <p:extLst>
      <p:ext uri="{BB962C8B-B14F-4D97-AF65-F5344CB8AC3E}">
        <p14:creationId xmlns:p14="http://schemas.microsoft.com/office/powerpoint/2010/main" val="684747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48" y="22860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304800" y="914400"/>
            <a:ext cx="8610600" cy="5334000"/>
          </a:xfrm>
        </p:spPr>
        <p:txBody>
          <a:bodyPr>
            <a:noAutofit/>
          </a:bodyPr>
          <a:lstStyle/>
          <a:p>
            <a:pPr marL="0" indent="0">
              <a:buNone/>
            </a:pPr>
            <a:r>
              <a:rPr lang="en-US" sz="2400" b="1" dirty="0" smtClean="0"/>
              <a:t>Compassionate </a:t>
            </a:r>
            <a:endParaRPr lang="en-US" sz="2400" b="1" dirty="0"/>
          </a:p>
          <a:p>
            <a:r>
              <a:rPr lang="en-US" sz="2400" dirty="0" smtClean="0"/>
              <a:t>He </a:t>
            </a:r>
            <a:r>
              <a:rPr lang="en-US" sz="2400" dirty="0"/>
              <a:t>is not overwhelmed by any emotion, he is not incapacitated or weakened or stifled by any event or any amount of grief or love. Rather, God is totally self-controlled. While God does grieve, and does passionately love, he does so completely on purpose</a:t>
            </a:r>
            <a:r>
              <a:rPr lang="en-US" sz="2400" dirty="0" smtClean="0"/>
              <a:t>. </a:t>
            </a:r>
          </a:p>
          <a:p>
            <a:r>
              <a:rPr lang="en-US" sz="2400" dirty="0" smtClean="0"/>
              <a:t>Through the Lord’s mercies we are not consumed, because His compassions fail not. They as renewed every morning; Great is Your faithfulness. Lam. 3:23-24</a:t>
            </a:r>
            <a:endParaRPr lang="en-US" sz="2400" dirty="0"/>
          </a:p>
        </p:txBody>
      </p:sp>
    </p:spTree>
    <p:extLst>
      <p:ext uri="{BB962C8B-B14F-4D97-AF65-F5344CB8AC3E}">
        <p14:creationId xmlns:p14="http://schemas.microsoft.com/office/powerpoint/2010/main" val="2351195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263" y="72372"/>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304800" y="1371600"/>
            <a:ext cx="8534400" cy="5029200"/>
          </a:xfrm>
        </p:spPr>
        <p:txBody>
          <a:bodyPr/>
          <a:lstStyle/>
          <a:p>
            <a:pPr marL="0" indent="0">
              <a:buNone/>
            </a:pPr>
            <a:r>
              <a:rPr lang="en-US" sz="3200" b="1" dirty="0"/>
              <a:t>All-powerful</a:t>
            </a:r>
          </a:p>
          <a:p>
            <a:r>
              <a:rPr lang="en-US" sz="3200" dirty="0"/>
              <a:t>God has all power. He can exercise dominion over the entire universe, carry out the purposes of his wisdom, govern the hearts of men, and even </a:t>
            </a:r>
            <a:r>
              <a:rPr lang="en-US" sz="3200" dirty="0">
                <a:hlinkClick r:id="rId2" action="ppaction://hlinkfile" tooltip="Creation ex nihilo"/>
              </a:rPr>
              <a:t>create things out of nothing</a:t>
            </a:r>
            <a:r>
              <a:rPr lang="en-US" sz="3200" dirty="0"/>
              <a:t>. </a:t>
            </a:r>
          </a:p>
          <a:p>
            <a:r>
              <a:rPr lang="en-US" sz="3200" dirty="0"/>
              <a:t>All things were made through Him, and without Him nothing was made that was made. St. John 1:3 (NKJV)</a:t>
            </a:r>
          </a:p>
          <a:p>
            <a:endParaRPr lang="en-US" dirty="0"/>
          </a:p>
        </p:txBody>
      </p:sp>
    </p:spTree>
    <p:extLst>
      <p:ext uri="{BB962C8B-B14F-4D97-AF65-F5344CB8AC3E}">
        <p14:creationId xmlns:p14="http://schemas.microsoft.com/office/powerpoint/2010/main" val="507835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47" y="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228600" y="1066800"/>
            <a:ext cx="8458200" cy="5181600"/>
          </a:xfrm>
        </p:spPr>
        <p:txBody>
          <a:bodyPr>
            <a:normAutofit fontScale="92500" lnSpcReduction="10000"/>
          </a:bodyPr>
          <a:lstStyle/>
          <a:p>
            <a:pPr marL="0" indent="0">
              <a:buNone/>
            </a:pPr>
            <a:r>
              <a:rPr lang="en-US" sz="2800" b="1" dirty="0"/>
              <a:t>All-wise</a:t>
            </a:r>
          </a:p>
          <a:p>
            <a:r>
              <a:rPr lang="en-US" sz="2800" dirty="0"/>
              <a:t>God has all wisdom. He works everything out for the good of his people, and for the display and enjoyment of his glory. This involves countless factors and people and events and decisions and all sorts of things that would drown any strategist. But not God. </a:t>
            </a:r>
            <a:endParaRPr lang="en-US" sz="2800" dirty="0" smtClean="0"/>
          </a:p>
          <a:p>
            <a:r>
              <a:rPr lang="en-US" sz="2800" dirty="0" smtClean="0"/>
              <a:t>Even </a:t>
            </a:r>
            <a:r>
              <a:rPr lang="en-US" sz="2800" dirty="0"/>
              <a:t>when things look the worst, God is carrying out his perfect wisdom. He never fails, never lacks any foresight, and never estimates. He knows all, and plans all, and he loves to display the glory and beauty of his wisdom by accomplishing the seemingly impossible.</a:t>
            </a:r>
          </a:p>
          <a:p>
            <a:endParaRPr lang="en-US" dirty="0"/>
          </a:p>
        </p:txBody>
      </p:sp>
    </p:spTree>
    <p:extLst>
      <p:ext uri="{BB962C8B-B14F-4D97-AF65-F5344CB8AC3E}">
        <p14:creationId xmlns:p14="http://schemas.microsoft.com/office/powerpoint/2010/main" val="3984018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47" y="3313"/>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325506" y="1143000"/>
            <a:ext cx="8361293" cy="5257800"/>
          </a:xfrm>
        </p:spPr>
        <p:txBody>
          <a:bodyPr>
            <a:normAutofit/>
          </a:bodyPr>
          <a:lstStyle/>
          <a:p>
            <a:pPr marL="0" indent="0">
              <a:buNone/>
            </a:pPr>
            <a:r>
              <a:rPr lang="en-US" sz="3200" b="1" dirty="0"/>
              <a:t>Self-existent</a:t>
            </a:r>
          </a:p>
          <a:p>
            <a:r>
              <a:rPr lang="en-US" sz="3200" dirty="0"/>
              <a:t>God's self-existence means that he does not need us or the rest of creation for anything. While everything other than God depends on God for everything, God depends on no one for existence. He is absolute reality, with whom we have to reckon. St. John </a:t>
            </a:r>
            <a:r>
              <a:rPr lang="en-US" sz="3200" dirty="0" smtClean="0"/>
              <a:t>1:1 “In </a:t>
            </a:r>
            <a:r>
              <a:rPr lang="en-US" sz="3200" dirty="0"/>
              <a:t>the beginning was the Word and the Word was with God, and the Word was God</a:t>
            </a:r>
            <a:r>
              <a:rPr lang="en-US" sz="3200" dirty="0" smtClean="0"/>
              <a:t>.”</a:t>
            </a:r>
            <a:endParaRPr lang="en-US" sz="3200" dirty="0"/>
          </a:p>
          <a:p>
            <a:endParaRPr lang="en-US" dirty="0"/>
          </a:p>
        </p:txBody>
      </p:sp>
    </p:spTree>
    <p:extLst>
      <p:ext uri="{BB962C8B-B14F-4D97-AF65-F5344CB8AC3E}">
        <p14:creationId xmlns:p14="http://schemas.microsoft.com/office/powerpoint/2010/main" val="4107691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GOD NEVER FAILS</a:t>
            </a:r>
          </a:p>
        </p:txBody>
      </p:sp>
      <p:sp>
        <p:nvSpPr>
          <p:cNvPr id="3" name="Content Placeholder 2"/>
          <p:cNvSpPr>
            <a:spLocks noGrp="1"/>
          </p:cNvSpPr>
          <p:nvPr>
            <p:ph idx="1"/>
          </p:nvPr>
        </p:nvSpPr>
        <p:spPr>
          <a:xfrm>
            <a:off x="818348" y="596018"/>
            <a:ext cx="7511472" cy="4041162"/>
          </a:xfrm>
        </p:spPr>
        <p:txBody>
          <a:bodyPr>
            <a:normAutofit/>
          </a:bodyPr>
          <a:lstStyle/>
          <a:p>
            <a:r>
              <a:rPr lang="en-US" sz="4800" dirty="0" smtClean="0"/>
              <a:t>The character of God is that He is Faithful!</a:t>
            </a:r>
            <a:endParaRPr lang="en-US" sz="4800" dirty="0"/>
          </a:p>
        </p:txBody>
      </p:sp>
    </p:spTree>
    <p:extLst>
      <p:ext uri="{BB962C8B-B14F-4D97-AF65-F5344CB8AC3E}">
        <p14:creationId xmlns:p14="http://schemas.microsoft.com/office/powerpoint/2010/main" val="2701623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263" y="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228600" y="990600"/>
            <a:ext cx="8763000" cy="5715000"/>
          </a:xfrm>
        </p:spPr>
        <p:txBody>
          <a:bodyPr>
            <a:normAutofit fontScale="40000" lnSpcReduction="20000"/>
          </a:bodyPr>
          <a:lstStyle/>
          <a:p>
            <a:pPr marL="0" indent="0">
              <a:buNone/>
            </a:pPr>
            <a:r>
              <a:rPr lang="en-US" sz="8000" b="1" dirty="0"/>
              <a:t>Self-sufficient</a:t>
            </a:r>
          </a:p>
          <a:p>
            <a:r>
              <a:rPr lang="en-US" sz="8000" dirty="0"/>
              <a:t>"The Scriptures </a:t>
            </a:r>
            <a:r>
              <a:rPr lang="en-US" sz="8000" dirty="0" smtClean="0"/>
              <a:t>speak </a:t>
            </a:r>
            <a:r>
              <a:rPr lang="en-US" sz="8000" dirty="0"/>
              <a:t>to the fact that God does not need anything that we humans need to survive. He requires no water, air, food, sleep or money. Counselors, supervisors, and advisors of any kind are of no need to Him. </a:t>
            </a:r>
            <a:endParaRPr lang="en-US" sz="8000" dirty="0" smtClean="0"/>
          </a:p>
          <a:p>
            <a:r>
              <a:rPr lang="en-US" sz="8000" dirty="0" smtClean="0"/>
              <a:t>He </a:t>
            </a:r>
            <a:r>
              <a:rPr lang="en-US" sz="8000" dirty="0"/>
              <a:t>is self sufficient in all capacities this is hard for the human brain to consider, that someone does not need what we do to </a:t>
            </a:r>
            <a:r>
              <a:rPr lang="en-US" sz="8000" dirty="0" smtClean="0"/>
              <a:t>survive but He doesn’t"  Ps. 121-He who keeps Israel shall neither slumber nor sleep.</a:t>
            </a:r>
            <a:endParaRPr lang="en-US" sz="8000" dirty="0"/>
          </a:p>
          <a:p>
            <a:endParaRPr lang="en-US" sz="7400" dirty="0"/>
          </a:p>
          <a:p>
            <a:endParaRPr lang="en-US" dirty="0"/>
          </a:p>
        </p:txBody>
      </p:sp>
    </p:spTree>
    <p:extLst>
      <p:ext uri="{BB962C8B-B14F-4D97-AF65-F5344CB8AC3E}">
        <p14:creationId xmlns:p14="http://schemas.microsoft.com/office/powerpoint/2010/main" val="3644229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530" y="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228600" y="990600"/>
            <a:ext cx="8458200" cy="5257800"/>
          </a:xfrm>
        </p:spPr>
        <p:txBody>
          <a:bodyPr>
            <a:normAutofit lnSpcReduction="10000"/>
          </a:bodyPr>
          <a:lstStyle/>
          <a:p>
            <a:pPr marL="0" indent="0">
              <a:buNone/>
            </a:pPr>
            <a:r>
              <a:rPr lang="en-US" sz="2400" b="1" dirty="0"/>
              <a:t>Immaterial</a:t>
            </a:r>
          </a:p>
          <a:p>
            <a:r>
              <a:rPr lang="en-US" sz="2400" dirty="0"/>
              <a:t>God is not fundamentally composed of matter, for he is spirit, and he created all matter (and all spirit other than himself). This does not mean that God is absolutely nothing ("immateriality" as a word can sometimes mean this), rather it means that God is nothing physical. "The true worshipers will worship the Father in spirit and truth, for the Father is seeking such people to worship him. God is spirit, and those who worship him must worship in spirit and truth." (John 4:23-24)</a:t>
            </a:r>
          </a:p>
          <a:p>
            <a:pPr marL="0" indent="0">
              <a:buNone/>
            </a:pPr>
            <a:r>
              <a:rPr lang="en-US" sz="2400" b="1" dirty="0"/>
              <a:t>Good </a:t>
            </a:r>
          </a:p>
          <a:p>
            <a:r>
              <a:rPr lang="en-US" sz="2400" dirty="0"/>
              <a:t>Truly God is good to Israel. To such as are pure in heart. Ps. 73:1 (NKJV)</a:t>
            </a:r>
          </a:p>
          <a:p>
            <a:endParaRPr lang="en-US" dirty="0"/>
          </a:p>
        </p:txBody>
      </p:sp>
    </p:spTree>
    <p:extLst>
      <p:ext uri="{BB962C8B-B14F-4D97-AF65-F5344CB8AC3E}">
        <p14:creationId xmlns:p14="http://schemas.microsoft.com/office/powerpoint/2010/main" val="3725434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47" y="15240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304800" y="1066800"/>
            <a:ext cx="8610600" cy="5257800"/>
          </a:xfrm>
        </p:spPr>
        <p:txBody>
          <a:bodyPr>
            <a:normAutofit/>
          </a:bodyPr>
          <a:lstStyle/>
          <a:p>
            <a:pPr marL="0" indent="0">
              <a:buNone/>
            </a:pPr>
            <a:r>
              <a:rPr lang="en-US" sz="2800" b="1" dirty="0"/>
              <a:t>Gracious</a:t>
            </a:r>
          </a:p>
          <a:p>
            <a:r>
              <a:rPr lang="en-US" sz="2800" dirty="0"/>
              <a:t>God loves to give us what we don't deserve. He loves to pardon sin and lavish us with his goodness. He takes pleasure in giving gifts to people to display the glory of his </a:t>
            </a:r>
            <a:r>
              <a:rPr lang="en-US" sz="2800" dirty="0" smtClean="0"/>
              <a:t>resourcefulness</a:t>
            </a:r>
            <a:r>
              <a:rPr lang="en-US" sz="2800" dirty="0"/>
              <a:t>, patience, and mercy</a:t>
            </a:r>
            <a:r>
              <a:rPr lang="en-US" sz="2800" dirty="0" smtClean="0"/>
              <a:t>. Eph. 1:7 </a:t>
            </a:r>
            <a:r>
              <a:rPr lang="en-US" sz="3200" dirty="0" smtClean="0"/>
              <a:t>(NKJV)- </a:t>
            </a:r>
            <a:r>
              <a:rPr lang="en-US" sz="2800" dirty="0" smtClean="0"/>
              <a:t>In Him we have redemption through His blood, the forgiveness of sins, according to the good pleasure of His will.</a:t>
            </a:r>
            <a:endParaRPr lang="en-US" sz="2800" dirty="0"/>
          </a:p>
          <a:p>
            <a:pPr marL="0" indent="0">
              <a:buNone/>
            </a:pPr>
            <a:endParaRPr lang="en-US" b="1" dirty="0" smtClean="0"/>
          </a:p>
          <a:p>
            <a:endParaRPr lang="en-US" dirty="0"/>
          </a:p>
        </p:txBody>
      </p:sp>
    </p:spTree>
    <p:extLst>
      <p:ext uri="{BB962C8B-B14F-4D97-AF65-F5344CB8AC3E}">
        <p14:creationId xmlns:p14="http://schemas.microsoft.com/office/powerpoint/2010/main" val="3251421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228600"/>
            <a:ext cx="8686800" cy="6324600"/>
          </a:xfrm>
        </p:spPr>
        <p:txBody>
          <a:bodyPr>
            <a:noAutofit/>
          </a:bodyPr>
          <a:lstStyle/>
          <a:p>
            <a:pPr marL="0" indent="0">
              <a:buNone/>
            </a:pPr>
            <a:r>
              <a:rPr lang="en-US" sz="2600" b="1" dirty="0"/>
              <a:t>Merciful</a:t>
            </a:r>
          </a:p>
          <a:p>
            <a:r>
              <a:rPr lang="en-US" sz="2600" dirty="0"/>
              <a:t>God shows his mercy by not giving us the punishment we deserve. Mercy as used in the Bible frequently has a much wider sense which may be translated "loyal love". Ps. 100:5 For the Lord is good; His mercy is everlasting, and His truth endures to all generations.</a:t>
            </a:r>
          </a:p>
          <a:p>
            <a:pPr marL="0" indent="0">
              <a:buNone/>
            </a:pPr>
            <a:r>
              <a:rPr lang="en-US" sz="2600" b="1" dirty="0"/>
              <a:t>Just</a:t>
            </a:r>
          </a:p>
          <a:p>
            <a:r>
              <a:rPr lang="en-US" sz="2600" dirty="0"/>
              <a:t>God is deeply concerned with making wrongs right. He lets no sinner off the hook without a fitting punishment, or a fitting substitutionary atonement. I John 1:9-If we confess our sins, He is faithful and just to forgive us of our sins and to cleanse us from all unrighteousness.</a:t>
            </a:r>
          </a:p>
          <a:p>
            <a:endParaRPr lang="en-US" sz="2400" dirty="0"/>
          </a:p>
        </p:txBody>
      </p:sp>
    </p:spTree>
    <p:extLst>
      <p:ext uri="{BB962C8B-B14F-4D97-AF65-F5344CB8AC3E}">
        <p14:creationId xmlns:p14="http://schemas.microsoft.com/office/powerpoint/2010/main" val="1829223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48" y="15240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228600" y="1066800"/>
            <a:ext cx="8382000" cy="5334000"/>
          </a:xfrm>
        </p:spPr>
        <p:txBody>
          <a:bodyPr>
            <a:normAutofit/>
          </a:bodyPr>
          <a:lstStyle/>
          <a:p>
            <a:pPr marL="0" indent="0">
              <a:buNone/>
            </a:pPr>
            <a:r>
              <a:rPr lang="en-US" sz="2800" b="1" dirty="0"/>
              <a:t>Sovereign</a:t>
            </a:r>
          </a:p>
          <a:p>
            <a:pPr marL="0" indent="0">
              <a:buNone/>
            </a:pPr>
            <a:r>
              <a:rPr lang="en-US" sz="2800" dirty="0" smtClean="0"/>
              <a:t>The </a:t>
            </a:r>
            <a:r>
              <a:rPr lang="en-US" sz="2800" b="1" dirty="0"/>
              <a:t>Sovereignty of God</a:t>
            </a:r>
            <a:r>
              <a:rPr lang="en-US" sz="2800" dirty="0"/>
              <a:t> is the biblical teaching that all things are under God's rule and control, and that nothing happens without His direction or permission. </a:t>
            </a:r>
            <a:r>
              <a:rPr lang="en-US" sz="2800" dirty="0">
                <a:hlinkClick r:id="rId2" action="ppaction://hlinkfile" tooltip="God"/>
              </a:rPr>
              <a:t>God</a:t>
            </a:r>
            <a:r>
              <a:rPr lang="en-US" sz="2800" dirty="0"/>
              <a:t> works not just some things but all things according to the counsel of His own will (see Eph. 1:11). His purposes are all-inclusive and never thwarted (see Isa. 46:11); nothing takes Him by surprise. </a:t>
            </a:r>
            <a:endParaRPr lang="en-US" sz="2800" b="1" dirty="0"/>
          </a:p>
          <a:p>
            <a:pPr marL="0" indent="0">
              <a:buNone/>
            </a:pPr>
            <a:endParaRPr lang="en-US" b="1" dirty="0"/>
          </a:p>
          <a:p>
            <a:endParaRPr lang="en-US" dirty="0"/>
          </a:p>
        </p:txBody>
      </p:sp>
    </p:spTree>
    <p:extLst>
      <p:ext uri="{BB962C8B-B14F-4D97-AF65-F5344CB8AC3E}">
        <p14:creationId xmlns:p14="http://schemas.microsoft.com/office/powerpoint/2010/main" val="2432221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48" y="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228600" y="914400"/>
            <a:ext cx="8305799" cy="5410200"/>
          </a:xfrm>
        </p:spPr>
        <p:txBody>
          <a:bodyPr>
            <a:noAutofit/>
          </a:bodyPr>
          <a:lstStyle/>
          <a:p>
            <a:pPr marL="0" indent="0">
              <a:buNone/>
            </a:pPr>
            <a:r>
              <a:rPr lang="en-US" sz="2400" b="1" dirty="0"/>
              <a:t>Sovereign</a:t>
            </a:r>
          </a:p>
          <a:p>
            <a:r>
              <a:rPr lang="en-US" sz="2400" dirty="0" smtClean="0"/>
              <a:t>To </a:t>
            </a:r>
            <a:r>
              <a:rPr lang="en-US" sz="2400" dirty="0"/>
              <a:t>say that God is Sovereign is to declare that God is God. To say that God is Sovereign is to declare that He is the Most High, doing according to His will in the army of Heaven, and among the inhabitants of the earth, so that none can stay His hand or say unto Him what </a:t>
            </a:r>
            <a:r>
              <a:rPr lang="en-US" sz="2400" dirty="0" err="1"/>
              <a:t>doest</a:t>
            </a:r>
            <a:r>
              <a:rPr lang="en-US" sz="2400" dirty="0"/>
              <a:t> Thou? (Dan. 4:35). </a:t>
            </a:r>
            <a:endParaRPr lang="en-US" sz="2400" dirty="0" smtClean="0"/>
          </a:p>
          <a:p>
            <a:r>
              <a:rPr lang="en-US" sz="2400" dirty="0" smtClean="0"/>
              <a:t>To </a:t>
            </a:r>
            <a:r>
              <a:rPr lang="en-US" sz="2400" dirty="0"/>
              <a:t>say that God is Sovereign is to declare that He is the Almighty, the Possessor of all power in Heaven and earth, so that none can defeat His counsels, </a:t>
            </a:r>
            <a:r>
              <a:rPr lang="en-US" sz="2400" dirty="0" smtClean="0"/>
              <a:t>defeat </a:t>
            </a:r>
            <a:r>
              <a:rPr lang="en-US" sz="2400" dirty="0"/>
              <a:t>His purpose, or resist His will (Psa. 115:3). </a:t>
            </a:r>
          </a:p>
        </p:txBody>
      </p:sp>
    </p:spTree>
    <p:extLst>
      <p:ext uri="{BB962C8B-B14F-4D97-AF65-F5344CB8AC3E}">
        <p14:creationId xmlns:p14="http://schemas.microsoft.com/office/powerpoint/2010/main" val="4234747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48" y="15240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228599" y="990600"/>
            <a:ext cx="8458201" cy="5486400"/>
          </a:xfrm>
        </p:spPr>
        <p:txBody>
          <a:bodyPr>
            <a:normAutofit/>
          </a:bodyPr>
          <a:lstStyle/>
          <a:p>
            <a:r>
              <a:rPr lang="en-US" sz="4800" dirty="0" smtClean="0"/>
              <a:t>All moments of your life, He has appointed in His sovereignty so that He may be glorified and so that you can experience His goodness</a:t>
            </a:r>
            <a:r>
              <a:rPr lang="en-US" sz="2400" dirty="0" smtClean="0"/>
              <a:t>. </a:t>
            </a:r>
            <a:endParaRPr lang="en-US" sz="2400" dirty="0"/>
          </a:p>
        </p:txBody>
      </p:sp>
    </p:spTree>
    <p:extLst>
      <p:ext uri="{BB962C8B-B14F-4D97-AF65-F5344CB8AC3E}">
        <p14:creationId xmlns:p14="http://schemas.microsoft.com/office/powerpoint/2010/main" val="879384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47" y="16565"/>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228600" y="914400"/>
            <a:ext cx="8101220" cy="5340060"/>
          </a:xfrm>
        </p:spPr>
        <p:txBody>
          <a:bodyPr>
            <a:normAutofit/>
          </a:bodyPr>
          <a:lstStyle/>
          <a:p>
            <a:r>
              <a:rPr lang="en-US" sz="3600" dirty="0" smtClean="0"/>
              <a:t>When the wicked prevails and it appears that God is failing you, remember that He has never failed you before. </a:t>
            </a:r>
          </a:p>
          <a:p>
            <a:r>
              <a:rPr lang="en-US" sz="3600" dirty="0" smtClean="0"/>
              <a:t>During the night of weeping when God’s face seems hidden, rest in His unfailing love because in the morning you will dance for His faithfulness never ends. </a:t>
            </a:r>
            <a:endParaRPr lang="en-US" sz="3600" dirty="0"/>
          </a:p>
        </p:txBody>
      </p:sp>
    </p:spTree>
    <p:extLst>
      <p:ext uri="{BB962C8B-B14F-4D97-AF65-F5344CB8AC3E}">
        <p14:creationId xmlns:p14="http://schemas.microsoft.com/office/powerpoint/2010/main" val="731485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48" y="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228600" y="838200"/>
            <a:ext cx="8101220" cy="5263860"/>
          </a:xfrm>
        </p:spPr>
        <p:txBody>
          <a:bodyPr>
            <a:normAutofit/>
          </a:bodyPr>
          <a:lstStyle/>
          <a:p>
            <a:r>
              <a:rPr lang="en-US" sz="3600" dirty="0" smtClean="0"/>
              <a:t>His joy is always right around the corner. </a:t>
            </a:r>
          </a:p>
          <a:p>
            <a:r>
              <a:rPr lang="en-US" sz="3600" dirty="0" smtClean="0"/>
              <a:t>His favor will last for your life time, so let that be reason to sing of His glory and give Him thanks forever.</a:t>
            </a:r>
          </a:p>
          <a:p>
            <a:r>
              <a:rPr lang="en-US" sz="3600" dirty="0" smtClean="0"/>
              <a:t>He in unfailing. He is in everything so He can take care of everything concerning us.</a:t>
            </a:r>
          </a:p>
          <a:p>
            <a:endParaRPr lang="en-US" dirty="0"/>
          </a:p>
        </p:txBody>
      </p:sp>
    </p:spTree>
    <p:extLst>
      <p:ext uri="{BB962C8B-B14F-4D97-AF65-F5344CB8AC3E}">
        <p14:creationId xmlns:p14="http://schemas.microsoft.com/office/powerpoint/2010/main" val="2973613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48" y="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152400" y="914400"/>
            <a:ext cx="8534400" cy="5638800"/>
          </a:xfrm>
        </p:spPr>
        <p:txBody>
          <a:bodyPr>
            <a:normAutofit/>
          </a:bodyPr>
          <a:lstStyle/>
          <a:p>
            <a:r>
              <a:rPr lang="en-US" sz="3600" dirty="0" smtClean="0"/>
              <a:t>Let this meditation of His providence take you back to the cross where it is apparent that He has met your greatest need. </a:t>
            </a:r>
          </a:p>
          <a:p>
            <a:r>
              <a:rPr lang="en-US" sz="3600" dirty="0" smtClean="0"/>
              <a:t>At the cross, God has justly punished your sins by placing them on His Son so you may know His mercy.</a:t>
            </a:r>
          </a:p>
          <a:p>
            <a:r>
              <a:rPr lang="en-US" sz="3600" dirty="0" smtClean="0"/>
              <a:t>If He will not fail you in giving life, joy and peace, then He can be trusted.</a:t>
            </a:r>
            <a:endParaRPr lang="en-US" sz="3600" dirty="0"/>
          </a:p>
        </p:txBody>
      </p:sp>
    </p:spTree>
    <p:extLst>
      <p:ext uri="{BB962C8B-B14F-4D97-AF65-F5344CB8AC3E}">
        <p14:creationId xmlns:p14="http://schemas.microsoft.com/office/powerpoint/2010/main" val="360021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GOD NEVER FAILS</a:t>
            </a:r>
          </a:p>
        </p:txBody>
      </p:sp>
      <p:sp>
        <p:nvSpPr>
          <p:cNvPr id="3" name="Content Placeholder 2"/>
          <p:cNvSpPr>
            <a:spLocks noGrp="1"/>
          </p:cNvSpPr>
          <p:nvPr>
            <p:ph idx="1"/>
          </p:nvPr>
        </p:nvSpPr>
        <p:spPr>
          <a:xfrm>
            <a:off x="818347" y="1752600"/>
            <a:ext cx="7511472" cy="4041162"/>
          </a:xfrm>
        </p:spPr>
        <p:txBody>
          <a:bodyPr>
            <a:normAutofit/>
          </a:bodyPr>
          <a:lstStyle/>
          <a:p>
            <a:r>
              <a:rPr lang="en-US" sz="4400" dirty="0" smtClean="0"/>
              <a:t>Our God is one who never fails. </a:t>
            </a:r>
          </a:p>
          <a:p>
            <a:r>
              <a:rPr lang="en-US" sz="4400" dirty="0" smtClean="0"/>
              <a:t>He is aware of every circumstance and situation at all times. </a:t>
            </a:r>
          </a:p>
        </p:txBody>
      </p:sp>
    </p:spTree>
    <p:extLst>
      <p:ext uri="{BB962C8B-B14F-4D97-AF65-F5344CB8AC3E}">
        <p14:creationId xmlns:p14="http://schemas.microsoft.com/office/powerpoint/2010/main" val="1452571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511473" cy="1312480"/>
          </a:xfrm>
        </p:spPr>
        <p:txBody>
          <a:bodyPr>
            <a:normAutofit/>
          </a:bodyPr>
          <a:lstStyle/>
          <a:p>
            <a:r>
              <a:rPr lang="en-US" sz="4800" dirty="0"/>
              <a:t>GOD NEVER FAILS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41903690"/>
              </p:ext>
            </p:extLst>
          </p:nvPr>
        </p:nvGraphicFramePr>
        <p:xfrm>
          <a:off x="841538" y="1524000"/>
          <a:ext cx="7512050" cy="4754880"/>
        </p:xfrm>
        <a:graphic>
          <a:graphicData uri="http://schemas.openxmlformats.org/drawingml/2006/table">
            <a:tbl>
              <a:tblPr firstRow="1" bandRow="1">
                <a:tableStyleId>{5C22544A-7EE6-4342-B048-85BDC9FD1C3A}</a:tableStyleId>
              </a:tblPr>
              <a:tblGrid>
                <a:gridCol w="3756025"/>
                <a:gridCol w="3756025"/>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You Say:</a:t>
                      </a:r>
                      <a:endParaRPr lang="en-US" dirty="0" smtClean="0">
                        <a:effectLst/>
                      </a:endParaRPr>
                    </a:p>
                    <a:p>
                      <a:endParaRPr lang="en-US" dirty="0"/>
                    </a:p>
                  </a:txBody>
                  <a:tcPr marL="83467" marR="8346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God Says: </a:t>
                      </a:r>
                      <a:endParaRPr lang="en-US" dirty="0" smtClean="0">
                        <a:effectLst/>
                      </a:endParaRPr>
                    </a:p>
                    <a:p>
                      <a:endParaRPr lang="en-US" dirty="0"/>
                    </a:p>
                  </a:txBody>
                  <a:tcPr marL="83467" marR="83467"/>
                </a:tc>
              </a:tr>
              <a:tr h="370840">
                <a:tc>
                  <a:txBody>
                    <a:bodyPr/>
                    <a:lstStyle/>
                    <a:p>
                      <a:r>
                        <a:rPr lang="en-US" sz="1800" b="1" kern="1200" dirty="0" smtClean="0">
                          <a:solidFill>
                            <a:schemeClr val="dk1"/>
                          </a:solidFill>
                          <a:effectLst/>
                          <a:latin typeface="+mn-lt"/>
                          <a:ea typeface="+mn-ea"/>
                          <a:cs typeface="+mn-cs"/>
                        </a:rPr>
                        <a:t>"It's impossible"</a:t>
                      </a:r>
                      <a:r>
                        <a:rPr lang="en-US" dirty="0" smtClean="0">
                          <a:effectLst/>
                        </a:rPr>
                        <a:t> </a:t>
                      </a:r>
                      <a:endParaRPr lang="en-US" dirty="0"/>
                    </a:p>
                  </a:txBody>
                  <a:tcPr marL="83467" marR="83467"/>
                </a:tc>
                <a:tc>
                  <a:txBody>
                    <a:bodyPr/>
                    <a:lstStyle/>
                    <a:p>
                      <a:r>
                        <a:rPr lang="en-US" sz="1800" b="1" kern="1200" dirty="0" smtClean="0">
                          <a:solidFill>
                            <a:schemeClr val="dk1"/>
                          </a:solidFill>
                          <a:effectLst/>
                          <a:latin typeface="+mn-lt"/>
                          <a:ea typeface="+mn-ea"/>
                          <a:cs typeface="+mn-cs"/>
                        </a:rPr>
                        <a:t>"All things are possible"</a:t>
                      </a:r>
                      <a:r>
                        <a:rPr lang="en-US" dirty="0" smtClean="0">
                          <a:effectLst/>
                        </a:rPr>
                        <a:t> </a:t>
                      </a:r>
                    </a:p>
                    <a:p>
                      <a:r>
                        <a:rPr lang="en-US" sz="1800" kern="1200" dirty="0" smtClean="0">
                          <a:solidFill>
                            <a:schemeClr val="dk1"/>
                          </a:solidFill>
                          <a:effectLst/>
                          <a:latin typeface="+mn-lt"/>
                          <a:ea typeface="+mn-ea"/>
                          <a:cs typeface="+mn-cs"/>
                        </a:rPr>
                        <a:t>"The things which are impossible with men are possible with God." Luke 18:27.</a:t>
                      </a:r>
                      <a:r>
                        <a:rPr lang="en-US" dirty="0" smtClean="0">
                          <a:effectLst/>
                        </a:rPr>
                        <a:t> </a:t>
                      </a:r>
                    </a:p>
                    <a:p>
                      <a:endParaRPr lang="en-US" dirty="0"/>
                    </a:p>
                  </a:txBody>
                  <a:tcPr marL="83467" marR="83467"/>
                </a:tc>
              </a:tr>
              <a:tr h="370840">
                <a:tc>
                  <a:txBody>
                    <a:bodyPr/>
                    <a:lstStyle/>
                    <a:p>
                      <a:r>
                        <a:rPr lang="en-US" sz="1800" b="1" kern="1200" dirty="0" smtClean="0">
                          <a:solidFill>
                            <a:schemeClr val="dk1"/>
                          </a:solidFill>
                          <a:effectLst/>
                          <a:latin typeface="+mn-lt"/>
                          <a:ea typeface="+mn-ea"/>
                          <a:cs typeface="+mn-cs"/>
                        </a:rPr>
                        <a:t>"I'm too tired"</a:t>
                      </a:r>
                      <a:r>
                        <a:rPr lang="en-US" dirty="0" smtClean="0">
                          <a:effectLst/>
                        </a:rPr>
                        <a:t> </a:t>
                      </a:r>
                      <a:endParaRPr lang="en-US" dirty="0"/>
                    </a:p>
                  </a:txBody>
                  <a:tcPr marL="83467" marR="83467"/>
                </a:tc>
                <a:tc>
                  <a:txBody>
                    <a:bodyPr/>
                    <a:lstStyle/>
                    <a:p>
                      <a:r>
                        <a:rPr lang="en-US" sz="1800" b="1" kern="1200" dirty="0" smtClean="0">
                          <a:solidFill>
                            <a:schemeClr val="dk1"/>
                          </a:solidFill>
                          <a:effectLst/>
                          <a:latin typeface="+mn-lt"/>
                          <a:ea typeface="+mn-ea"/>
                          <a:cs typeface="+mn-cs"/>
                        </a:rPr>
                        <a:t>"I will give you rest"</a:t>
                      </a:r>
                      <a:r>
                        <a:rPr lang="en-US" dirty="0" smtClean="0">
                          <a:effectLst/>
                        </a:rPr>
                        <a:t/>
                      </a:r>
                      <a:br>
                        <a:rPr lang="en-US" dirty="0" smtClean="0">
                          <a:effectLst/>
                        </a:rPr>
                      </a:br>
                      <a:r>
                        <a:rPr lang="en-US" dirty="0" smtClean="0">
                          <a:effectLst/>
                        </a:rPr>
                        <a:t>"Come unto me, all ye that labor and are heavy laden, and I will give you rest. Matthew 11:28</a:t>
                      </a:r>
                      <a:endParaRPr lang="en-US" dirty="0"/>
                    </a:p>
                  </a:txBody>
                  <a:tcPr marL="83467" marR="83467"/>
                </a:tc>
              </a:tr>
              <a:tr h="370840">
                <a:tc>
                  <a:txBody>
                    <a:bodyPr/>
                    <a:lstStyle/>
                    <a:p>
                      <a:r>
                        <a:rPr lang="en-US" sz="1800" b="1" kern="1200" dirty="0" smtClean="0">
                          <a:solidFill>
                            <a:schemeClr val="dk1"/>
                          </a:solidFill>
                          <a:effectLst/>
                          <a:latin typeface="+mn-lt"/>
                          <a:ea typeface="+mn-ea"/>
                          <a:cs typeface="+mn-cs"/>
                        </a:rPr>
                        <a:t>"Nobody really loves me"</a:t>
                      </a:r>
                      <a:r>
                        <a:rPr lang="en-US" dirty="0" smtClean="0">
                          <a:effectLst/>
                        </a:rPr>
                        <a:t> </a:t>
                      </a:r>
                      <a:endParaRPr lang="en-US" dirty="0"/>
                    </a:p>
                  </a:txBody>
                  <a:tcPr marL="83467" marR="83467"/>
                </a:tc>
                <a:tc>
                  <a:txBody>
                    <a:bodyPr/>
                    <a:lstStyle/>
                    <a:p>
                      <a:r>
                        <a:rPr lang="en-US" sz="1800" b="1" kern="1200" dirty="0" smtClean="0">
                          <a:solidFill>
                            <a:schemeClr val="dk1"/>
                          </a:solidFill>
                          <a:effectLst/>
                          <a:latin typeface="+mn-lt"/>
                          <a:ea typeface="+mn-ea"/>
                          <a:cs typeface="+mn-cs"/>
                        </a:rPr>
                        <a:t>"I love you"</a:t>
                      </a:r>
                      <a:r>
                        <a:rPr lang="en-US" dirty="0" smtClean="0">
                          <a:effectLst/>
                        </a:rPr>
                        <a:t/>
                      </a:r>
                      <a:br>
                        <a:rPr lang="en-US" dirty="0" smtClean="0">
                          <a:effectLst/>
                        </a:rPr>
                      </a:br>
                      <a:r>
                        <a:rPr lang="en-US" dirty="0" smtClean="0">
                          <a:effectLst/>
                        </a:rPr>
                        <a:t>"For God so loved the world, that he gave his only begotten Son, John 3:16</a:t>
                      </a:r>
                      <a:endParaRPr lang="en-US" dirty="0"/>
                    </a:p>
                  </a:txBody>
                  <a:tcPr marL="83467" marR="83467"/>
                </a:tc>
              </a:tr>
            </a:tbl>
          </a:graphicData>
        </a:graphic>
      </p:graphicFrame>
    </p:spTree>
    <p:extLst>
      <p:ext uri="{BB962C8B-B14F-4D97-AF65-F5344CB8AC3E}">
        <p14:creationId xmlns:p14="http://schemas.microsoft.com/office/powerpoint/2010/main" val="2612446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511473" cy="1312480"/>
          </a:xfrm>
        </p:spPr>
        <p:txBody>
          <a:bodyPr>
            <a:normAutofit/>
          </a:bodyPr>
          <a:lstStyle/>
          <a:p>
            <a:r>
              <a:rPr lang="en-US" sz="4800" dirty="0"/>
              <a:t>GOD NEVER FAILS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2883842"/>
              </p:ext>
            </p:extLst>
          </p:nvPr>
        </p:nvGraphicFramePr>
        <p:xfrm>
          <a:off x="788504" y="1464880"/>
          <a:ext cx="7512050" cy="4211320"/>
        </p:xfrm>
        <a:graphic>
          <a:graphicData uri="http://schemas.openxmlformats.org/drawingml/2006/table">
            <a:tbl>
              <a:tblPr firstRow="1" bandRow="1">
                <a:tableStyleId>{5C22544A-7EE6-4342-B048-85BDC9FD1C3A}</a:tableStyleId>
              </a:tblPr>
              <a:tblGrid>
                <a:gridCol w="3756025"/>
                <a:gridCol w="3756025"/>
              </a:tblGrid>
              <a:tr h="370840">
                <a:tc>
                  <a:txBody>
                    <a:bodyPr/>
                    <a:lstStyle/>
                    <a:p>
                      <a:r>
                        <a:rPr lang="en-US" dirty="0" smtClean="0"/>
                        <a:t>You Say</a:t>
                      </a:r>
                      <a:endParaRPr lang="en-US" dirty="0"/>
                    </a:p>
                  </a:txBody>
                  <a:tcPr marL="83467" marR="83467"/>
                </a:tc>
                <a:tc>
                  <a:txBody>
                    <a:bodyPr/>
                    <a:lstStyle/>
                    <a:p>
                      <a:r>
                        <a:rPr lang="en-US" dirty="0" smtClean="0"/>
                        <a:t>God Says</a:t>
                      </a:r>
                      <a:endParaRPr lang="en-US" dirty="0"/>
                    </a:p>
                  </a:txBody>
                  <a:tcPr marL="83467" marR="83467"/>
                </a:tc>
              </a:tr>
              <a:tr h="370840">
                <a:tc>
                  <a:txBody>
                    <a:bodyPr/>
                    <a:lstStyle/>
                    <a:p>
                      <a:r>
                        <a:rPr lang="en-US" sz="1800" b="1" kern="1200" dirty="0" smtClean="0">
                          <a:solidFill>
                            <a:schemeClr val="dk1"/>
                          </a:solidFill>
                          <a:effectLst/>
                          <a:latin typeface="+mn-lt"/>
                          <a:ea typeface="+mn-ea"/>
                          <a:cs typeface="+mn-cs"/>
                        </a:rPr>
                        <a:t>"I can't go on"</a:t>
                      </a:r>
                      <a:r>
                        <a:rPr lang="en-US" dirty="0" smtClean="0">
                          <a:effectLst/>
                        </a:rPr>
                        <a:t> </a:t>
                      </a:r>
                      <a:endParaRPr lang="en-US" dirty="0"/>
                    </a:p>
                  </a:txBody>
                  <a:tcPr marL="83467" marR="83467"/>
                </a:tc>
                <a:tc>
                  <a:txBody>
                    <a:bodyPr/>
                    <a:lstStyle/>
                    <a:p>
                      <a:r>
                        <a:rPr lang="en-US" sz="1800" b="1" kern="1200" dirty="0" smtClean="0">
                          <a:solidFill>
                            <a:schemeClr val="dk1"/>
                          </a:solidFill>
                          <a:effectLst/>
                          <a:latin typeface="+mn-lt"/>
                          <a:ea typeface="+mn-ea"/>
                          <a:cs typeface="+mn-cs"/>
                        </a:rPr>
                        <a:t>My grace is sufficient"</a:t>
                      </a:r>
                      <a:r>
                        <a:rPr lang="en-US" dirty="0" smtClean="0">
                          <a:effectLst/>
                        </a:rPr>
                        <a:t/>
                      </a:r>
                      <a:br>
                        <a:rPr lang="en-US" dirty="0" smtClean="0">
                          <a:effectLst/>
                        </a:rPr>
                      </a:br>
                      <a:r>
                        <a:rPr lang="en-US" dirty="0" smtClean="0">
                          <a:effectLst/>
                        </a:rPr>
                        <a:t>"And he said unto me, My grace is sufficient for thee: for my strength is made perfect in weakness. 2 Corinthians 12:9. </a:t>
                      </a:r>
                      <a:endParaRPr lang="en-US" dirty="0"/>
                    </a:p>
                  </a:txBody>
                  <a:tcPr marL="83467" marR="83467"/>
                </a:tc>
              </a:tr>
              <a:tr h="370840">
                <a:tc>
                  <a:txBody>
                    <a:bodyPr/>
                    <a:lstStyle/>
                    <a:p>
                      <a:r>
                        <a:rPr lang="en-US" sz="1800" b="1" kern="1200" dirty="0" smtClean="0">
                          <a:solidFill>
                            <a:schemeClr val="dk1"/>
                          </a:solidFill>
                          <a:effectLst/>
                          <a:latin typeface="+mn-lt"/>
                          <a:ea typeface="+mn-ea"/>
                          <a:cs typeface="+mn-cs"/>
                        </a:rPr>
                        <a:t>"I can't figure things out"</a:t>
                      </a:r>
                      <a:r>
                        <a:rPr lang="en-US" dirty="0" smtClean="0">
                          <a:effectLst/>
                        </a:rPr>
                        <a:t> </a:t>
                      </a:r>
                      <a:endParaRPr lang="en-US" dirty="0"/>
                    </a:p>
                  </a:txBody>
                  <a:tcPr marL="83467" marR="83467"/>
                </a:tc>
                <a:tc>
                  <a:txBody>
                    <a:bodyPr/>
                    <a:lstStyle/>
                    <a:p>
                      <a:r>
                        <a:rPr lang="en-US" sz="1800" b="1" kern="1200" dirty="0" smtClean="0">
                          <a:solidFill>
                            <a:schemeClr val="dk1"/>
                          </a:solidFill>
                          <a:effectLst/>
                          <a:latin typeface="+mn-lt"/>
                          <a:ea typeface="+mn-ea"/>
                          <a:cs typeface="+mn-cs"/>
                        </a:rPr>
                        <a:t>"I will direct your steps"</a:t>
                      </a:r>
                      <a:r>
                        <a:rPr lang="en-US" dirty="0" smtClean="0">
                          <a:effectLst/>
                        </a:rPr>
                        <a:t/>
                      </a:r>
                      <a:br>
                        <a:rPr lang="en-US" dirty="0" smtClean="0">
                          <a:effectLst/>
                        </a:rPr>
                      </a:br>
                      <a:r>
                        <a:rPr lang="en-US" dirty="0" smtClean="0">
                          <a:effectLst/>
                        </a:rPr>
                        <a:t>In all thy ways acknowledge him, and he shall direct thy paths." Proverbs 3:5-</a:t>
                      </a:r>
                      <a:endParaRPr lang="en-US" dirty="0"/>
                    </a:p>
                  </a:txBody>
                  <a:tcPr marL="83467" marR="83467"/>
                </a:tc>
              </a:tr>
              <a:tr h="370840">
                <a:tc>
                  <a:txBody>
                    <a:bodyPr/>
                    <a:lstStyle/>
                    <a:p>
                      <a:r>
                        <a:rPr lang="en-US" sz="1800" b="1" kern="1200" dirty="0" smtClean="0">
                          <a:solidFill>
                            <a:schemeClr val="dk1"/>
                          </a:solidFill>
                          <a:effectLst/>
                          <a:latin typeface="+mn-lt"/>
                          <a:ea typeface="+mn-ea"/>
                          <a:cs typeface="+mn-cs"/>
                        </a:rPr>
                        <a:t>"I can't do it"</a:t>
                      </a:r>
                      <a:r>
                        <a:rPr lang="en-US" dirty="0" smtClean="0">
                          <a:effectLst/>
                        </a:rPr>
                        <a:t> </a:t>
                      </a:r>
                      <a:endParaRPr lang="en-US" dirty="0"/>
                    </a:p>
                  </a:txBody>
                  <a:tcPr marL="83467" marR="83467"/>
                </a:tc>
                <a:tc>
                  <a:txBody>
                    <a:bodyPr/>
                    <a:lstStyle/>
                    <a:p>
                      <a:r>
                        <a:rPr lang="en-US" sz="1800" b="1" kern="1200" dirty="0" smtClean="0">
                          <a:solidFill>
                            <a:schemeClr val="dk1"/>
                          </a:solidFill>
                          <a:effectLst/>
                          <a:latin typeface="+mn-lt"/>
                          <a:ea typeface="+mn-ea"/>
                          <a:cs typeface="+mn-cs"/>
                        </a:rPr>
                        <a:t>"You can do all things"</a:t>
                      </a:r>
                      <a:r>
                        <a:rPr lang="en-US" dirty="0" smtClean="0">
                          <a:effectLst/>
                        </a:rPr>
                        <a:t/>
                      </a:r>
                      <a:br>
                        <a:rPr lang="en-US" dirty="0" smtClean="0">
                          <a:effectLst/>
                        </a:rPr>
                      </a:br>
                      <a:r>
                        <a:rPr lang="en-US" dirty="0" smtClean="0">
                          <a:effectLst/>
                        </a:rPr>
                        <a:t>"I can do all things through Christ which strengthens me." Philippians 4:13. </a:t>
                      </a:r>
                      <a:endParaRPr lang="en-US" dirty="0"/>
                    </a:p>
                  </a:txBody>
                  <a:tcPr marL="83467" marR="83467"/>
                </a:tc>
              </a:tr>
            </a:tbl>
          </a:graphicData>
        </a:graphic>
      </p:graphicFrame>
    </p:spTree>
    <p:extLst>
      <p:ext uri="{BB962C8B-B14F-4D97-AF65-F5344CB8AC3E}">
        <p14:creationId xmlns:p14="http://schemas.microsoft.com/office/powerpoint/2010/main" val="33876816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NEVER FAILS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9120980"/>
              </p:ext>
            </p:extLst>
          </p:nvPr>
        </p:nvGraphicFramePr>
        <p:xfrm>
          <a:off x="817563" y="2060575"/>
          <a:ext cx="7512050" cy="3937000"/>
        </p:xfrm>
        <a:graphic>
          <a:graphicData uri="http://schemas.openxmlformats.org/drawingml/2006/table">
            <a:tbl>
              <a:tblPr firstRow="1" bandRow="1">
                <a:tableStyleId>{5C22544A-7EE6-4342-B048-85BDC9FD1C3A}</a:tableStyleId>
              </a:tblPr>
              <a:tblGrid>
                <a:gridCol w="3756025"/>
                <a:gridCol w="3756025"/>
              </a:tblGrid>
              <a:tr h="370840">
                <a:tc>
                  <a:txBody>
                    <a:bodyPr/>
                    <a:lstStyle/>
                    <a:p>
                      <a:r>
                        <a:rPr lang="en-US" dirty="0" smtClean="0"/>
                        <a:t>You</a:t>
                      </a:r>
                      <a:r>
                        <a:rPr lang="en-US" baseline="0" dirty="0" smtClean="0"/>
                        <a:t> Say</a:t>
                      </a:r>
                      <a:endParaRPr lang="en-US" dirty="0"/>
                    </a:p>
                  </a:txBody>
                  <a:tcPr marL="83467" marR="83467"/>
                </a:tc>
                <a:tc>
                  <a:txBody>
                    <a:bodyPr/>
                    <a:lstStyle/>
                    <a:p>
                      <a:r>
                        <a:rPr lang="en-US" dirty="0" smtClean="0"/>
                        <a:t>God Says</a:t>
                      </a:r>
                      <a:endParaRPr lang="en-US" dirty="0"/>
                    </a:p>
                  </a:txBody>
                  <a:tcPr marL="83467" marR="83467"/>
                </a:tc>
              </a:tr>
              <a:tr h="370840">
                <a:tc>
                  <a:txBody>
                    <a:bodyPr/>
                    <a:lstStyle/>
                    <a:p>
                      <a:r>
                        <a:rPr lang="en-US" sz="1800" b="1" kern="1200" dirty="0" smtClean="0">
                          <a:solidFill>
                            <a:schemeClr val="dk1"/>
                          </a:solidFill>
                          <a:effectLst/>
                          <a:latin typeface="+mn-lt"/>
                          <a:ea typeface="+mn-ea"/>
                          <a:cs typeface="+mn-cs"/>
                        </a:rPr>
                        <a:t>"I'm not able"</a:t>
                      </a:r>
                      <a:endParaRPr lang="en-US" dirty="0"/>
                    </a:p>
                  </a:txBody>
                  <a:tcPr marL="83467" marR="83467"/>
                </a:tc>
                <a:tc>
                  <a:txBody>
                    <a:bodyPr/>
                    <a:lstStyle/>
                    <a:p>
                      <a:r>
                        <a:rPr lang="en-US" sz="1800" b="1" kern="1200" dirty="0" smtClean="0">
                          <a:solidFill>
                            <a:schemeClr val="dk1"/>
                          </a:solidFill>
                          <a:effectLst/>
                          <a:latin typeface="+mn-lt"/>
                          <a:ea typeface="+mn-ea"/>
                          <a:cs typeface="+mn-cs"/>
                        </a:rPr>
                        <a:t>"I am able"</a:t>
                      </a:r>
                      <a:r>
                        <a:rPr lang="en-US" dirty="0" smtClean="0">
                          <a:effectLst/>
                        </a:rPr>
                        <a:t/>
                      </a:r>
                      <a:br>
                        <a:rPr lang="en-US" dirty="0" smtClean="0">
                          <a:effectLst/>
                        </a:rPr>
                      </a:br>
                      <a:r>
                        <a:rPr lang="en-US" dirty="0" smtClean="0">
                          <a:effectLst/>
                        </a:rPr>
                        <a:t>"And God is able to make all grace abound toward you” 2 Corinthians 9:8. </a:t>
                      </a:r>
                      <a:endParaRPr lang="en-US" dirty="0"/>
                    </a:p>
                  </a:txBody>
                  <a:tcPr marL="83467" marR="83467"/>
                </a:tc>
              </a:tr>
              <a:tr h="370840">
                <a:tc>
                  <a:txBody>
                    <a:bodyPr/>
                    <a:lstStyle/>
                    <a:p>
                      <a:r>
                        <a:rPr lang="en-US" sz="1800" b="1" kern="1200" dirty="0" smtClean="0">
                          <a:solidFill>
                            <a:schemeClr val="dk1"/>
                          </a:solidFill>
                          <a:effectLst/>
                          <a:latin typeface="+mn-lt"/>
                          <a:ea typeface="+mn-ea"/>
                          <a:cs typeface="+mn-cs"/>
                        </a:rPr>
                        <a:t>"It's not worth it"</a:t>
                      </a:r>
                      <a:r>
                        <a:rPr lang="en-US" dirty="0" smtClean="0">
                          <a:effectLst/>
                        </a:rPr>
                        <a:t> </a:t>
                      </a:r>
                      <a:endParaRPr lang="en-US" dirty="0"/>
                    </a:p>
                  </a:txBody>
                  <a:tcPr marL="83467" marR="83467"/>
                </a:tc>
                <a:tc>
                  <a:txBody>
                    <a:bodyPr/>
                    <a:lstStyle/>
                    <a:p>
                      <a:r>
                        <a:rPr lang="en-US" sz="1800" b="1" kern="1200" dirty="0" smtClean="0">
                          <a:solidFill>
                            <a:schemeClr val="dk1"/>
                          </a:solidFill>
                          <a:effectLst/>
                          <a:latin typeface="+mn-lt"/>
                          <a:ea typeface="+mn-ea"/>
                          <a:cs typeface="+mn-cs"/>
                        </a:rPr>
                        <a:t>"It will be worth it"</a:t>
                      </a:r>
                      <a:r>
                        <a:rPr lang="en-US" dirty="0" smtClean="0">
                          <a:effectLst/>
                        </a:rPr>
                        <a:t/>
                      </a:r>
                      <a:br>
                        <a:rPr lang="en-US" dirty="0" smtClean="0">
                          <a:effectLst/>
                        </a:rPr>
                      </a:br>
                      <a:r>
                        <a:rPr lang="en-US" dirty="0" smtClean="0">
                          <a:effectLst/>
                        </a:rPr>
                        <a:t>"And we know that all things work together for good to them that love God," Romans 8:28. </a:t>
                      </a:r>
                      <a:endParaRPr lang="en-US" dirty="0"/>
                    </a:p>
                  </a:txBody>
                  <a:tcPr marL="83467" marR="83467"/>
                </a:tc>
              </a:tr>
              <a:tr h="370840">
                <a:tc>
                  <a:txBody>
                    <a:bodyPr/>
                    <a:lstStyle/>
                    <a:p>
                      <a:r>
                        <a:rPr lang="en-US" sz="1800" b="1" kern="1200" dirty="0" smtClean="0">
                          <a:solidFill>
                            <a:schemeClr val="dk1"/>
                          </a:solidFill>
                          <a:effectLst/>
                          <a:latin typeface="+mn-lt"/>
                          <a:ea typeface="+mn-ea"/>
                          <a:cs typeface="+mn-cs"/>
                        </a:rPr>
                        <a:t>"I can't forgive myself"</a:t>
                      </a:r>
                      <a:r>
                        <a:rPr lang="en-US" dirty="0" smtClean="0">
                          <a:effectLst/>
                        </a:rPr>
                        <a:t> </a:t>
                      </a:r>
                      <a:endParaRPr lang="en-US" dirty="0"/>
                    </a:p>
                  </a:txBody>
                  <a:tcPr marL="83467" marR="83467"/>
                </a:tc>
                <a:tc>
                  <a:txBody>
                    <a:bodyPr/>
                    <a:lstStyle/>
                    <a:p>
                      <a:r>
                        <a:rPr lang="en-US" sz="1800" b="1" kern="1200" dirty="0" smtClean="0">
                          <a:solidFill>
                            <a:schemeClr val="dk1"/>
                          </a:solidFill>
                          <a:effectLst/>
                          <a:latin typeface="+mn-lt"/>
                          <a:ea typeface="+mn-ea"/>
                          <a:cs typeface="+mn-cs"/>
                        </a:rPr>
                        <a:t>"I forgive you"</a:t>
                      </a:r>
                      <a:r>
                        <a:rPr lang="en-US" dirty="0" smtClean="0">
                          <a:effectLst/>
                        </a:rPr>
                        <a:t/>
                      </a:r>
                      <a:br>
                        <a:rPr lang="en-US" dirty="0" smtClean="0">
                          <a:effectLst/>
                        </a:rPr>
                      </a:br>
                      <a:r>
                        <a:rPr lang="en-US" dirty="0" smtClean="0">
                          <a:effectLst/>
                        </a:rPr>
                        <a:t>"If we confess our sins, he is faithful and just to forgive us our sins," 1 John 1:9. </a:t>
                      </a:r>
                      <a:endParaRPr lang="en-US" dirty="0"/>
                    </a:p>
                  </a:txBody>
                  <a:tcPr marL="83467" marR="83467"/>
                </a:tc>
              </a:tr>
            </a:tbl>
          </a:graphicData>
        </a:graphic>
      </p:graphicFrame>
    </p:spTree>
    <p:extLst>
      <p:ext uri="{BB962C8B-B14F-4D97-AF65-F5344CB8AC3E}">
        <p14:creationId xmlns:p14="http://schemas.microsoft.com/office/powerpoint/2010/main" val="31179470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52"/>
            <a:ext cx="7511473" cy="1312480"/>
          </a:xfrm>
        </p:spPr>
        <p:txBody>
          <a:bodyPr>
            <a:normAutofit/>
          </a:bodyPr>
          <a:lstStyle/>
          <a:p>
            <a:r>
              <a:rPr lang="en-US" sz="4800" dirty="0"/>
              <a:t>GOD NEVER FAILS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1977569"/>
              </p:ext>
            </p:extLst>
          </p:nvPr>
        </p:nvGraphicFramePr>
        <p:xfrm>
          <a:off x="609600" y="1066800"/>
          <a:ext cx="7512050" cy="5400040"/>
        </p:xfrm>
        <a:graphic>
          <a:graphicData uri="http://schemas.openxmlformats.org/drawingml/2006/table">
            <a:tbl>
              <a:tblPr firstRow="1" bandRow="1">
                <a:tableStyleId>{5C22544A-7EE6-4342-B048-85BDC9FD1C3A}</a:tableStyleId>
              </a:tblPr>
              <a:tblGrid>
                <a:gridCol w="3756025"/>
                <a:gridCol w="3756025"/>
              </a:tblGrid>
              <a:tr h="370840">
                <a:tc>
                  <a:txBody>
                    <a:bodyPr/>
                    <a:lstStyle/>
                    <a:p>
                      <a:r>
                        <a:rPr lang="en-US" dirty="0" smtClean="0"/>
                        <a:t>You Say</a:t>
                      </a:r>
                      <a:endParaRPr lang="en-US" dirty="0"/>
                    </a:p>
                  </a:txBody>
                  <a:tcPr marL="83467" marR="83467"/>
                </a:tc>
                <a:tc>
                  <a:txBody>
                    <a:bodyPr/>
                    <a:lstStyle/>
                    <a:p>
                      <a:r>
                        <a:rPr lang="en-US" dirty="0" smtClean="0"/>
                        <a:t>God Says</a:t>
                      </a:r>
                      <a:endParaRPr lang="en-US" dirty="0"/>
                    </a:p>
                  </a:txBody>
                  <a:tcPr marL="83467" marR="83467"/>
                </a:tc>
              </a:tr>
              <a:tr h="370840">
                <a:tc>
                  <a:txBody>
                    <a:bodyPr/>
                    <a:lstStyle/>
                    <a:p>
                      <a:r>
                        <a:rPr lang="en-US" sz="1800" b="1" kern="1200" dirty="0" smtClean="0">
                          <a:solidFill>
                            <a:schemeClr val="dk1"/>
                          </a:solidFill>
                          <a:effectLst/>
                          <a:latin typeface="+mn-lt"/>
                          <a:ea typeface="+mn-ea"/>
                          <a:cs typeface="+mn-cs"/>
                        </a:rPr>
                        <a:t>"I can't manage"</a:t>
                      </a:r>
                      <a:r>
                        <a:rPr lang="en-US" dirty="0" smtClean="0">
                          <a:effectLst/>
                        </a:rPr>
                        <a:t> </a:t>
                      </a:r>
                      <a:endParaRPr lang="en-US" dirty="0"/>
                    </a:p>
                  </a:txBody>
                  <a:tcPr marL="83467" marR="83467"/>
                </a:tc>
                <a:tc>
                  <a:txBody>
                    <a:bodyPr/>
                    <a:lstStyle/>
                    <a:p>
                      <a:r>
                        <a:rPr lang="en-US" sz="1800" b="1" kern="1200" dirty="0" smtClean="0">
                          <a:solidFill>
                            <a:schemeClr val="dk1"/>
                          </a:solidFill>
                          <a:effectLst/>
                          <a:latin typeface="+mn-lt"/>
                          <a:ea typeface="+mn-ea"/>
                          <a:cs typeface="+mn-cs"/>
                        </a:rPr>
                        <a:t>"I will supply all your needs"</a:t>
                      </a:r>
                      <a:r>
                        <a:rPr lang="en-US" dirty="0" smtClean="0">
                          <a:effectLst/>
                        </a:rPr>
                        <a:t/>
                      </a:r>
                      <a:br>
                        <a:rPr lang="en-US" dirty="0" smtClean="0">
                          <a:effectLst/>
                        </a:rPr>
                      </a:br>
                      <a:r>
                        <a:rPr lang="en-US" dirty="0" smtClean="0">
                          <a:effectLst/>
                        </a:rPr>
                        <a:t>"But my God shall supply all your need according to his riches in glory by Christ Jesus." Philippians 4:19.</a:t>
                      </a:r>
                      <a:endParaRPr lang="en-US" dirty="0"/>
                    </a:p>
                  </a:txBody>
                  <a:tcPr marL="83467" marR="83467"/>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"I'm worried and frustrated"</a:t>
                      </a:r>
                      <a:endParaRPr lang="en-US" dirty="0" smtClean="0">
                        <a:effectLst/>
                      </a:endParaRPr>
                    </a:p>
                    <a:p>
                      <a:endParaRPr lang="en-US" dirty="0"/>
                    </a:p>
                  </a:txBody>
                  <a:tcPr marL="83467" marR="83467"/>
                </a:tc>
                <a:tc>
                  <a:txBody>
                    <a:bodyPr/>
                    <a:lstStyle/>
                    <a:p>
                      <a:r>
                        <a:rPr lang="en-US" sz="1800" b="1" kern="1200" dirty="0" smtClean="0">
                          <a:solidFill>
                            <a:schemeClr val="dk1"/>
                          </a:solidFill>
                          <a:effectLst/>
                          <a:latin typeface="+mn-lt"/>
                          <a:ea typeface="+mn-ea"/>
                          <a:cs typeface="+mn-cs"/>
                        </a:rPr>
                        <a:t>"Cast your care on me"</a:t>
                      </a:r>
                      <a:br>
                        <a:rPr lang="en-US" sz="1800" b="1" kern="1200" dirty="0" smtClean="0">
                          <a:solidFill>
                            <a:schemeClr val="dk1"/>
                          </a:solidFill>
                          <a:effectLst/>
                          <a:latin typeface="+mn-lt"/>
                          <a:ea typeface="+mn-ea"/>
                          <a:cs typeface="+mn-cs"/>
                        </a:rPr>
                      </a:br>
                      <a:r>
                        <a:rPr lang="en-US" dirty="0" smtClean="0">
                          <a:effectLst/>
                        </a:rPr>
                        <a:t>"Casting all your care upon him; for he cares for you." 1 Peter 5:7.</a:t>
                      </a:r>
                      <a:endParaRPr lang="en-US" dirty="0"/>
                    </a:p>
                  </a:txBody>
                  <a:tcPr marL="83467" marR="83467"/>
                </a:tc>
              </a:tr>
              <a:tr h="370840">
                <a:tc>
                  <a:txBody>
                    <a:bodyPr/>
                    <a:lstStyle/>
                    <a:p>
                      <a:r>
                        <a:rPr lang="en-US" sz="1800" b="1" kern="1200" dirty="0" smtClean="0">
                          <a:solidFill>
                            <a:schemeClr val="dk1"/>
                          </a:solidFill>
                          <a:effectLst/>
                          <a:latin typeface="+mn-lt"/>
                          <a:ea typeface="+mn-ea"/>
                          <a:cs typeface="+mn-cs"/>
                        </a:rPr>
                        <a:t>"I feel all alone"</a:t>
                      </a:r>
                      <a:endParaRPr lang="en-US" dirty="0"/>
                    </a:p>
                  </a:txBody>
                  <a:tcPr marL="83467" marR="83467"/>
                </a:tc>
                <a:tc>
                  <a:txBody>
                    <a:bodyPr/>
                    <a:lstStyle/>
                    <a:p>
                      <a:r>
                        <a:rPr lang="en-US" sz="1800" b="1" kern="1200" dirty="0" smtClean="0">
                          <a:solidFill>
                            <a:schemeClr val="dk1"/>
                          </a:solidFill>
                          <a:effectLst/>
                          <a:latin typeface="+mn-lt"/>
                          <a:ea typeface="+mn-ea"/>
                          <a:cs typeface="+mn-cs"/>
                        </a:rPr>
                        <a:t>I will never leave you"</a:t>
                      </a:r>
                      <a:r>
                        <a:rPr lang="en-US" dirty="0" smtClean="0">
                          <a:effectLst/>
                        </a:rPr>
                        <a:t/>
                      </a:r>
                      <a:br>
                        <a:rPr lang="en-US" dirty="0" smtClean="0">
                          <a:effectLst/>
                        </a:rPr>
                      </a:br>
                      <a:r>
                        <a:rPr lang="en-US" dirty="0" smtClean="0">
                          <a:effectLst/>
                        </a:rPr>
                        <a:t>" be content with such things as ye have: for he hath said, I will never leave thee, nor forsake thee." Hebrews 13:</a:t>
                      </a:r>
                      <a:endParaRPr lang="en-US" dirty="0"/>
                    </a:p>
                  </a:txBody>
                  <a:tcPr marL="83467" marR="83467"/>
                </a:tc>
              </a:tr>
              <a:tr h="370840">
                <a:tc>
                  <a:txBody>
                    <a:bodyPr/>
                    <a:lstStyle/>
                    <a:p>
                      <a:r>
                        <a:rPr lang="en-US" sz="1800" b="1" kern="1200" dirty="0" smtClean="0">
                          <a:solidFill>
                            <a:schemeClr val="dk1"/>
                          </a:solidFill>
                          <a:effectLst/>
                          <a:latin typeface="+mn-lt"/>
                          <a:ea typeface="+mn-ea"/>
                          <a:cs typeface="+mn-cs"/>
                        </a:rPr>
                        <a:t>"I'm not smart enough"</a:t>
                      </a:r>
                      <a:endParaRPr lang="en-US" dirty="0"/>
                    </a:p>
                  </a:txBody>
                  <a:tcPr marL="83467" marR="83467"/>
                </a:tc>
                <a:tc>
                  <a:txBody>
                    <a:bodyPr/>
                    <a:lstStyle/>
                    <a:p>
                      <a:r>
                        <a:rPr lang="en-US" sz="1800" b="1" kern="1200" dirty="0" smtClean="0">
                          <a:solidFill>
                            <a:schemeClr val="dk1"/>
                          </a:solidFill>
                          <a:effectLst/>
                          <a:latin typeface="+mn-lt"/>
                          <a:ea typeface="+mn-ea"/>
                          <a:cs typeface="+mn-cs"/>
                        </a:rPr>
                        <a:t>"I will give you wisdom"</a:t>
                      </a:r>
                      <a:r>
                        <a:rPr lang="en-US" dirty="0" smtClean="0">
                          <a:effectLst/>
                        </a:rPr>
                        <a:t/>
                      </a:r>
                      <a:br>
                        <a:rPr lang="en-US" dirty="0" smtClean="0">
                          <a:effectLst/>
                        </a:rPr>
                      </a:br>
                      <a:r>
                        <a:rPr lang="en-US" dirty="0" smtClean="0">
                          <a:effectLst/>
                        </a:rPr>
                        <a:t>"If any of you lack wisdom, let him ask of God, that gives to all men liberally, James 1:5.</a:t>
                      </a:r>
                      <a:endParaRPr lang="en-US" dirty="0"/>
                    </a:p>
                  </a:txBody>
                  <a:tcPr marL="83467" marR="83467"/>
                </a:tc>
              </a:tr>
            </a:tbl>
          </a:graphicData>
        </a:graphic>
      </p:graphicFrame>
    </p:spTree>
    <p:extLst>
      <p:ext uri="{BB962C8B-B14F-4D97-AF65-F5344CB8AC3E}">
        <p14:creationId xmlns:p14="http://schemas.microsoft.com/office/powerpoint/2010/main" val="27471140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GOD NEVER FAILS</a:t>
            </a:r>
          </a:p>
        </p:txBody>
      </p:sp>
      <p:sp>
        <p:nvSpPr>
          <p:cNvPr id="3" name="Content Placeholder 2"/>
          <p:cNvSpPr>
            <a:spLocks noGrp="1"/>
          </p:cNvSpPr>
          <p:nvPr>
            <p:ph idx="1"/>
          </p:nvPr>
        </p:nvSpPr>
        <p:spPr>
          <a:xfrm>
            <a:off x="228600" y="990600"/>
            <a:ext cx="8458200" cy="5410200"/>
          </a:xfrm>
        </p:spPr>
        <p:txBody>
          <a:bodyPr>
            <a:normAutofit/>
          </a:bodyPr>
          <a:lstStyle/>
          <a:p>
            <a:pPr marL="0" indent="0">
              <a:buNone/>
            </a:pPr>
            <a:r>
              <a:rPr lang="en-US" sz="2800" b="1" dirty="0" smtClean="0"/>
              <a:t>References</a:t>
            </a:r>
          </a:p>
          <a:p>
            <a:r>
              <a:rPr lang="en-US" sz="2800" dirty="0" err="1" smtClean="0"/>
              <a:t>Theopedia</a:t>
            </a:r>
            <a:r>
              <a:rPr lang="en-US" sz="2800" dirty="0" smtClean="0"/>
              <a:t>-Omnipresence of God/ Attributes of God</a:t>
            </a:r>
          </a:p>
          <a:p>
            <a:r>
              <a:rPr lang="en-US" sz="2800" dirty="0" smtClean="0"/>
              <a:t>Omniscient, Omnipotent, Omnipresent-Junk Funk (Rapture Ready)</a:t>
            </a:r>
          </a:p>
          <a:p>
            <a:r>
              <a:rPr lang="en-US" sz="2800" dirty="0" smtClean="0"/>
              <a:t>You Say You Can’t/God Says You Can (Preparing for Eternity.com)</a:t>
            </a:r>
            <a:endParaRPr lang="en-US" sz="2800" dirty="0"/>
          </a:p>
        </p:txBody>
      </p:sp>
    </p:spTree>
    <p:extLst>
      <p:ext uri="{BB962C8B-B14F-4D97-AF65-F5344CB8AC3E}">
        <p14:creationId xmlns:p14="http://schemas.microsoft.com/office/powerpoint/2010/main" val="3055699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263" y="28772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457200" y="1600200"/>
            <a:ext cx="8229600" cy="4648200"/>
          </a:xfrm>
        </p:spPr>
        <p:txBody>
          <a:bodyPr>
            <a:noAutofit/>
          </a:bodyPr>
          <a:lstStyle/>
          <a:p>
            <a:r>
              <a:rPr lang="en-US" sz="4800" dirty="0" smtClean="0"/>
              <a:t>All of God’s decisions are just. </a:t>
            </a:r>
          </a:p>
          <a:p>
            <a:r>
              <a:rPr lang="en-US" sz="4800" dirty="0" smtClean="0"/>
              <a:t>His ways are never wrong. </a:t>
            </a:r>
          </a:p>
        </p:txBody>
      </p:sp>
    </p:spTree>
    <p:extLst>
      <p:ext uri="{BB962C8B-B14F-4D97-AF65-F5344CB8AC3E}">
        <p14:creationId xmlns:p14="http://schemas.microsoft.com/office/powerpoint/2010/main" val="408083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263" y="28772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457199" y="943960"/>
            <a:ext cx="8229600" cy="4648200"/>
          </a:xfrm>
        </p:spPr>
        <p:txBody>
          <a:bodyPr>
            <a:noAutofit/>
          </a:bodyPr>
          <a:lstStyle/>
          <a:p>
            <a:r>
              <a:rPr lang="en-US" sz="4800" dirty="0" smtClean="0"/>
              <a:t>Take </a:t>
            </a:r>
            <a:r>
              <a:rPr lang="en-US" sz="4800" dirty="0" smtClean="0"/>
              <a:t>a moment and reflect upon His providence and how He has never failed to meet all of your needs. </a:t>
            </a:r>
          </a:p>
        </p:txBody>
      </p:sp>
    </p:spTree>
    <p:extLst>
      <p:ext uri="{BB962C8B-B14F-4D97-AF65-F5344CB8AC3E}">
        <p14:creationId xmlns:p14="http://schemas.microsoft.com/office/powerpoint/2010/main" val="3650369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GOD NEVER FAILS</a:t>
            </a:r>
          </a:p>
        </p:txBody>
      </p:sp>
      <p:sp>
        <p:nvSpPr>
          <p:cNvPr id="3" name="Content Placeholder 2"/>
          <p:cNvSpPr>
            <a:spLocks noGrp="1"/>
          </p:cNvSpPr>
          <p:nvPr>
            <p:ph idx="1"/>
          </p:nvPr>
        </p:nvSpPr>
        <p:spPr>
          <a:xfrm>
            <a:off x="818347" y="1252258"/>
            <a:ext cx="7511472" cy="4041162"/>
          </a:xfrm>
        </p:spPr>
        <p:txBody>
          <a:bodyPr>
            <a:normAutofit/>
          </a:bodyPr>
          <a:lstStyle/>
          <a:p>
            <a:r>
              <a:rPr lang="en-US" sz="4000" dirty="0" smtClean="0"/>
              <a:t>Share somethings that you like about God.</a:t>
            </a:r>
          </a:p>
          <a:p>
            <a:r>
              <a:rPr lang="en-US" sz="4000" i="1" dirty="0"/>
              <a:t>"What comes into our minds when we think about </a:t>
            </a:r>
            <a:r>
              <a:rPr lang="en-US" sz="4000" i="1" dirty="0" smtClean="0"/>
              <a:t>God.”</a:t>
            </a:r>
            <a:endParaRPr lang="en-US" sz="4000" dirty="0"/>
          </a:p>
        </p:txBody>
      </p:sp>
    </p:spTree>
    <p:extLst>
      <p:ext uri="{BB962C8B-B14F-4D97-AF65-F5344CB8AC3E}">
        <p14:creationId xmlns:p14="http://schemas.microsoft.com/office/powerpoint/2010/main" val="2872438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47" y="15240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304800" y="1481444"/>
            <a:ext cx="8610600" cy="5071756"/>
          </a:xfrm>
        </p:spPr>
        <p:txBody>
          <a:bodyPr>
            <a:normAutofit lnSpcReduction="10000"/>
          </a:bodyPr>
          <a:lstStyle/>
          <a:p>
            <a:pPr marL="0" indent="0">
              <a:buNone/>
            </a:pPr>
            <a:r>
              <a:rPr lang="en-US" sz="2600" u="sng" dirty="0" smtClean="0"/>
              <a:t>GOD is Omniscient: </a:t>
            </a:r>
            <a:endParaRPr lang="en-US" sz="2600" dirty="0"/>
          </a:p>
          <a:p>
            <a:r>
              <a:rPr lang="en-US" sz="2600" dirty="0"/>
              <a:t>This term refers to the all knowing nature of God. Webster defines it as “the quality of knowing all things at once; universal knowledge; knowledge unbounded or infinite.” He knows our very thoughts, our feelings, our desires and our needs. He knows our words before we say them and he knows our thoughts before we think them. He knows all of our ways. In fact, God even knew us before we were born. There are no secrets before Almighty God</a:t>
            </a:r>
            <a:r>
              <a:rPr lang="en-US" sz="2600" dirty="0" smtClean="0"/>
              <a:t>. </a:t>
            </a:r>
            <a:r>
              <a:rPr lang="en-US" sz="2600" i="1" dirty="0"/>
              <a:t>1 O LORD, you have searched me and you know me. 2 You know when I sit and when I </a:t>
            </a:r>
            <a:r>
              <a:rPr lang="en-US" sz="2600" i="1" dirty="0" smtClean="0"/>
              <a:t>rise Ps. 139:1</a:t>
            </a:r>
            <a:endParaRPr lang="en-US" sz="2600" dirty="0"/>
          </a:p>
          <a:p>
            <a:endParaRPr lang="en-US" dirty="0"/>
          </a:p>
          <a:p>
            <a:endParaRPr lang="en-US" dirty="0"/>
          </a:p>
        </p:txBody>
      </p:sp>
    </p:spTree>
    <p:extLst>
      <p:ext uri="{BB962C8B-B14F-4D97-AF65-F5344CB8AC3E}">
        <p14:creationId xmlns:p14="http://schemas.microsoft.com/office/powerpoint/2010/main" val="279120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47" y="22860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152400" y="1219200"/>
            <a:ext cx="8763000" cy="5257800"/>
          </a:xfrm>
        </p:spPr>
        <p:txBody>
          <a:bodyPr>
            <a:normAutofit fontScale="77500" lnSpcReduction="20000"/>
          </a:bodyPr>
          <a:lstStyle/>
          <a:p>
            <a:pPr marL="0" indent="0">
              <a:buNone/>
            </a:pPr>
            <a:r>
              <a:rPr lang="en-US" sz="3800" u="sng" dirty="0" smtClean="0"/>
              <a:t>GOD is Omnipotent</a:t>
            </a:r>
            <a:r>
              <a:rPr lang="en-US" sz="3800" dirty="0" smtClean="0"/>
              <a:t> </a:t>
            </a:r>
            <a:endParaRPr lang="en-US" sz="3800" dirty="0"/>
          </a:p>
          <a:p>
            <a:r>
              <a:rPr lang="en-US" sz="3800" dirty="0"/>
              <a:t>This term refers to the all powerful nature of God. Looking at Webster again, this is defined as “almighty power; unlimited or infinite power; a word in strictness applicable only to God.” He is the all-powerful Lord who has created all things and sustains them by His Word </a:t>
            </a:r>
          </a:p>
          <a:p>
            <a:r>
              <a:rPr lang="en-US" sz="3800" i="1" dirty="0" smtClean="0"/>
              <a:t> </a:t>
            </a:r>
            <a:r>
              <a:rPr lang="en-US" sz="3800" i="1" dirty="0"/>
              <a:t>The Son is the radiance of God's glory and the exact representation of his being, sustaining all things by his powerful word. After he had provided purification for sins, he sat down at the right hand of the </a:t>
            </a:r>
            <a:r>
              <a:rPr lang="en-US" sz="4100" i="1" dirty="0"/>
              <a:t>Majesty in heaven. </a:t>
            </a:r>
            <a:r>
              <a:rPr lang="en-US" sz="4100" i="1" dirty="0" err="1"/>
              <a:t>Heb</a:t>
            </a:r>
            <a:r>
              <a:rPr lang="en-US" sz="4100" i="1" dirty="0"/>
              <a:t> 1:3 (NIV)</a:t>
            </a:r>
            <a:endParaRPr lang="en-US" sz="4100" dirty="0"/>
          </a:p>
          <a:p>
            <a:pPr marL="0" indent="0">
              <a:buNone/>
            </a:pPr>
            <a:endParaRPr lang="en-US" dirty="0"/>
          </a:p>
        </p:txBody>
      </p:sp>
    </p:spTree>
    <p:extLst>
      <p:ext uri="{BB962C8B-B14F-4D97-AF65-F5344CB8AC3E}">
        <p14:creationId xmlns:p14="http://schemas.microsoft.com/office/powerpoint/2010/main" val="595030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347" y="228600"/>
            <a:ext cx="7511473" cy="1312480"/>
          </a:xfrm>
        </p:spPr>
        <p:txBody>
          <a:bodyPr>
            <a:normAutofit/>
          </a:bodyPr>
          <a:lstStyle/>
          <a:p>
            <a:r>
              <a:rPr lang="en-US" sz="4800" dirty="0"/>
              <a:t>GOD NEVER FAILS</a:t>
            </a:r>
          </a:p>
        </p:txBody>
      </p:sp>
      <p:sp>
        <p:nvSpPr>
          <p:cNvPr id="3" name="Content Placeholder 2"/>
          <p:cNvSpPr>
            <a:spLocks noGrp="1"/>
          </p:cNvSpPr>
          <p:nvPr>
            <p:ph idx="1"/>
          </p:nvPr>
        </p:nvSpPr>
        <p:spPr>
          <a:xfrm>
            <a:off x="381000" y="1295400"/>
            <a:ext cx="8305800" cy="5181600"/>
          </a:xfrm>
        </p:spPr>
        <p:txBody>
          <a:bodyPr>
            <a:normAutofit/>
          </a:bodyPr>
          <a:lstStyle/>
          <a:p>
            <a:pPr marL="0" indent="0">
              <a:buNone/>
            </a:pPr>
            <a:r>
              <a:rPr lang="en-US" sz="2400" u="sng" dirty="0" smtClean="0"/>
              <a:t>GOD is Omnipresent</a:t>
            </a:r>
          </a:p>
          <a:p>
            <a:r>
              <a:rPr lang="en-US" sz="2400" i="1" dirty="0"/>
              <a:t>Where can I go from your Spirit? Or where can I flee from your presence? If I ascend into heaven, you are there; if I make my bed in hell, behold, you are there; if I take the wings of the morning and dwell in the uttermost parts of the sea, even there your hand shall lead me, and your right hand shall hold me. If I say, Surely the darkness will hide me and the light become night around me, even the darkness will not be dark to you; the night will shine like the day, for darkness is as light to you." (Psalm 139:7-12</a:t>
            </a:r>
            <a:endParaRPr lang="en-US" sz="2400" dirty="0"/>
          </a:p>
        </p:txBody>
      </p:sp>
    </p:spTree>
    <p:extLst>
      <p:ext uri="{BB962C8B-B14F-4D97-AF65-F5344CB8AC3E}">
        <p14:creationId xmlns:p14="http://schemas.microsoft.com/office/powerpoint/2010/main" val="15065846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sh">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Mesh">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esh">
      <a:fillStyleLst>
        <a:solidFill>
          <a:schemeClr val="phClr"/>
        </a:solidFill>
        <a:gradFill rotWithShape="1">
          <a:gsLst>
            <a:gs pos="0">
              <a:schemeClr val="phClr">
                <a:tint val="60000"/>
                <a:lumMod val="110000"/>
              </a:schemeClr>
            </a:gs>
            <a:gs pos="100000">
              <a:schemeClr val="phClr">
                <a:tint val="82000"/>
              </a:schemeClr>
            </a:gs>
          </a:gsLst>
          <a:lin ang="5400000" scaled="0"/>
        </a:gradFill>
        <a:gradFill rotWithShape="1">
          <a:gsLst>
            <a:gs pos="0">
              <a:schemeClr val="phClr">
                <a:tint val="96000"/>
                <a:lumMod val="104000"/>
              </a:schemeClr>
            </a:gs>
            <a:gs pos="100000">
              <a:schemeClr val="phClr">
                <a:shade val="84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50800" dist="25400" dir="13500000">
              <a:srgbClr val="000000">
                <a:alpha val="55000"/>
              </a:srgbClr>
            </a:innerShdw>
          </a:effectLst>
        </a:effectStyle>
        <a:effectStyle>
          <a:effectLst>
            <a:outerShdw blurRad="50800" dist="38100" dir="5400000" rotWithShape="0">
              <a:srgbClr val="000000">
                <a:alpha val="60000"/>
              </a:srgbClr>
            </a:outerShdw>
          </a:effectLst>
          <a:scene3d>
            <a:camera prst="orthographicFront">
              <a:rot lat="0" lon="0" rev="0"/>
            </a:camera>
            <a:lightRig rig="threePt" dir="tl"/>
          </a:scene3d>
          <a:sp3d>
            <a:bevelT w="25400" h="25400" prst="slope"/>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28000"/>
                <a:satMod val="94000"/>
                <a:lumMod val="20000"/>
              </a:schemeClr>
              <a:schemeClr val="phClr">
                <a:tint val="94000"/>
                <a:shade val="84000"/>
                <a:satMod val="148000"/>
                <a:lumMod val="114000"/>
              </a:schemeClr>
            </a:duotone>
          </a:blip>
          <a:stretch/>
        </a:blipFill>
      </a:bgFillStyleLst>
    </a:fmtScheme>
  </a:themeElements>
  <a:objectDefaults/>
  <a:extraClrSchemeLst/>
  <a:extLst>
    <a:ext uri="{05A4C25C-085E-4340-85A3-A5531E510DB2}">
      <thm15:themeFamily xmlns:thm15="http://schemas.microsoft.com/office/thememl/2012/main" name="Mesh" id="{789EC3FE-34FD-429C-9918-760025E6C145}" vid="{B8BE45C0-8141-4D58-8C71-A009BC26FB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TC103457485[[fn=Mesh]]</Template>
  <TotalTime>226</TotalTime>
  <Words>2350</Words>
  <Application>Microsoft Office PowerPoint</Application>
  <PresentationFormat>On-screen Show (4:3)</PresentationFormat>
  <Paragraphs>140</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Century Gothic</vt:lpstr>
      <vt:lpstr>Mesh</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PowerPoint Presentation</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NEVER FAILS BOUGHT WITH THE BLOOD</dc:title>
  <dc:creator>vhanflstubbp</dc:creator>
  <cp:lastModifiedBy>AFCC</cp:lastModifiedBy>
  <cp:revision>19</cp:revision>
  <cp:lastPrinted>2014-07-01T19:12:43Z</cp:lastPrinted>
  <dcterms:created xsi:type="dcterms:W3CDTF">2014-06-23T20:20:08Z</dcterms:created>
  <dcterms:modified xsi:type="dcterms:W3CDTF">2014-07-02T23:57:24Z</dcterms:modified>
</cp:coreProperties>
</file>