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57" r:id="rId3"/>
    <p:sldId id="269" r:id="rId4"/>
    <p:sldId id="280" r:id="rId5"/>
    <p:sldId id="281" r:id="rId6"/>
    <p:sldId id="282" r:id="rId7"/>
    <p:sldId id="259" r:id="rId8"/>
    <p:sldId id="260" r:id="rId9"/>
    <p:sldId id="274" r:id="rId10"/>
    <p:sldId id="271" r:id="rId11"/>
    <p:sldId id="272" r:id="rId12"/>
    <p:sldId id="273" r:id="rId13"/>
    <p:sldId id="261" r:id="rId14"/>
    <p:sldId id="262" r:id="rId15"/>
    <p:sldId id="263" r:id="rId16"/>
    <p:sldId id="264" r:id="rId17"/>
    <p:sldId id="275" r:id="rId18"/>
    <p:sldId id="276" r:id="rId19"/>
    <p:sldId id="265" r:id="rId20"/>
    <p:sldId id="277" r:id="rId21"/>
    <p:sldId id="278" r:id="rId22"/>
    <p:sldId id="279" r:id="rId23"/>
    <p:sldId id="266" r:id="rId24"/>
    <p:sldId id="267" r:id="rId25"/>
    <p:sldId id="283"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1E8626-5C4C-4639-9799-F1651466555C}" type="datetimeFigureOut">
              <a:rPr lang="en-US" smtClean="0"/>
              <a:t>7/30/2014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FE25D4-54AC-4021-B4FE-9EE2C9FCCDC5}" type="slidenum">
              <a:rPr lang="en-US" smtClean="0"/>
              <a:t>‹#›</a:t>
            </a:fld>
            <a:endParaRPr lang="en-US" dirty="0"/>
          </a:p>
        </p:txBody>
      </p:sp>
    </p:spTree>
    <p:extLst>
      <p:ext uri="{BB962C8B-B14F-4D97-AF65-F5344CB8AC3E}">
        <p14:creationId xmlns:p14="http://schemas.microsoft.com/office/powerpoint/2010/main" val="468612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F4BA2877-DBB6-417D-8A24-E8215E1E43B7}" type="datetimeFigureOut">
              <a:rPr lang="en-US" smtClean="0"/>
              <a:t>7/30/2014</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296777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516377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2856495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C8687DD-CEC5-4814-864F-16B131E8B999}"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24672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7645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3819478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662799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775400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4BA2877-DBB6-417D-8A24-E8215E1E43B7}" type="datetimeFigureOut">
              <a:rPr lang="en-US" smtClean="0"/>
              <a:t>7/30/2014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3289741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146588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4BA2877-DBB6-417D-8A24-E8215E1E43B7}" type="datetimeFigureOut">
              <a:rPr lang="en-US" smtClean="0"/>
              <a:t>7/30/2014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2851836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380930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92626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361729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146162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398094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A2877-DBB6-417D-8A24-E8215E1E43B7}" type="datetimeFigureOut">
              <a:rPr lang="en-US" smtClean="0"/>
              <a:t>7/30/2014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8687DD-CEC5-4814-864F-16B131E8B999}" type="slidenum">
              <a:rPr lang="en-US" smtClean="0"/>
              <a:t>‹#›</a:t>
            </a:fld>
            <a:endParaRPr lang="en-US" dirty="0"/>
          </a:p>
        </p:txBody>
      </p:sp>
    </p:spTree>
    <p:extLst>
      <p:ext uri="{BB962C8B-B14F-4D97-AF65-F5344CB8AC3E}">
        <p14:creationId xmlns:p14="http://schemas.microsoft.com/office/powerpoint/2010/main" val="588307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BA2877-DBB6-417D-8A24-E8215E1E43B7}" type="datetimeFigureOut">
              <a:rPr lang="en-US" smtClean="0"/>
              <a:t>7/30/2014</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C8687DD-CEC5-4814-864F-16B131E8B999}" type="slidenum">
              <a:rPr lang="en-US" smtClean="0"/>
              <a:t>‹#›</a:t>
            </a:fld>
            <a:endParaRPr lang="en-US" dirty="0"/>
          </a:p>
        </p:txBody>
      </p:sp>
    </p:spTree>
    <p:extLst>
      <p:ext uri="{BB962C8B-B14F-4D97-AF65-F5344CB8AC3E}">
        <p14:creationId xmlns:p14="http://schemas.microsoft.com/office/powerpoint/2010/main" val="29744150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ootnote2"/><Relationship Id="rId2" Type="http://schemas.openxmlformats.org/officeDocument/2006/relationships/hyperlink" Target="#footnote1"/><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ootnote1"/><Relationship Id="rId2" Type="http://schemas.openxmlformats.org/officeDocument/2006/relationships/hyperlink" Target="#footnote0"/><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esv/Romans%201.18-3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ible/esv/Micah%207.18" TargetMode="External"/><Relationship Id="rId2" Type="http://schemas.openxmlformats.org/officeDocument/2006/relationships/hyperlink" Target="http://biblia.com/bible/esv/Psalm%2086.15"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blia.com/bible/esv/Matthew%2018.1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biblia.com/bible/esv/Hebrews%209.27" TargetMode="External"/><Relationship Id="rId2" Type="http://schemas.openxmlformats.org/officeDocument/2006/relationships/hyperlink" Target="http://biblia.com/bible/esv/2%20Peter%203.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esv/Colossians%203.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esv/Colossians%203.13" TargetMode="External"/><Relationship Id="rId2" Type="http://schemas.openxmlformats.org/officeDocument/2006/relationships/hyperlink" Target="http://biblia.com/bible/esv/Ephesians%204.32" TargetMode="External"/><Relationship Id="rId1" Type="http://schemas.openxmlformats.org/officeDocument/2006/relationships/slideLayout" Target="../slideLayouts/slideLayout2.xml"/><Relationship Id="rId5" Type="http://schemas.openxmlformats.org/officeDocument/2006/relationships/hyperlink" Target="http://biblia.com/bible/esv/Matthew%2018.21-22" TargetMode="External"/><Relationship Id="rId4" Type="http://schemas.openxmlformats.org/officeDocument/2006/relationships/hyperlink" Target="http://biblia.com/bible/esv/Proverbs%2019.11"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footnote1"/><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0"/>
            <a:ext cx="7315200" cy="1825096"/>
          </a:xfrm>
        </p:spPr>
        <p:txBody>
          <a:bodyPr/>
          <a:lstStyle/>
          <a:p>
            <a:r>
              <a:rPr lang="en-US" dirty="0" smtClean="0"/>
              <a:t>God of Second Chances</a:t>
            </a:r>
            <a:endParaRPr lang="en-US" dirty="0"/>
          </a:p>
        </p:txBody>
      </p:sp>
      <p:sp>
        <p:nvSpPr>
          <p:cNvPr id="3" name="Subtitle 2"/>
          <p:cNvSpPr>
            <a:spLocks noGrp="1"/>
          </p:cNvSpPr>
          <p:nvPr>
            <p:ph type="subTitle" idx="1"/>
          </p:nvPr>
        </p:nvSpPr>
        <p:spPr>
          <a:xfrm>
            <a:off x="914400" y="2971800"/>
            <a:ext cx="7315200" cy="685800"/>
          </a:xfrm>
        </p:spPr>
        <p:txBody>
          <a:bodyPr>
            <a:noAutofit/>
          </a:bodyPr>
          <a:lstStyle/>
          <a:p>
            <a:r>
              <a:rPr lang="en-US" sz="3200" dirty="0"/>
              <a:t>For a </a:t>
            </a:r>
            <a:r>
              <a:rPr lang="en-US" sz="3200" b="1" dirty="0"/>
              <a:t>just</a:t>
            </a:r>
            <a:r>
              <a:rPr lang="en-US" sz="3200" dirty="0"/>
              <a:t> </a:t>
            </a:r>
            <a:r>
              <a:rPr lang="en-US" sz="3200" b="1" dirty="0"/>
              <a:t>man</a:t>
            </a:r>
            <a:r>
              <a:rPr lang="en-US" sz="3200" dirty="0"/>
              <a:t> falleth seven times, and riseth up again: but the wicked shall fall into mischief</a:t>
            </a:r>
            <a:r>
              <a:rPr lang="en-US" sz="3200" dirty="0" smtClean="0"/>
              <a:t>. Prov. 24:16</a:t>
            </a:r>
            <a:endParaRPr lang="en-US" sz="3200" dirty="0"/>
          </a:p>
        </p:txBody>
      </p:sp>
    </p:spTree>
    <p:extLst>
      <p:ext uri="{BB962C8B-B14F-4D97-AF65-F5344CB8AC3E}">
        <p14:creationId xmlns:p14="http://schemas.microsoft.com/office/powerpoint/2010/main" val="3584623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373"/>
            <a:ext cx="7711440" cy="1293028"/>
          </a:xfrm>
        </p:spPr>
        <p:txBody>
          <a:bodyPr/>
          <a:lstStyle/>
          <a:p>
            <a:r>
              <a:rPr lang="en-US" dirty="0"/>
              <a:t>God of Second Chances</a:t>
            </a:r>
          </a:p>
        </p:txBody>
      </p:sp>
      <p:sp>
        <p:nvSpPr>
          <p:cNvPr id="3" name="Content Placeholder 2"/>
          <p:cNvSpPr>
            <a:spLocks noGrp="1"/>
          </p:cNvSpPr>
          <p:nvPr>
            <p:ph idx="1"/>
          </p:nvPr>
        </p:nvSpPr>
        <p:spPr/>
        <p:txBody>
          <a:bodyPr/>
          <a:lstStyle/>
          <a:p>
            <a:pPr marL="0" indent="0">
              <a:buNone/>
            </a:pPr>
            <a:r>
              <a:rPr lang="en-US" sz="2800" dirty="0" smtClean="0"/>
              <a:t>Group # 1</a:t>
            </a:r>
          </a:p>
          <a:p>
            <a:r>
              <a:rPr lang="en-US" sz="2800" dirty="0" smtClean="0">
                <a:effectLst/>
              </a:rPr>
              <a:t>Col. 3:13- bearing with one another and, </a:t>
            </a:r>
            <a:r>
              <a:rPr lang="en-US" sz="2800" i="1" baseline="30000" dirty="0" smtClean="0">
                <a:effectLst/>
                <a:hlinkClick r:id="rId2"/>
              </a:rPr>
              <a:t>i</a:t>
            </a:r>
            <a:r>
              <a:rPr lang="en-US" sz="2800" dirty="0" smtClean="0">
                <a:effectLst/>
              </a:rPr>
              <a:t>if one has a complaint against another, </a:t>
            </a:r>
            <a:r>
              <a:rPr lang="en-US" sz="2800" i="1" baseline="30000" dirty="0" smtClean="0">
                <a:effectLst/>
                <a:hlinkClick r:id="rId3"/>
              </a:rPr>
              <a:t>g</a:t>
            </a:r>
            <a:r>
              <a:rPr lang="en-US" sz="2800" dirty="0" smtClean="0">
                <a:effectLst/>
              </a:rPr>
              <a:t>forgiving each other; </a:t>
            </a:r>
            <a:r>
              <a:rPr lang="en-US" sz="2800" i="1" baseline="30000" dirty="0" smtClean="0">
                <a:effectLst/>
                <a:hlinkClick r:id="rId3"/>
              </a:rPr>
              <a:t>g</a:t>
            </a:r>
            <a:r>
              <a:rPr lang="en-US" sz="2800" dirty="0" smtClean="0">
                <a:effectLst/>
              </a:rPr>
              <a:t>as the Lord has forgiven you, so you also must forgive. </a:t>
            </a:r>
            <a:endParaRPr lang="en-US" sz="2800" dirty="0" smtClean="0"/>
          </a:p>
          <a:p>
            <a:endParaRPr lang="en-US" dirty="0"/>
          </a:p>
        </p:txBody>
      </p:sp>
    </p:spTree>
    <p:extLst>
      <p:ext uri="{BB962C8B-B14F-4D97-AF65-F5344CB8AC3E}">
        <p14:creationId xmlns:p14="http://schemas.microsoft.com/office/powerpoint/2010/main" val="1527268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4373"/>
            <a:ext cx="7482840" cy="1293028"/>
          </a:xfrm>
        </p:spPr>
        <p:txBody>
          <a:bodyPr/>
          <a:lstStyle/>
          <a:p>
            <a:r>
              <a:rPr lang="en-US" dirty="0"/>
              <a:t>God of Second Chances</a:t>
            </a:r>
          </a:p>
        </p:txBody>
      </p:sp>
      <p:sp>
        <p:nvSpPr>
          <p:cNvPr id="3" name="Content Placeholder 2"/>
          <p:cNvSpPr>
            <a:spLocks noGrp="1"/>
          </p:cNvSpPr>
          <p:nvPr>
            <p:ph idx="1"/>
          </p:nvPr>
        </p:nvSpPr>
        <p:spPr/>
        <p:txBody>
          <a:bodyPr/>
          <a:lstStyle/>
          <a:p>
            <a:pPr marL="0" indent="0">
              <a:buNone/>
            </a:pPr>
            <a:r>
              <a:rPr lang="en-US" sz="2800" dirty="0" smtClean="0"/>
              <a:t>Group # 2</a:t>
            </a:r>
          </a:p>
          <a:p>
            <a:r>
              <a:rPr lang="en-US" sz="2800" dirty="0" smtClean="0">
                <a:effectLst/>
              </a:rPr>
              <a:t>Prov. 19:11 Good sense makes one slow to anger, and it is his glory to overlook an offense. </a:t>
            </a:r>
          </a:p>
          <a:p>
            <a:endParaRPr lang="en-US" dirty="0"/>
          </a:p>
        </p:txBody>
      </p:sp>
    </p:spTree>
    <p:extLst>
      <p:ext uri="{BB962C8B-B14F-4D97-AF65-F5344CB8AC3E}">
        <p14:creationId xmlns:p14="http://schemas.microsoft.com/office/powerpoint/2010/main" val="382761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4373"/>
            <a:ext cx="72542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pPr marL="0" indent="0">
              <a:buNone/>
            </a:pPr>
            <a:r>
              <a:rPr lang="en-US" sz="2800" dirty="0" smtClean="0"/>
              <a:t>Group # 3</a:t>
            </a:r>
          </a:p>
          <a:p>
            <a:r>
              <a:rPr lang="en-US" sz="2800" dirty="0" smtClean="0">
                <a:effectLst/>
              </a:rPr>
              <a:t>Matt. 18:21-22-Then Peter came up and said to him, “Lord, how often </a:t>
            </a:r>
            <a:r>
              <a:rPr lang="en-US" sz="2800" i="1" baseline="30000" dirty="0" smtClean="0">
                <a:effectLst/>
                <a:hlinkClick r:id="rId2"/>
              </a:rPr>
              <a:t>y</a:t>
            </a:r>
            <a:r>
              <a:rPr lang="en-US" sz="2800" dirty="0" smtClean="0">
                <a:effectLst/>
              </a:rPr>
              <a:t>will my brother sin against me, and I forgive him? </a:t>
            </a:r>
            <a:r>
              <a:rPr lang="en-US" sz="2800" i="1" baseline="30000" dirty="0" smtClean="0">
                <a:effectLst/>
                <a:hlinkClick r:id="rId3"/>
              </a:rPr>
              <a:t>z</a:t>
            </a:r>
            <a:r>
              <a:rPr lang="en-US" sz="2800" dirty="0" smtClean="0">
                <a:effectLst/>
              </a:rPr>
              <a:t>As many as seven times?” </a:t>
            </a:r>
            <a:r>
              <a:rPr lang="en-US" sz="2800" b="1" baseline="30000" dirty="0" smtClean="0">
                <a:effectLst/>
              </a:rPr>
              <a:t>22 </a:t>
            </a:r>
            <a:r>
              <a:rPr lang="en-US" sz="2800" dirty="0" smtClean="0">
                <a:effectLst/>
              </a:rPr>
              <a:t>Jesus said to him, “I do not say to you seven times, but seventy-seven times.</a:t>
            </a:r>
            <a:endParaRPr lang="en-US" sz="2800" dirty="0"/>
          </a:p>
        </p:txBody>
      </p:sp>
    </p:spTree>
    <p:extLst>
      <p:ext uri="{BB962C8B-B14F-4D97-AF65-F5344CB8AC3E}">
        <p14:creationId xmlns:p14="http://schemas.microsoft.com/office/powerpoint/2010/main" val="39909947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373"/>
            <a:ext cx="7711440" cy="1293028"/>
          </a:xfrm>
        </p:spPr>
        <p:txBody>
          <a:bodyPr/>
          <a:lstStyle/>
          <a:p>
            <a:r>
              <a:rPr lang="en-US" dirty="0"/>
              <a:t>God of Second Chances</a:t>
            </a:r>
          </a:p>
        </p:txBody>
      </p:sp>
      <p:sp>
        <p:nvSpPr>
          <p:cNvPr id="3" name="Content Placeholder 2"/>
          <p:cNvSpPr>
            <a:spLocks noGrp="1"/>
          </p:cNvSpPr>
          <p:nvPr>
            <p:ph idx="1"/>
          </p:nvPr>
        </p:nvSpPr>
        <p:spPr/>
        <p:txBody>
          <a:bodyPr>
            <a:normAutofit lnSpcReduction="10000"/>
          </a:bodyPr>
          <a:lstStyle/>
          <a:p>
            <a:r>
              <a:rPr lang="en-US" sz="2800" dirty="0"/>
              <a:t>Forgiveness, however, is not the same thing as reconciliation. </a:t>
            </a:r>
            <a:endParaRPr lang="en-US" sz="2800" dirty="0" smtClean="0"/>
          </a:p>
          <a:p>
            <a:r>
              <a:rPr lang="en-US" sz="2800" dirty="0" smtClean="0"/>
              <a:t>Many </a:t>
            </a:r>
            <a:r>
              <a:rPr lang="en-US" sz="2800" dirty="0"/>
              <a:t>people struggle to find the balance between showing mercy and enabling a harmful person to continue harming. </a:t>
            </a:r>
            <a:endParaRPr lang="en-US" sz="2800" dirty="0" smtClean="0"/>
          </a:p>
          <a:p>
            <a:r>
              <a:rPr lang="en-US" sz="2800" dirty="0" smtClean="0"/>
              <a:t>We </a:t>
            </a:r>
            <a:r>
              <a:rPr lang="en-US" sz="2800" dirty="0"/>
              <a:t>should forgive everyone who wrongs us, just as Jesus forgives us. Forgiveness is between our heart and God's, removing any barriers that unforgiveness brings. </a:t>
            </a:r>
            <a:r>
              <a:rPr lang="en-US" dirty="0"/>
              <a:t/>
            </a:r>
            <a:br>
              <a:rPr lang="en-US" dirty="0"/>
            </a:br>
            <a:endParaRPr lang="en-US" dirty="0"/>
          </a:p>
        </p:txBody>
      </p:sp>
    </p:spTree>
    <p:extLst>
      <p:ext uri="{BB962C8B-B14F-4D97-AF65-F5344CB8AC3E}">
        <p14:creationId xmlns:p14="http://schemas.microsoft.com/office/powerpoint/2010/main" val="2080413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4373"/>
            <a:ext cx="75590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2800" dirty="0" smtClean="0"/>
              <a:t>When someone continues to unrepentantly violate another person’s boundaries, a wise person learns to set firmer boundaries.</a:t>
            </a:r>
          </a:p>
          <a:p>
            <a:r>
              <a:rPr lang="en-US" sz="2800" dirty="0" smtClean="0"/>
              <a:t> If a man has repeatedly punched you in the face, you can forgive him; but you don't stand within arm's distance until he has proved over time that he has changed.</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02249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330440" cy="1293028"/>
          </a:xfrm>
        </p:spPr>
        <p:txBody>
          <a:bodyPr/>
          <a:lstStyle/>
          <a:p>
            <a:r>
              <a:rPr lang="en-US" dirty="0"/>
              <a:t>God of Second Chances</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r>
              <a:rPr lang="en-US" sz="11200" dirty="0"/>
              <a:t>Giving someone a second chance means we give him another chance to earn our trust. But that does not mean we instantly forget what experience has taught us. </a:t>
            </a:r>
            <a:endParaRPr lang="en-US" sz="11200" dirty="0" smtClean="0"/>
          </a:p>
          <a:p>
            <a:r>
              <a:rPr lang="en-US" sz="11200" dirty="0" smtClean="0"/>
              <a:t>Trust </a:t>
            </a:r>
            <a:r>
              <a:rPr lang="en-US" sz="11200" dirty="0"/>
              <a:t>must be earned over time, and we are foolish if we give trust prematurely. We can have a loving and forgiving heart that also practices wise guardianship over our lives.</a:t>
            </a:r>
            <a:br>
              <a:rPr lang="en-US" sz="11200" dirty="0"/>
            </a:br>
            <a:endParaRPr lang="en-US" sz="11200" dirty="0" smtClean="0"/>
          </a:p>
          <a:p>
            <a:r>
              <a:rPr lang="en-US" sz="11200" dirty="0" smtClean="0"/>
              <a:t>When </a:t>
            </a:r>
            <a:r>
              <a:rPr lang="en-US" sz="11200" dirty="0"/>
              <a:t>we have wronged someone, we have no right to demand another chance. But we should work to earn another chance by continued demonstration of repentance and change.</a:t>
            </a:r>
            <a:br>
              <a:rPr lang="en-US" sz="11200" dirty="0"/>
            </a:br>
            <a:r>
              <a:rPr lang="en-US" sz="11200" dirty="0"/>
              <a:t/>
            </a:r>
            <a:br>
              <a:rPr lang="en-US" sz="11200"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717800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795528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2800" dirty="0"/>
              <a:t>Even God has a limit on forgiveness. </a:t>
            </a:r>
            <a:endParaRPr lang="en-US" sz="2800" dirty="0" smtClean="0"/>
          </a:p>
          <a:p>
            <a:r>
              <a:rPr lang="en-US" sz="2800" dirty="0" smtClean="0"/>
              <a:t>In </a:t>
            </a:r>
            <a:r>
              <a:rPr lang="en-US" sz="2800" dirty="0">
                <a:hlinkClick r:id="rId2"/>
              </a:rPr>
              <a:t>Romans 1:18-32</a:t>
            </a:r>
            <a:r>
              <a:rPr lang="en-US" sz="2800" dirty="0"/>
              <a:t>, the apostle Paul warns us what happens when we continue to spurn God's patience and reject His call to repentance. Three different times, the phrase "God turned them over" appears. </a:t>
            </a:r>
          </a:p>
        </p:txBody>
      </p:sp>
    </p:spTree>
    <p:extLst>
      <p:ext uri="{BB962C8B-B14F-4D97-AF65-F5344CB8AC3E}">
        <p14:creationId xmlns:p14="http://schemas.microsoft.com/office/powerpoint/2010/main" val="1142792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795528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2800" b="1" baseline="30000" dirty="0" smtClean="0">
                <a:effectLst/>
              </a:rPr>
              <a:t>21 </a:t>
            </a:r>
            <a:r>
              <a:rPr lang="en-US" sz="2800" dirty="0" smtClean="0">
                <a:effectLst/>
              </a:rPr>
              <a:t>For although they knew God, they did not honor him as God or give thanks to him, but they became futile in their thinking, and their foolish hearts were darkened. </a:t>
            </a:r>
            <a:r>
              <a:rPr lang="en-US" sz="2800" b="1" baseline="30000" dirty="0" smtClean="0">
                <a:effectLst/>
              </a:rPr>
              <a:t>22 </a:t>
            </a:r>
            <a:r>
              <a:rPr lang="en-US" sz="2800" dirty="0" smtClean="0">
                <a:effectLst/>
              </a:rPr>
              <a:t>Claiming to be wise, they became fools, </a:t>
            </a:r>
            <a:r>
              <a:rPr lang="en-US" sz="2800" b="1" baseline="30000" dirty="0" smtClean="0">
                <a:effectLst/>
              </a:rPr>
              <a:t>23 </a:t>
            </a:r>
            <a:r>
              <a:rPr lang="en-US" sz="2800" dirty="0" smtClean="0">
                <a:effectLst/>
              </a:rPr>
              <a:t>and exchanged the glory of the immortal God for images resembling mortal man and birds and animals and creeping things.</a:t>
            </a:r>
            <a:endParaRPr lang="en-US" sz="2800" dirty="0"/>
          </a:p>
        </p:txBody>
      </p:sp>
    </p:spTree>
    <p:extLst>
      <p:ext uri="{BB962C8B-B14F-4D97-AF65-F5344CB8AC3E}">
        <p14:creationId xmlns:p14="http://schemas.microsoft.com/office/powerpoint/2010/main" val="724039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373"/>
            <a:ext cx="77114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2800" b="1" baseline="30000" dirty="0" smtClean="0">
                <a:effectLst/>
              </a:rPr>
              <a:t>24 </a:t>
            </a:r>
            <a:r>
              <a:rPr lang="en-US" sz="2800" dirty="0" smtClean="0">
                <a:effectLst/>
              </a:rPr>
              <a:t>Therefore God gave them up in the lusts of their hearts to impurity, to the dishonoring of their bodies among themselves, </a:t>
            </a:r>
            <a:r>
              <a:rPr lang="en-US" sz="2800" b="1" baseline="30000" dirty="0" smtClean="0">
                <a:effectLst/>
              </a:rPr>
              <a:t>25 </a:t>
            </a:r>
            <a:r>
              <a:rPr lang="en-US" sz="2800" dirty="0" smtClean="0">
                <a:effectLst/>
              </a:rPr>
              <a:t>because they exchanged the truth about God for a lie and worshiped and served the creature rather than the Creator, who is blessed forever! Amen.</a:t>
            </a:r>
            <a:endParaRPr lang="en-US" sz="2800" dirty="0"/>
          </a:p>
        </p:txBody>
      </p:sp>
    </p:spTree>
    <p:extLst>
      <p:ext uri="{BB962C8B-B14F-4D97-AF65-F5344CB8AC3E}">
        <p14:creationId xmlns:p14="http://schemas.microsoft.com/office/powerpoint/2010/main" val="1422629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373"/>
            <a:ext cx="77114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2800" dirty="0" smtClean="0"/>
              <a:t>When we insist on running our lives the way we want rather than the way God wants, He lets us. </a:t>
            </a:r>
          </a:p>
          <a:p>
            <a:r>
              <a:rPr lang="en-US" sz="2800" dirty="0" smtClean="0"/>
              <a:t>Eventually, when our hearts are hardened against Him, He lets us go. </a:t>
            </a:r>
          </a:p>
          <a:p>
            <a:r>
              <a:rPr lang="en-US" sz="2800" dirty="0" smtClean="0"/>
              <a:t>He turns us over to a reprobate mind, one that can no longer seek God. At that point, sin has become our god.</a:t>
            </a:r>
            <a:br>
              <a:rPr lang="en-US" sz="2800" dirty="0" smtClean="0"/>
            </a:br>
            <a:endParaRPr lang="en-US" sz="2800" dirty="0"/>
          </a:p>
        </p:txBody>
      </p:sp>
    </p:spTree>
    <p:extLst>
      <p:ext uri="{BB962C8B-B14F-4D97-AF65-F5344CB8AC3E}">
        <p14:creationId xmlns:p14="http://schemas.microsoft.com/office/powerpoint/2010/main" val="300929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353555"/>
            <a:ext cx="7559040" cy="1293028"/>
          </a:xfrm>
        </p:spPr>
        <p:txBody>
          <a:bodyPr/>
          <a:lstStyle/>
          <a:p>
            <a:r>
              <a:rPr lang="en-US" dirty="0"/>
              <a:t>God of Second Chances</a:t>
            </a:r>
          </a:p>
        </p:txBody>
      </p:sp>
      <p:sp>
        <p:nvSpPr>
          <p:cNvPr id="3" name="Content Placeholder 2"/>
          <p:cNvSpPr>
            <a:spLocks noGrp="1"/>
          </p:cNvSpPr>
          <p:nvPr>
            <p:ph idx="1"/>
          </p:nvPr>
        </p:nvSpPr>
        <p:spPr>
          <a:xfrm>
            <a:off x="594360" y="1636644"/>
            <a:ext cx="7955280" cy="4069080"/>
          </a:xfrm>
        </p:spPr>
        <p:txBody>
          <a:bodyPr>
            <a:normAutofit fontScale="25000" lnSpcReduction="20000"/>
          </a:bodyPr>
          <a:lstStyle/>
          <a:p>
            <a:r>
              <a:rPr lang="en-US" sz="11200" dirty="0"/>
              <a:t>God is not only the God of second chances; He is the God of </a:t>
            </a:r>
            <a:r>
              <a:rPr lang="en-US" sz="11200" i="1" dirty="0"/>
              <a:t>another</a:t>
            </a:r>
            <a:r>
              <a:rPr lang="en-US" sz="11200" dirty="0"/>
              <a:t> chance. </a:t>
            </a:r>
            <a:endParaRPr lang="en-US" sz="11200" dirty="0" smtClean="0"/>
          </a:p>
          <a:p>
            <a:r>
              <a:rPr lang="en-US" sz="11200" dirty="0" smtClean="0"/>
              <a:t>This </a:t>
            </a:r>
            <a:r>
              <a:rPr lang="en-US" sz="11200" dirty="0"/>
              <a:t>is good news because most of us mess up the second chance fairly quickly. One of the amazing facets of God's character is His incredible patience with us. </a:t>
            </a:r>
            <a:r>
              <a:rPr lang="en-US" sz="11200" dirty="0">
                <a:hlinkClick r:id="rId2"/>
              </a:rPr>
              <a:t>Psalm 86:15</a:t>
            </a:r>
            <a:r>
              <a:rPr lang="en-US" sz="11200" dirty="0"/>
              <a:t> says it well: "But you, O Lord, are a God merciful and gracious, slow to anger and abounding in steadfast love and faithfulness." </a:t>
            </a:r>
            <a:endParaRPr lang="en-US" sz="11200" dirty="0" smtClean="0"/>
          </a:p>
          <a:p>
            <a:r>
              <a:rPr lang="en-US" sz="11200" dirty="0" smtClean="0">
                <a:hlinkClick r:id="rId3"/>
              </a:rPr>
              <a:t>Micah </a:t>
            </a:r>
            <a:r>
              <a:rPr lang="en-US" sz="11200" dirty="0">
                <a:hlinkClick r:id="rId3"/>
              </a:rPr>
              <a:t>7:18</a:t>
            </a:r>
            <a:r>
              <a:rPr lang="en-US" sz="11200" dirty="0"/>
              <a:t> says, "Who is a God like you, pardoning iniquity and passing over transgression for the remnant of his inheritance? He does not retain his anger forever, because he delights in steadfast love."</a:t>
            </a:r>
            <a:br>
              <a:rPr lang="en-US" sz="11200" dirty="0"/>
            </a:br>
            <a:r>
              <a:rPr lang="en-US" dirty="0"/>
              <a:t/>
            </a:r>
            <a:br>
              <a:rPr lang="en-US" dirty="0"/>
            </a:br>
            <a:r>
              <a:rPr lang="en-US" dirty="0"/>
              <a:t/>
            </a:r>
            <a:br>
              <a:rPr lang="en-US" dirty="0"/>
            </a:br>
            <a:endParaRPr lang="en-US" dirty="0"/>
          </a:p>
          <a:p>
            <a:endParaRPr lang="en-US" dirty="0"/>
          </a:p>
        </p:txBody>
      </p:sp>
    </p:spTree>
    <p:extLst>
      <p:ext uri="{BB962C8B-B14F-4D97-AF65-F5344CB8AC3E}">
        <p14:creationId xmlns:p14="http://schemas.microsoft.com/office/powerpoint/2010/main" val="3455047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559040" cy="1293028"/>
          </a:xfrm>
        </p:spPr>
        <p:txBody>
          <a:bodyPr/>
          <a:lstStyle/>
          <a:p>
            <a:r>
              <a:rPr lang="en-US" dirty="0"/>
              <a:t>God of Second Chances</a:t>
            </a:r>
          </a:p>
        </p:txBody>
      </p:sp>
      <p:sp>
        <p:nvSpPr>
          <p:cNvPr id="3" name="Content Placeholder 2"/>
          <p:cNvSpPr>
            <a:spLocks noGrp="1"/>
          </p:cNvSpPr>
          <p:nvPr>
            <p:ph idx="1"/>
          </p:nvPr>
        </p:nvSpPr>
        <p:spPr>
          <a:xfrm>
            <a:off x="594360" y="1925819"/>
            <a:ext cx="7955280" cy="4069080"/>
          </a:xfrm>
        </p:spPr>
        <p:txBody>
          <a:bodyPr>
            <a:normAutofit fontScale="77500" lnSpcReduction="20000"/>
          </a:bodyPr>
          <a:lstStyle/>
          <a:p>
            <a:pPr marL="0" indent="0">
              <a:buNone/>
            </a:pPr>
            <a:r>
              <a:rPr lang="en-US" sz="4800" b="1" baseline="30000" dirty="0" smtClean="0"/>
              <a:t>Rom. 1:26-32</a:t>
            </a:r>
            <a:endParaRPr lang="en-US" sz="4800" b="1" baseline="30000" dirty="0"/>
          </a:p>
          <a:p>
            <a:pPr marL="0" indent="0">
              <a:buNone/>
            </a:pPr>
            <a:r>
              <a:rPr lang="en-US" sz="3900" b="1" baseline="30000" dirty="0" smtClean="0">
                <a:effectLst/>
              </a:rPr>
              <a:t>26 </a:t>
            </a:r>
            <a:r>
              <a:rPr lang="en-US" sz="3900" dirty="0" smtClean="0">
                <a:effectLst/>
              </a:rPr>
              <a:t>For this reason God gave them up to dishonorable passions. For their women exchanged natural relations for those that are contrary to nature; </a:t>
            </a:r>
            <a:r>
              <a:rPr lang="en-US" sz="3900" b="1" baseline="30000" dirty="0" smtClean="0">
                <a:effectLst/>
              </a:rPr>
              <a:t>27 </a:t>
            </a:r>
            <a:r>
              <a:rPr lang="en-US" sz="3900" dirty="0" smtClean="0">
                <a:effectLst/>
              </a:rPr>
              <a:t>and the men likewise gave up natural relations with women and were consumed with passion for one another, men committing shameless acts with men and receiving in themselves the due penalty for their error.</a:t>
            </a:r>
            <a:endParaRPr lang="en-US" sz="3900" dirty="0"/>
          </a:p>
        </p:txBody>
      </p:sp>
    </p:spTree>
    <p:extLst>
      <p:ext uri="{BB962C8B-B14F-4D97-AF65-F5344CB8AC3E}">
        <p14:creationId xmlns:p14="http://schemas.microsoft.com/office/powerpoint/2010/main" val="698439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4373"/>
            <a:ext cx="7254240" cy="1293028"/>
          </a:xfrm>
        </p:spPr>
        <p:txBody>
          <a:bodyPr/>
          <a:lstStyle/>
          <a:p>
            <a:r>
              <a:rPr lang="en-US" dirty="0"/>
              <a:t>God of Second Chances</a:t>
            </a:r>
          </a:p>
        </p:txBody>
      </p:sp>
      <p:sp>
        <p:nvSpPr>
          <p:cNvPr id="3" name="Content Placeholder 2"/>
          <p:cNvSpPr>
            <a:spLocks noGrp="1"/>
          </p:cNvSpPr>
          <p:nvPr>
            <p:ph idx="1"/>
          </p:nvPr>
        </p:nvSpPr>
        <p:spPr>
          <a:xfrm>
            <a:off x="594360" y="2040836"/>
            <a:ext cx="7955280" cy="4069080"/>
          </a:xfrm>
        </p:spPr>
        <p:txBody>
          <a:bodyPr>
            <a:normAutofit/>
          </a:bodyPr>
          <a:lstStyle/>
          <a:p>
            <a:r>
              <a:rPr lang="en-US" sz="2800" b="1" baseline="30000" dirty="0" smtClean="0">
                <a:effectLst/>
              </a:rPr>
              <a:t>28 </a:t>
            </a:r>
            <a:r>
              <a:rPr lang="en-US" sz="2800" dirty="0" smtClean="0">
                <a:effectLst/>
              </a:rPr>
              <a:t>And since they did not see fit to acknowledge God, God gave them up to a debased mind to do what ought not to be done. </a:t>
            </a:r>
            <a:r>
              <a:rPr lang="en-US" sz="2800" b="1" baseline="30000" dirty="0" smtClean="0">
                <a:effectLst/>
              </a:rPr>
              <a:t>29 </a:t>
            </a:r>
            <a:r>
              <a:rPr lang="en-US" sz="2800" dirty="0" smtClean="0">
                <a:effectLst/>
              </a:rPr>
              <a:t>They were filled with all manner of unrighteousness, evil, covetousness, malice. They are full of envy, murder, strife, deceit, maliciousness. They are gossips, </a:t>
            </a:r>
            <a:r>
              <a:rPr lang="en-US" sz="2800" b="1" baseline="30000" dirty="0" smtClean="0">
                <a:effectLst/>
              </a:rPr>
              <a:t>30 </a:t>
            </a:r>
            <a:r>
              <a:rPr lang="en-US" sz="2800" dirty="0" smtClean="0">
                <a:effectLst/>
              </a:rPr>
              <a:t>slanderers, haters of God, insolent, haughty, boastful, inventors of evil, disobedient to parents,</a:t>
            </a:r>
            <a:endParaRPr lang="en-US" sz="2800" dirty="0"/>
          </a:p>
        </p:txBody>
      </p:sp>
    </p:spTree>
    <p:extLst>
      <p:ext uri="{BB962C8B-B14F-4D97-AF65-F5344CB8AC3E}">
        <p14:creationId xmlns:p14="http://schemas.microsoft.com/office/powerpoint/2010/main" val="155706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4373"/>
            <a:ext cx="7482840" cy="1293028"/>
          </a:xfrm>
        </p:spPr>
        <p:txBody>
          <a:bodyPr/>
          <a:lstStyle/>
          <a:p>
            <a:r>
              <a:rPr lang="en-US" dirty="0"/>
              <a:t>God of Second Chances</a:t>
            </a:r>
          </a:p>
        </p:txBody>
      </p:sp>
      <p:sp>
        <p:nvSpPr>
          <p:cNvPr id="3" name="Content Placeholder 2"/>
          <p:cNvSpPr>
            <a:spLocks noGrp="1"/>
          </p:cNvSpPr>
          <p:nvPr>
            <p:ph idx="1"/>
          </p:nvPr>
        </p:nvSpPr>
        <p:spPr/>
        <p:txBody>
          <a:bodyPr>
            <a:normAutofit fontScale="92500" lnSpcReduction="10000"/>
          </a:bodyPr>
          <a:lstStyle/>
          <a:p>
            <a:r>
              <a:rPr lang="en-US" sz="4000" b="1" baseline="30000" dirty="0" smtClean="0">
                <a:effectLst/>
              </a:rPr>
              <a:t>31 </a:t>
            </a:r>
            <a:r>
              <a:rPr lang="en-US" sz="4000" dirty="0" smtClean="0">
                <a:effectLst/>
              </a:rPr>
              <a:t>foolish, faithless, heartless, ruthless. </a:t>
            </a:r>
          </a:p>
          <a:p>
            <a:r>
              <a:rPr lang="en-US" sz="4000" b="1" baseline="30000" dirty="0" smtClean="0">
                <a:effectLst/>
              </a:rPr>
              <a:t>32 </a:t>
            </a:r>
            <a:r>
              <a:rPr lang="en-US" sz="4000" dirty="0" smtClean="0">
                <a:effectLst/>
              </a:rPr>
              <a:t>Though they know God’s righteous decree that those who practice such things deserve to die, they not only do them but give approval to those who practice them</a:t>
            </a:r>
            <a:r>
              <a:rPr lang="en-US" dirty="0" smtClean="0">
                <a:effectLst/>
              </a:rPr>
              <a:t>.</a:t>
            </a:r>
            <a:endParaRPr lang="en-US" dirty="0"/>
          </a:p>
        </p:txBody>
      </p:sp>
    </p:spTree>
    <p:extLst>
      <p:ext uri="{BB962C8B-B14F-4D97-AF65-F5344CB8AC3E}">
        <p14:creationId xmlns:p14="http://schemas.microsoft.com/office/powerpoint/2010/main" val="354004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580" y="307172"/>
            <a:ext cx="7482840" cy="1293028"/>
          </a:xfrm>
        </p:spPr>
        <p:txBody>
          <a:bodyPr/>
          <a:lstStyle/>
          <a:p>
            <a:r>
              <a:rPr lang="en-US" dirty="0"/>
              <a:t>God of Second Chances</a:t>
            </a:r>
          </a:p>
        </p:txBody>
      </p:sp>
      <p:sp>
        <p:nvSpPr>
          <p:cNvPr id="3" name="Content Placeholder 2"/>
          <p:cNvSpPr>
            <a:spLocks noGrp="1"/>
          </p:cNvSpPr>
          <p:nvPr>
            <p:ph idx="1"/>
          </p:nvPr>
        </p:nvSpPr>
        <p:spPr>
          <a:xfrm>
            <a:off x="457200" y="1371600"/>
            <a:ext cx="8229600" cy="4953000"/>
          </a:xfrm>
        </p:spPr>
        <p:txBody>
          <a:bodyPr>
            <a:noAutofit/>
          </a:bodyPr>
          <a:lstStyle/>
          <a:p>
            <a:r>
              <a:rPr lang="en-US" sz="2800" dirty="0"/>
              <a:t>There may come a time in a human relationship when the same thing has occurred – when forgiveness has been offered and restoration made possible, but one party refuses to repent and rejects all efforts to reconcile. </a:t>
            </a:r>
            <a:endParaRPr lang="en-US" sz="2800" dirty="0" smtClean="0"/>
          </a:p>
          <a:p>
            <a:r>
              <a:rPr lang="en-US" sz="2800" dirty="0" smtClean="0"/>
              <a:t>It </a:t>
            </a:r>
            <a:r>
              <a:rPr lang="en-US" sz="2800" dirty="0"/>
              <a:t>may be time to end that relationship. Second chances are no longer working. </a:t>
            </a:r>
            <a:endParaRPr lang="en-US" sz="2800" dirty="0" smtClean="0"/>
          </a:p>
          <a:p>
            <a:r>
              <a:rPr lang="en-US" sz="2800" dirty="0" smtClean="0"/>
              <a:t>Ending </a:t>
            </a:r>
            <a:r>
              <a:rPr lang="en-US" sz="2800" dirty="0"/>
              <a:t>a relationship is a last resort, but </a:t>
            </a:r>
            <a:r>
              <a:rPr lang="en-US" sz="2800" dirty="0" smtClean="0"/>
              <a:t>may be better for your spiritual well-being. (</a:t>
            </a:r>
            <a:r>
              <a:rPr lang="en-US" sz="2800" dirty="0">
                <a:hlinkClick r:id="rId2"/>
              </a:rPr>
              <a:t>Matthew 18:17</a:t>
            </a:r>
            <a:r>
              <a:rPr lang="en-US" sz="2800" dirty="0" smtClean="0"/>
              <a:t>).</a:t>
            </a:r>
          </a:p>
          <a:p>
            <a:r>
              <a:rPr lang="en-US" sz="2800" dirty="0" smtClean="0"/>
              <a:t>Sometimes it must be done. How can two walk together unless they agree. Amos </a:t>
            </a:r>
            <a:r>
              <a:rPr lang="en-US" sz="2800" dirty="0" smtClean="0"/>
              <a:t>3:3</a:t>
            </a:r>
            <a:r>
              <a:rPr lang="en-US" sz="2800" dirty="0"/>
              <a:t/>
            </a:r>
            <a:br>
              <a:rPr lang="en-US" sz="2800" dirty="0"/>
            </a:br>
            <a:endParaRPr lang="en-US" sz="2800" dirty="0"/>
          </a:p>
          <a:p>
            <a:endParaRPr lang="en-US" sz="2800" dirty="0"/>
          </a:p>
        </p:txBody>
      </p:sp>
    </p:spTree>
    <p:extLst>
      <p:ext uri="{BB962C8B-B14F-4D97-AF65-F5344CB8AC3E}">
        <p14:creationId xmlns:p14="http://schemas.microsoft.com/office/powerpoint/2010/main" val="382788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635" y="457200"/>
            <a:ext cx="8016240" cy="1293028"/>
          </a:xfrm>
        </p:spPr>
        <p:txBody>
          <a:bodyPr/>
          <a:lstStyle/>
          <a:p>
            <a:r>
              <a:rPr lang="en-US" dirty="0"/>
              <a:t>God of Second Chances</a:t>
            </a:r>
          </a:p>
        </p:txBody>
      </p:sp>
      <p:sp>
        <p:nvSpPr>
          <p:cNvPr id="3" name="Content Placeholder 2"/>
          <p:cNvSpPr>
            <a:spLocks noGrp="1"/>
          </p:cNvSpPr>
          <p:nvPr>
            <p:ph idx="1"/>
          </p:nvPr>
        </p:nvSpPr>
        <p:spPr>
          <a:xfrm>
            <a:off x="457200" y="1600200"/>
            <a:ext cx="8229600" cy="4724400"/>
          </a:xfrm>
        </p:spPr>
        <p:txBody>
          <a:bodyPr>
            <a:normAutofit fontScale="25000" lnSpcReduction="20000"/>
          </a:bodyPr>
          <a:lstStyle/>
          <a:p>
            <a:r>
              <a:rPr lang="en-US" sz="11200" dirty="0"/>
              <a:t>God’s grace is our model. We can offer second chances to others until a healthy relationship is no longer possible.</a:t>
            </a:r>
          </a:p>
          <a:p>
            <a:r>
              <a:rPr lang="en-US" sz="11200" dirty="0" smtClean="0"/>
              <a:t>God </a:t>
            </a:r>
            <a:r>
              <a:rPr lang="en-US" sz="11200" dirty="0"/>
              <a:t>does everything possible to draw us to repentance, offering forgiveness and second chances (</a:t>
            </a:r>
            <a:r>
              <a:rPr lang="en-US" sz="11200" dirty="0">
                <a:hlinkClick r:id="rId2"/>
              </a:rPr>
              <a:t>2 Peter 3:9</a:t>
            </a:r>
            <a:r>
              <a:rPr lang="en-US" sz="11200" dirty="0" smtClean="0"/>
              <a:t>) Not wanting any to perish. </a:t>
            </a:r>
          </a:p>
          <a:p>
            <a:r>
              <a:rPr lang="en-US" sz="11200" dirty="0" smtClean="0"/>
              <a:t>But </a:t>
            </a:r>
            <a:r>
              <a:rPr lang="en-US" sz="11200" dirty="0"/>
              <a:t>if we continue to reject Him, the offer is withdrawn and, at death, there are no more chances (</a:t>
            </a:r>
            <a:r>
              <a:rPr lang="en-US" sz="11200" dirty="0">
                <a:hlinkClick r:id="rId3"/>
              </a:rPr>
              <a:t>Hebrews </a:t>
            </a:r>
            <a:r>
              <a:rPr lang="en-US" sz="11200" dirty="0" smtClean="0">
                <a:hlinkClick r:id="rId3"/>
              </a:rPr>
              <a:t>9:27</a:t>
            </a:r>
            <a:r>
              <a:rPr lang="en-US" sz="11200" dirty="0" smtClean="0"/>
              <a:t>)It’s appointed once for men to die. </a:t>
            </a:r>
          </a:p>
          <a:p>
            <a:r>
              <a:rPr lang="en-US" sz="11200" dirty="0" smtClean="0"/>
              <a:t>Don’t </a:t>
            </a:r>
            <a:r>
              <a:rPr lang="en-US" sz="11200" dirty="0"/>
              <a:t>use salvation as a cloak to continue in old ways and/or </a:t>
            </a:r>
            <a:r>
              <a:rPr lang="en-US" sz="11200" dirty="0" smtClean="0"/>
              <a:t>sin. I Pet. 2:16 As </a:t>
            </a:r>
            <a:r>
              <a:rPr lang="en-US" sz="11200" dirty="0"/>
              <a:t>free, and not using your </a:t>
            </a:r>
            <a:r>
              <a:rPr lang="en-US" sz="11200" b="1" dirty="0"/>
              <a:t>liberty</a:t>
            </a:r>
            <a:r>
              <a:rPr lang="en-US" sz="11200" dirty="0"/>
              <a:t> for a </a:t>
            </a:r>
            <a:r>
              <a:rPr lang="en-US" sz="11200" dirty="0" smtClean="0"/>
              <a:t>cloak </a:t>
            </a:r>
            <a:r>
              <a:rPr lang="en-US" sz="11200" dirty="0"/>
              <a:t>of maliciousness, but as the servants of </a:t>
            </a:r>
            <a:r>
              <a:rPr lang="en-US" sz="11200" dirty="0" smtClean="0"/>
              <a:t>God.</a:t>
            </a:r>
            <a:r>
              <a:rPr lang="en-US" sz="11200" dirty="0"/>
              <a:t/>
            </a:r>
            <a:br>
              <a:rPr lang="en-US" sz="11200" dirty="0"/>
            </a:br>
            <a:r>
              <a:rPr lang="en-US" dirty="0"/>
              <a:t/>
            </a:r>
            <a:br>
              <a:rPr lang="en-US" dirty="0"/>
            </a:br>
            <a:endParaRPr lang="en-US" dirty="0"/>
          </a:p>
        </p:txBody>
      </p:sp>
    </p:spTree>
    <p:extLst>
      <p:ext uri="{BB962C8B-B14F-4D97-AF65-F5344CB8AC3E}">
        <p14:creationId xmlns:p14="http://schemas.microsoft.com/office/powerpoint/2010/main" val="2804253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457200"/>
            <a:ext cx="7787640" cy="1293028"/>
          </a:xfrm>
        </p:spPr>
        <p:txBody>
          <a:bodyPr/>
          <a:lstStyle/>
          <a:p>
            <a:r>
              <a:rPr lang="en-US" dirty="0"/>
              <a:t>God of Second Chances</a:t>
            </a:r>
          </a:p>
        </p:txBody>
      </p:sp>
      <p:sp>
        <p:nvSpPr>
          <p:cNvPr id="3" name="Content Placeholder 2"/>
          <p:cNvSpPr>
            <a:spLocks noGrp="1"/>
          </p:cNvSpPr>
          <p:nvPr>
            <p:ph idx="1"/>
          </p:nvPr>
        </p:nvSpPr>
        <p:spPr>
          <a:xfrm>
            <a:off x="594360" y="1600200"/>
            <a:ext cx="7955280" cy="4663440"/>
          </a:xfrm>
        </p:spPr>
        <p:txBody>
          <a:bodyPr>
            <a:normAutofit lnSpcReduction="10000"/>
          </a:bodyPr>
          <a:lstStyle/>
          <a:p>
            <a:pPr marL="0" indent="0">
              <a:buNone/>
            </a:pPr>
            <a:r>
              <a:rPr lang="en-US" sz="2800" b="1" dirty="0" smtClean="0"/>
              <a:t>God of Second Chances</a:t>
            </a:r>
          </a:p>
          <a:p>
            <a:r>
              <a:rPr lang="en-US" sz="2800" dirty="0" smtClean="0"/>
              <a:t>Is</a:t>
            </a:r>
            <a:r>
              <a:rPr lang="en-US" sz="2800" dirty="0"/>
              <a:t>. </a:t>
            </a:r>
            <a:r>
              <a:rPr lang="en-US" sz="2800" dirty="0" smtClean="0"/>
              <a:t>51:11-..they </a:t>
            </a:r>
            <a:r>
              <a:rPr lang="en-US" sz="2800" dirty="0"/>
              <a:t>shall obtain gladness and joy; and sorrow and </a:t>
            </a:r>
            <a:r>
              <a:rPr lang="en-US" sz="2800" b="1" dirty="0"/>
              <a:t>mourning</a:t>
            </a:r>
            <a:r>
              <a:rPr lang="en-US" sz="2800" dirty="0"/>
              <a:t> shall flee away</a:t>
            </a:r>
            <a:r>
              <a:rPr lang="en-US" sz="2800" dirty="0" smtClean="0"/>
              <a:t>.</a:t>
            </a:r>
          </a:p>
          <a:p>
            <a:r>
              <a:rPr lang="en-US" sz="2800" dirty="0" smtClean="0"/>
              <a:t>Jer</a:t>
            </a:r>
            <a:r>
              <a:rPr lang="en-US" sz="2800" dirty="0"/>
              <a:t>. 31:13-for I will turn their </a:t>
            </a:r>
            <a:r>
              <a:rPr lang="en-US" sz="2800" b="1" dirty="0"/>
              <a:t>mourning</a:t>
            </a:r>
            <a:r>
              <a:rPr lang="en-US" sz="2800" dirty="0"/>
              <a:t> into joy, and will comfort them, and make them rejoice from their sorrow</a:t>
            </a:r>
            <a:r>
              <a:rPr lang="en-US" sz="2800" dirty="0" smtClean="0"/>
              <a:t>.</a:t>
            </a:r>
            <a:r>
              <a:rPr lang="en-US" sz="2800" dirty="0"/>
              <a:t> </a:t>
            </a:r>
            <a:endParaRPr lang="en-US" sz="2800" dirty="0" smtClean="0"/>
          </a:p>
          <a:p>
            <a:r>
              <a:rPr lang="en-US" sz="2800" dirty="0" smtClean="0"/>
              <a:t>Ps</a:t>
            </a:r>
            <a:r>
              <a:rPr lang="en-US" sz="2800" dirty="0"/>
              <a:t>. 30:11-Thou hast turned for me my </a:t>
            </a:r>
            <a:r>
              <a:rPr lang="en-US" sz="2800" b="1" dirty="0"/>
              <a:t>mourning</a:t>
            </a:r>
            <a:r>
              <a:rPr lang="en-US" sz="2800" dirty="0"/>
              <a:t> </a:t>
            </a:r>
            <a:r>
              <a:rPr lang="en-US" sz="2800" b="1" dirty="0"/>
              <a:t>into</a:t>
            </a:r>
            <a:r>
              <a:rPr lang="en-US" sz="2800" dirty="0"/>
              <a:t> </a:t>
            </a:r>
            <a:r>
              <a:rPr lang="en-US" sz="2800" b="1" dirty="0"/>
              <a:t>dancing</a:t>
            </a:r>
            <a:r>
              <a:rPr lang="en-US" sz="2800" dirty="0"/>
              <a:t>: thou hast put off my sackcloth, and girded me with gladness;</a:t>
            </a:r>
          </a:p>
          <a:p>
            <a:endParaRPr lang="en-US" dirty="0"/>
          </a:p>
        </p:txBody>
      </p:sp>
    </p:spTree>
    <p:extLst>
      <p:ext uri="{BB962C8B-B14F-4D97-AF65-F5344CB8AC3E}">
        <p14:creationId xmlns:p14="http://schemas.microsoft.com/office/powerpoint/2010/main" val="3574128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4373"/>
            <a:ext cx="82448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pPr marL="0" indent="0">
              <a:buNone/>
            </a:pPr>
            <a:r>
              <a:rPr lang="en-US" sz="3200" dirty="0" smtClean="0"/>
              <a:t>Resources:</a:t>
            </a:r>
          </a:p>
          <a:p>
            <a:pPr marL="0" indent="0">
              <a:buNone/>
            </a:pPr>
            <a:r>
              <a:rPr lang="en-US" sz="3200" dirty="0" smtClean="0"/>
              <a:t>What Does the Bible Say About Second Chances-Got Questions.org</a:t>
            </a:r>
            <a:endParaRPr lang="en-US" sz="3200" dirty="0"/>
          </a:p>
        </p:txBody>
      </p:sp>
    </p:spTree>
    <p:extLst>
      <p:ext uri="{BB962C8B-B14F-4D97-AF65-F5344CB8AC3E}">
        <p14:creationId xmlns:p14="http://schemas.microsoft.com/office/powerpoint/2010/main" val="4249044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373"/>
            <a:ext cx="77114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sz="3600" dirty="0" smtClean="0"/>
              <a:t>Will there be a second chance for salvation after death?</a:t>
            </a:r>
            <a:endParaRPr lang="en-US" sz="3600" dirty="0"/>
          </a:p>
        </p:txBody>
      </p:sp>
    </p:spTree>
    <p:extLst>
      <p:ext uri="{BB962C8B-B14F-4D97-AF65-F5344CB8AC3E}">
        <p14:creationId xmlns:p14="http://schemas.microsoft.com/office/powerpoint/2010/main" val="1903068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4373"/>
            <a:ext cx="7482840" cy="1293028"/>
          </a:xfrm>
        </p:spPr>
        <p:txBody>
          <a:bodyPr/>
          <a:lstStyle/>
          <a:p>
            <a:r>
              <a:rPr lang="en-US" dirty="0"/>
              <a:t>God of Second Chances</a:t>
            </a:r>
          </a:p>
        </p:txBody>
      </p:sp>
      <p:sp>
        <p:nvSpPr>
          <p:cNvPr id="3" name="Content Placeholder 2"/>
          <p:cNvSpPr>
            <a:spLocks noGrp="1"/>
          </p:cNvSpPr>
          <p:nvPr>
            <p:ph idx="1"/>
          </p:nvPr>
        </p:nvSpPr>
        <p:spPr>
          <a:xfrm>
            <a:off x="557917" y="1828800"/>
            <a:ext cx="7955280" cy="4069080"/>
          </a:xfrm>
        </p:spPr>
        <p:txBody>
          <a:bodyPr>
            <a:normAutofit/>
          </a:bodyPr>
          <a:lstStyle/>
          <a:p>
            <a:r>
              <a:rPr lang="en-US" sz="2400" dirty="0" smtClean="0"/>
              <a:t>In Luke 13:22-24 we read: ' Jesus went through the towns and villages, teaching as he went, always pressing on toward Jerusalem. </a:t>
            </a:r>
            <a:br>
              <a:rPr lang="en-US" sz="2400" dirty="0" smtClean="0"/>
            </a:br>
            <a:r>
              <a:rPr lang="en-US" sz="2400" dirty="0" smtClean="0"/>
              <a:t>Someone asked him, "Lord, will only a few be saved?" </a:t>
            </a:r>
            <a:br>
              <a:rPr lang="en-US" sz="2400" dirty="0" smtClean="0"/>
            </a:br>
            <a:r>
              <a:rPr lang="en-US" sz="2400" dirty="0" smtClean="0"/>
              <a:t>He replied, "The door to heaven is narrow. Work hard to get in, because many will try to enter; but when the head of the house has locked the door, it will be too late. Then you will stand outside knocking and pleading, 'Lord, open the door for us!' But he will reply, 'I do not know you."</a:t>
            </a:r>
            <a:endParaRPr lang="en-US" sz="2400" dirty="0"/>
          </a:p>
        </p:txBody>
      </p:sp>
    </p:spTree>
    <p:extLst>
      <p:ext uri="{BB962C8B-B14F-4D97-AF65-F5344CB8AC3E}">
        <p14:creationId xmlns:p14="http://schemas.microsoft.com/office/powerpoint/2010/main" val="731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4373"/>
            <a:ext cx="7330440" cy="1293028"/>
          </a:xfrm>
        </p:spPr>
        <p:txBody>
          <a:bodyPr/>
          <a:lstStyle/>
          <a:p>
            <a:r>
              <a:rPr lang="en-US" dirty="0"/>
              <a:t>God of Second Chances</a:t>
            </a:r>
          </a:p>
        </p:txBody>
      </p:sp>
      <p:sp>
        <p:nvSpPr>
          <p:cNvPr id="3" name="Content Placeholder 2"/>
          <p:cNvSpPr>
            <a:spLocks noGrp="1"/>
          </p:cNvSpPr>
          <p:nvPr>
            <p:ph idx="1"/>
          </p:nvPr>
        </p:nvSpPr>
        <p:spPr>
          <a:xfrm>
            <a:off x="349857" y="1828800"/>
            <a:ext cx="8229600" cy="4525963"/>
          </a:xfrm>
        </p:spPr>
        <p:txBody>
          <a:bodyPr>
            <a:normAutofit/>
          </a:bodyPr>
          <a:lstStyle/>
          <a:p>
            <a:r>
              <a:rPr lang="en-US" dirty="0"/>
              <a:t>Matthew 7:13-14, again Jesus said, "You can enter God's Kingdom only through the narrow gate. The highway to hell is broad, and its gate is wide for the many who choose the easy way. But the gateway to life is small, and the road is narrow, and only a few ever find it." </a:t>
            </a:r>
            <a:endParaRPr lang="en-US" dirty="0" smtClean="0"/>
          </a:p>
          <a:p>
            <a:r>
              <a:rPr lang="en-US" dirty="0" smtClean="0"/>
              <a:t>John 14:6, Jesus Christ himself said, "I am the way, the truth, and the life. No one can come to the Father except through me.“</a:t>
            </a:r>
          </a:p>
          <a:p>
            <a:r>
              <a:rPr lang="en-US" dirty="0" smtClean="0"/>
              <a:t>Rom. 6:23, For the wages of sin is death, but the gift of God is eternal life in Christ Jesus our Lord. </a:t>
            </a:r>
          </a:p>
        </p:txBody>
      </p:sp>
    </p:spTree>
    <p:extLst>
      <p:ext uri="{BB962C8B-B14F-4D97-AF65-F5344CB8AC3E}">
        <p14:creationId xmlns:p14="http://schemas.microsoft.com/office/powerpoint/2010/main" val="2519063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4373"/>
            <a:ext cx="75590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dirty="0" smtClean="0"/>
              <a:t>Accept Jesus Christ as your savior. </a:t>
            </a:r>
          </a:p>
          <a:p>
            <a:r>
              <a:rPr lang="en-US" dirty="0" smtClean="0"/>
              <a:t>Ask Him to forgive you of your sins. </a:t>
            </a:r>
          </a:p>
          <a:p>
            <a:r>
              <a:rPr lang="en-US" dirty="0" smtClean="0"/>
              <a:t>Build a personal relationship with Jesus Christ, who loves us beyond our imagination. </a:t>
            </a:r>
          </a:p>
          <a:p>
            <a:r>
              <a:rPr lang="en-US" dirty="0" smtClean="0"/>
              <a:t>Start to grow the love of Jesus Christ in our hearts. </a:t>
            </a:r>
          </a:p>
          <a:p>
            <a:r>
              <a:rPr lang="en-US" dirty="0" smtClean="0"/>
              <a:t>I'm afraid that, without belief in these things, we cannot come into the presence of the Living God. We cannot enter the Kingdom of Heaven. Your belief in Jesus Christ is of utmost importance.</a:t>
            </a:r>
          </a:p>
          <a:p>
            <a:pPr marL="0" indent="0">
              <a:buNone/>
            </a:pPr>
            <a:endParaRPr lang="en-US" dirty="0"/>
          </a:p>
        </p:txBody>
      </p:sp>
    </p:spTree>
    <p:extLst>
      <p:ext uri="{BB962C8B-B14F-4D97-AF65-F5344CB8AC3E}">
        <p14:creationId xmlns:p14="http://schemas.microsoft.com/office/powerpoint/2010/main" val="1062709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4373"/>
            <a:ext cx="75590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r>
              <a:rPr lang="en-US" dirty="0"/>
              <a:t>Just as God is patient and forgiving, He wants His children to be patient with and forgiving of others. "Therefore, as God's chosen people, holy and dearly loved, clothe yourselves with compassion, kindness, humility, gentleness and patience" (</a:t>
            </a:r>
            <a:r>
              <a:rPr lang="en-US" dirty="0">
                <a:hlinkClick r:id="rId2"/>
              </a:rPr>
              <a:t>Colossians 3:12</a:t>
            </a:r>
            <a:r>
              <a:rPr lang="en-US" dirty="0"/>
              <a:t>). </a:t>
            </a:r>
            <a:endParaRPr lang="en-US" dirty="0" smtClean="0"/>
          </a:p>
          <a:p>
            <a:r>
              <a:rPr lang="en-US" dirty="0" smtClean="0"/>
              <a:t>He </a:t>
            </a:r>
            <a:r>
              <a:rPr lang="en-US" dirty="0"/>
              <a:t>gives us second chances, and we must give the same to others. Jesus gives a stern warning to those who refuse to forgive, saying that if we will not forgive </a:t>
            </a:r>
            <a:r>
              <a:rPr lang="en-US" dirty="0" smtClean="0"/>
              <a:t>others. God will not forgive us. Matt. 6:15</a:t>
            </a:r>
          </a:p>
        </p:txBody>
      </p:sp>
    </p:spTree>
    <p:extLst>
      <p:ext uri="{BB962C8B-B14F-4D97-AF65-F5344CB8AC3E}">
        <p14:creationId xmlns:p14="http://schemas.microsoft.com/office/powerpoint/2010/main" val="180192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4373"/>
            <a:ext cx="7330440" cy="1293028"/>
          </a:xfrm>
        </p:spPr>
        <p:txBody>
          <a:bodyPr/>
          <a:lstStyle/>
          <a:p>
            <a:r>
              <a:rPr lang="en-US" smtClean="0"/>
              <a:t>God of Second Chances</a:t>
            </a:r>
            <a:endParaRPr lang="en-US" dirty="0"/>
          </a:p>
        </p:txBody>
      </p:sp>
      <p:sp>
        <p:nvSpPr>
          <p:cNvPr id="3" name="Content Placeholder 2"/>
          <p:cNvSpPr>
            <a:spLocks noGrp="1"/>
          </p:cNvSpPr>
          <p:nvPr>
            <p:ph idx="1"/>
          </p:nvPr>
        </p:nvSpPr>
        <p:spPr/>
        <p:txBody>
          <a:bodyPr/>
          <a:lstStyle/>
          <a:p>
            <a:r>
              <a:rPr lang="en-US" dirty="0" smtClean="0"/>
              <a:t> If someone is truly repentant, then we are obligated to forgive </a:t>
            </a:r>
          </a:p>
          <a:p>
            <a:r>
              <a:rPr lang="en-US" dirty="0" smtClean="0">
                <a:ln>
                  <a:solidFill>
                    <a:srgbClr val="FFFF00"/>
                  </a:solidFill>
                </a:ln>
              </a:rPr>
              <a:t>Children-  </a:t>
            </a:r>
            <a:r>
              <a:rPr lang="en-US" dirty="0" smtClean="0">
                <a:ln>
                  <a:solidFill>
                    <a:srgbClr val="FFFF00"/>
                  </a:solidFill>
                </a:ln>
                <a:hlinkClick r:id="rId2"/>
              </a:rPr>
              <a:t> </a:t>
            </a:r>
            <a:r>
              <a:rPr lang="en-US" dirty="0" smtClean="0">
                <a:ln w="0">
                  <a:solidFill>
                    <a:srgbClr val="FFFF00"/>
                  </a:solidFill>
                </a:ln>
                <a:hlinkClick r:id="rId2"/>
              </a:rPr>
              <a:t>Ephesians 4:32</a:t>
            </a:r>
            <a:endParaRPr lang="en-US" dirty="0" smtClean="0">
              <a:ln w="0">
                <a:solidFill>
                  <a:srgbClr val="FFFF00"/>
                </a:solidFill>
              </a:ln>
            </a:endParaRPr>
          </a:p>
          <a:p>
            <a:r>
              <a:rPr lang="en-US" dirty="0" smtClean="0">
                <a:ln>
                  <a:solidFill>
                    <a:srgbClr val="FFFF00"/>
                  </a:solidFill>
                </a:ln>
              </a:rPr>
              <a:t>Group #1-</a:t>
            </a:r>
            <a:r>
              <a:rPr lang="en-US" dirty="0" smtClean="0">
                <a:ln>
                  <a:solidFill>
                    <a:srgbClr val="FFFF00"/>
                  </a:solidFill>
                </a:ln>
                <a:hlinkClick r:id="rId3"/>
              </a:rPr>
              <a:t>  Colossians 3:13</a:t>
            </a:r>
            <a:r>
              <a:rPr lang="en-US" dirty="0" smtClean="0">
                <a:ln>
                  <a:solidFill>
                    <a:srgbClr val="FFFF00"/>
                  </a:solidFill>
                </a:ln>
              </a:rPr>
              <a:t> </a:t>
            </a:r>
          </a:p>
          <a:p>
            <a:r>
              <a:rPr lang="en-US" dirty="0" smtClean="0">
                <a:ln>
                  <a:solidFill>
                    <a:srgbClr val="FFFF00"/>
                  </a:solidFill>
                </a:ln>
              </a:rPr>
              <a:t>Group #2- </a:t>
            </a:r>
            <a:r>
              <a:rPr lang="en-US" dirty="0" smtClean="0">
                <a:ln>
                  <a:solidFill>
                    <a:srgbClr val="FFFF00"/>
                  </a:solidFill>
                </a:ln>
                <a:hlinkClick r:id="rId4"/>
              </a:rPr>
              <a:t>Proverbs 19:11</a:t>
            </a:r>
            <a:r>
              <a:rPr lang="en-US" dirty="0" smtClean="0">
                <a:ln>
                  <a:solidFill>
                    <a:srgbClr val="FFFF00"/>
                  </a:solidFill>
                </a:ln>
              </a:rPr>
              <a:t> </a:t>
            </a:r>
          </a:p>
          <a:p>
            <a:r>
              <a:rPr lang="en-US" dirty="0" smtClean="0">
                <a:ln>
                  <a:solidFill>
                    <a:srgbClr val="FFFF00"/>
                  </a:solidFill>
                </a:ln>
              </a:rPr>
              <a:t>Group #3-</a:t>
            </a:r>
            <a:r>
              <a:rPr lang="en-US" dirty="0" smtClean="0">
                <a:ln>
                  <a:solidFill>
                    <a:srgbClr val="FFFF00"/>
                  </a:solidFill>
                </a:ln>
                <a:hlinkClick r:id="rId5"/>
              </a:rPr>
              <a:t>Matthew 18:21-22</a:t>
            </a:r>
            <a:r>
              <a:rPr lang="en-US" dirty="0" smtClean="0"/>
              <a:t/>
            </a:r>
            <a:br>
              <a:rPr lang="en-US" dirty="0" smtClean="0"/>
            </a:br>
            <a:endParaRPr lang="en-US" dirty="0"/>
          </a:p>
        </p:txBody>
      </p:sp>
    </p:spTree>
    <p:extLst>
      <p:ext uri="{BB962C8B-B14F-4D97-AF65-F5344CB8AC3E}">
        <p14:creationId xmlns:p14="http://schemas.microsoft.com/office/powerpoint/2010/main" val="648862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4373"/>
            <a:ext cx="7330440" cy="1293028"/>
          </a:xfrm>
        </p:spPr>
        <p:txBody>
          <a:bodyPr/>
          <a:lstStyle/>
          <a:p>
            <a:r>
              <a:rPr lang="en-US" dirty="0"/>
              <a:t>God of Second Chances</a:t>
            </a:r>
          </a:p>
        </p:txBody>
      </p:sp>
      <p:sp>
        <p:nvSpPr>
          <p:cNvPr id="3" name="Content Placeholder 2"/>
          <p:cNvSpPr>
            <a:spLocks noGrp="1"/>
          </p:cNvSpPr>
          <p:nvPr>
            <p:ph idx="1"/>
          </p:nvPr>
        </p:nvSpPr>
        <p:spPr/>
        <p:txBody>
          <a:bodyPr>
            <a:normAutofit/>
          </a:bodyPr>
          <a:lstStyle/>
          <a:p>
            <a:pPr marL="0" indent="0">
              <a:buNone/>
            </a:pPr>
            <a:r>
              <a:rPr lang="en-US" sz="2800" dirty="0" smtClean="0"/>
              <a:t>Children</a:t>
            </a:r>
          </a:p>
          <a:p>
            <a:pPr marL="0" indent="0">
              <a:buNone/>
            </a:pPr>
            <a:r>
              <a:rPr lang="en-US" sz="2800" dirty="0" smtClean="0"/>
              <a:t>Eph. 4:32-</a:t>
            </a:r>
            <a:r>
              <a:rPr lang="en-US" sz="2800" dirty="0" smtClean="0">
                <a:effectLst/>
              </a:rPr>
              <a:t>Be kind to one another, tenderhearted, </a:t>
            </a:r>
            <a:r>
              <a:rPr lang="en-US" sz="2800" i="1" baseline="30000" dirty="0" smtClean="0">
                <a:effectLst/>
                <a:hlinkClick r:id="rId2"/>
              </a:rPr>
              <a:t>i</a:t>
            </a:r>
            <a:r>
              <a:rPr lang="en-US" sz="2800" dirty="0" smtClean="0">
                <a:effectLst/>
              </a:rPr>
              <a:t>forgiving one another, as God in Christ forgave you. </a:t>
            </a:r>
            <a:endParaRPr lang="en-US" sz="2800" dirty="0"/>
          </a:p>
        </p:txBody>
      </p:sp>
    </p:spTree>
    <p:extLst>
      <p:ext uri="{BB962C8B-B14F-4D97-AF65-F5344CB8AC3E}">
        <p14:creationId xmlns:p14="http://schemas.microsoft.com/office/powerpoint/2010/main" val="325833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1533</TotalTime>
  <Words>1647</Words>
  <Application>Microsoft Office PowerPoint</Application>
  <PresentationFormat>On-screen Show (4:3)</PresentationFormat>
  <Paragraphs>89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Century Gothic</vt:lpstr>
      <vt:lpstr>Vapor Trail</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lpstr>God of Second Chances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of Second Chances</dc:title>
  <dc:creator>vhanflstubbp</dc:creator>
  <cp:lastModifiedBy>AFCC</cp:lastModifiedBy>
  <cp:revision>16</cp:revision>
  <cp:lastPrinted>2014-07-29T19:11:04Z</cp:lastPrinted>
  <dcterms:created xsi:type="dcterms:W3CDTF">2014-07-28T19:35:25Z</dcterms:created>
  <dcterms:modified xsi:type="dcterms:W3CDTF">2014-07-31T00:49:15Z</dcterms:modified>
</cp:coreProperties>
</file>