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handoutMasterIdLst>
    <p:handoutMasterId r:id="rId21"/>
  </p:handoutMasterIdLst>
  <p:sldIdLst>
    <p:sldId id="256" r:id="rId2"/>
    <p:sldId id="257" r:id="rId3"/>
    <p:sldId id="260" r:id="rId4"/>
    <p:sldId id="261" r:id="rId5"/>
    <p:sldId id="262" r:id="rId6"/>
    <p:sldId id="258" r:id="rId7"/>
    <p:sldId id="259" r:id="rId8"/>
    <p:sldId id="263" r:id="rId9"/>
    <p:sldId id="264" r:id="rId10"/>
    <p:sldId id="266" r:id="rId11"/>
    <p:sldId id="265" r:id="rId12"/>
    <p:sldId id="267" r:id="rId13"/>
    <p:sldId id="268" r:id="rId14"/>
    <p:sldId id="269" r:id="rId15"/>
    <p:sldId id="270" r:id="rId16"/>
    <p:sldId id="271" r:id="rId17"/>
    <p:sldId id="272" r:id="rId18"/>
    <p:sldId id="273" r:id="rId19"/>
    <p:sldId id="274" r:id="rId20"/>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7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735"/>
          </a:xfrm>
          <a:prstGeom prst="rect">
            <a:avLst/>
          </a:prstGeom>
        </p:spPr>
        <p:txBody>
          <a:bodyPr vert="horz" lIns="91440" tIns="45720" rIns="91440" bIns="45720" rtlCol="0"/>
          <a:lstStyle>
            <a:lvl1pPr algn="r">
              <a:defRPr sz="1200"/>
            </a:lvl1pPr>
          </a:lstStyle>
          <a:p>
            <a:fld id="{67D34F49-09FF-43EA-8AA9-223DA0D18143}" type="datetimeFigureOut">
              <a:rPr lang="en-US" smtClean="0"/>
              <a:t>10/8/2014</a:t>
            </a:fld>
            <a:endParaRPr lang="en-US"/>
          </a:p>
        </p:txBody>
      </p:sp>
      <p:sp>
        <p:nvSpPr>
          <p:cNvPr id="4" name="Footer Placeholder 3"/>
          <p:cNvSpPr>
            <a:spLocks noGrp="1"/>
          </p:cNvSpPr>
          <p:nvPr>
            <p:ph type="ftr" sz="quarter" idx="2"/>
          </p:nvPr>
        </p:nvSpPr>
        <p:spPr>
          <a:xfrm>
            <a:off x="0" y="8570617"/>
            <a:ext cx="3066733" cy="4527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0617"/>
            <a:ext cx="3066733" cy="452734"/>
          </a:xfrm>
          <a:prstGeom prst="rect">
            <a:avLst/>
          </a:prstGeom>
        </p:spPr>
        <p:txBody>
          <a:bodyPr vert="horz" lIns="91440" tIns="45720" rIns="91440" bIns="45720" rtlCol="0" anchor="b"/>
          <a:lstStyle>
            <a:lvl1pPr algn="r">
              <a:defRPr sz="1200"/>
            </a:lvl1pPr>
          </a:lstStyle>
          <a:p>
            <a:fld id="{69ED337D-A75B-443D-A18F-1CB3BBDA49BF}" type="slidenum">
              <a:rPr lang="en-US" smtClean="0"/>
              <a:t>‹#›</a:t>
            </a:fld>
            <a:endParaRPr lang="en-US"/>
          </a:p>
        </p:txBody>
      </p:sp>
    </p:spTree>
    <p:extLst>
      <p:ext uri="{BB962C8B-B14F-4D97-AF65-F5344CB8AC3E}">
        <p14:creationId xmlns:p14="http://schemas.microsoft.com/office/powerpoint/2010/main" val="38775523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E6B22D0E-DD8A-44A5-8A7D-E5476645F731}"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982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254748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9400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0329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416793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6369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0372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6742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772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336506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22D0E-DD8A-44A5-8A7D-E5476645F731}"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721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372964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B22D0E-DD8A-44A5-8A7D-E5476645F731}"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181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B22D0E-DD8A-44A5-8A7D-E5476645F731}"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326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235798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22D0E-DD8A-44A5-8A7D-E5476645F731}"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043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D6EEA-72C2-4C8A-98AE-6BED6184C3DB}" type="datetimeFigureOut">
              <a:rPr lang="en-US" smtClean="0"/>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22D0E-DD8A-44A5-8A7D-E5476645F731}" type="slidenum">
              <a:rPr lang="en-US" smtClean="0"/>
              <a:t>‹#›</a:t>
            </a:fld>
            <a:endParaRPr lang="en-US" dirty="0"/>
          </a:p>
        </p:txBody>
      </p:sp>
    </p:spTree>
    <p:extLst>
      <p:ext uri="{BB962C8B-B14F-4D97-AF65-F5344CB8AC3E}">
        <p14:creationId xmlns:p14="http://schemas.microsoft.com/office/powerpoint/2010/main" val="423954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EFD6EEA-72C2-4C8A-98AE-6BED6184C3DB}" type="datetimeFigureOut">
              <a:rPr lang="en-US" smtClean="0"/>
              <a:t>10/8/2014</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B22D0E-DD8A-44A5-8A7D-E5476645F731}" type="slidenum">
              <a:rPr lang="en-US" smtClean="0"/>
              <a:t>‹#›</a:t>
            </a:fld>
            <a:endParaRPr lang="en-US" dirty="0"/>
          </a:p>
        </p:txBody>
      </p:sp>
    </p:spTree>
    <p:extLst>
      <p:ext uri="{BB962C8B-B14F-4D97-AF65-F5344CB8AC3E}">
        <p14:creationId xmlns:p14="http://schemas.microsoft.com/office/powerpoint/2010/main" val="232833560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iblegatewa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Godly Wisdom</a:t>
            </a:r>
            <a:endParaRPr lang="en-US" sz="6000" dirty="0"/>
          </a:p>
        </p:txBody>
      </p:sp>
      <p:sp>
        <p:nvSpPr>
          <p:cNvPr id="3" name="Subtitle 2"/>
          <p:cNvSpPr>
            <a:spLocks noGrp="1"/>
          </p:cNvSpPr>
          <p:nvPr>
            <p:ph type="subTitle" idx="1"/>
          </p:nvPr>
        </p:nvSpPr>
        <p:spPr>
          <a:xfrm>
            <a:off x="1921934" y="3598327"/>
            <a:ext cx="5545666" cy="1735673"/>
          </a:xfrm>
        </p:spPr>
        <p:txBody>
          <a:bodyPr>
            <a:noAutofit/>
          </a:bodyPr>
          <a:lstStyle/>
          <a:p>
            <a:r>
              <a:rPr lang="en-US" sz="3200" dirty="0" smtClean="0"/>
              <a:t>Be not </a:t>
            </a:r>
            <a:r>
              <a:rPr lang="en-US" sz="3200" b="1" dirty="0" smtClean="0"/>
              <a:t>wise</a:t>
            </a:r>
            <a:r>
              <a:rPr lang="en-US" sz="3200" dirty="0" smtClean="0"/>
              <a:t> in thine own </a:t>
            </a:r>
            <a:r>
              <a:rPr lang="en-US" sz="3200" b="1" dirty="0" smtClean="0"/>
              <a:t>eyes</a:t>
            </a:r>
            <a:r>
              <a:rPr lang="en-US" sz="3200" dirty="0" smtClean="0"/>
              <a:t>: fear the Lord, and depart from evil. Prov. 3:7</a:t>
            </a:r>
            <a:endParaRPr lang="en-US" sz="3200" dirty="0"/>
          </a:p>
        </p:txBody>
      </p:sp>
    </p:spTree>
    <p:extLst>
      <p:ext uri="{BB962C8B-B14F-4D97-AF65-F5344CB8AC3E}">
        <p14:creationId xmlns:p14="http://schemas.microsoft.com/office/powerpoint/2010/main" val="2460584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1"/>
            <a:ext cx="6798736" cy="3953932"/>
          </a:xfrm>
        </p:spPr>
        <p:txBody>
          <a:bodyPr>
            <a:normAutofit/>
          </a:bodyPr>
          <a:lstStyle/>
          <a:p>
            <a:pPr marL="0" indent="0">
              <a:buNone/>
            </a:pPr>
            <a:r>
              <a:rPr lang="en-US" sz="2800" b="1" dirty="0" smtClean="0"/>
              <a:t>Worldly/Earthly Wisdom</a:t>
            </a:r>
          </a:p>
          <a:p>
            <a:r>
              <a:rPr lang="en-US" sz="2800" dirty="0" smtClean="0"/>
              <a:t>Do </a:t>
            </a:r>
            <a:r>
              <a:rPr lang="en-US" sz="2800" dirty="0"/>
              <a:t>you have confusion in your home? </a:t>
            </a:r>
            <a:endParaRPr lang="en-US" sz="2800" dirty="0" smtClean="0"/>
          </a:p>
          <a:p>
            <a:r>
              <a:rPr lang="en-US" sz="2800" dirty="0" smtClean="0"/>
              <a:t>Do </a:t>
            </a:r>
            <a:r>
              <a:rPr lang="en-US" sz="2800" dirty="0"/>
              <a:t>you have chaos at work? </a:t>
            </a:r>
            <a:endParaRPr lang="en-US" sz="2800" dirty="0" smtClean="0"/>
          </a:p>
          <a:p>
            <a:r>
              <a:rPr lang="en-US" sz="2800" dirty="0" smtClean="0"/>
              <a:t>Is </a:t>
            </a:r>
            <a:r>
              <a:rPr lang="en-US" sz="2800" dirty="0"/>
              <a:t>your life a mess? </a:t>
            </a:r>
            <a:endParaRPr lang="en-US" sz="2800" dirty="0" smtClean="0"/>
          </a:p>
          <a:p>
            <a:r>
              <a:rPr lang="en-US" sz="2800" dirty="0" smtClean="0"/>
              <a:t>If </a:t>
            </a:r>
            <a:r>
              <a:rPr lang="en-US" sz="2800" dirty="0"/>
              <a:t>there is not order and peace – </a:t>
            </a:r>
            <a:r>
              <a:rPr lang="en-US" sz="2800" dirty="0" smtClean="0"/>
              <a:t>There may be a </a:t>
            </a:r>
            <a:r>
              <a:rPr lang="en-US" sz="2800" dirty="0"/>
              <a:t>lack Godly </a:t>
            </a:r>
            <a:r>
              <a:rPr lang="en-US" sz="2800" dirty="0" smtClean="0"/>
              <a:t>wisdom when dealing with your situation.</a:t>
            </a:r>
            <a:endParaRPr lang="en-US" sz="2800" dirty="0"/>
          </a:p>
        </p:txBody>
      </p:sp>
    </p:spTree>
    <p:extLst>
      <p:ext uri="{BB962C8B-B14F-4D97-AF65-F5344CB8AC3E}">
        <p14:creationId xmlns:p14="http://schemas.microsoft.com/office/powerpoint/2010/main" val="4105742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05000"/>
            <a:ext cx="6798736" cy="4343400"/>
          </a:xfrm>
        </p:spPr>
        <p:txBody>
          <a:bodyPr>
            <a:noAutofit/>
          </a:bodyPr>
          <a:lstStyle/>
          <a:p>
            <a:pPr marL="0" indent="0">
              <a:buNone/>
            </a:pPr>
            <a:r>
              <a:rPr lang="en-US" sz="2800" b="1" dirty="0" smtClean="0"/>
              <a:t>Godly Wisdom</a:t>
            </a:r>
            <a:r>
              <a:rPr lang="en-US" sz="2800" dirty="0" smtClean="0"/>
              <a:t>:</a:t>
            </a:r>
          </a:p>
          <a:p>
            <a:r>
              <a:rPr lang="en-US" sz="2800" dirty="0"/>
              <a:t>“The wisdom that is from above is first pure, then peaceable, gentle, willing to yield, full of mercy and good fruits, without partiality and without hypocrisy.” James 3:17 (</a:t>
            </a:r>
            <a:r>
              <a:rPr lang="en-US" sz="2800" dirty="0" smtClean="0"/>
              <a:t>NKJV)</a:t>
            </a:r>
          </a:p>
          <a:p>
            <a:r>
              <a:rPr lang="en-US" sz="2800" dirty="0" smtClean="0"/>
              <a:t>Godly Wisdom creates </a:t>
            </a:r>
            <a:r>
              <a:rPr lang="en-US" sz="2800" dirty="0"/>
              <a:t>order and </a:t>
            </a:r>
            <a:r>
              <a:rPr lang="en-US" sz="2800" dirty="0" smtClean="0"/>
              <a:t>peace</a:t>
            </a:r>
          </a:p>
          <a:p>
            <a:r>
              <a:rPr lang="en-US" sz="2800" dirty="0"/>
              <a:t>When there is Godly wisdom – there is </a:t>
            </a:r>
            <a:r>
              <a:rPr lang="en-US" sz="2800" dirty="0" smtClean="0"/>
              <a:t>truth/purity, </a:t>
            </a:r>
            <a:r>
              <a:rPr lang="en-US" sz="2800" dirty="0"/>
              <a:t>there is peace, there is order, there is mercy, there is compassion.</a:t>
            </a:r>
          </a:p>
        </p:txBody>
      </p:sp>
    </p:spTree>
    <p:extLst>
      <p:ext uri="{BB962C8B-B14F-4D97-AF65-F5344CB8AC3E}">
        <p14:creationId xmlns:p14="http://schemas.microsoft.com/office/powerpoint/2010/main" val="373068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0"/>
            <a:ext cx="6798736" cy="3962400"/>
          </a:xfrm>
        </p:spPr>
        <p:txBody>
          <a:bodyPr>
            <a:noAutofit/>
          </a:bodyPr>
          <a:lstStyle/>
          <a:p>
            <a:pPr marL="0" indent="0">
              <a:buNone/>
            </a:pPr>
            <a:r>
              <a:rPr lang="en-US" sz="2800" b="1" dirty="0" smtClean="0"/>
              <a:t>Godly Wisdom</a:t>
            </a:r>
          </a:p>
          <a:p>
            <a:pPr marL="0" indent="0">
              <a:buNone/>
            </a:pPr>
            <a:r>
              <a:rPr lang="en-US" sz="2800" b="1" dirty="0" smtClean="0"/>
              <a:t>Truth</a:t>
            </a:r>
            <a:r>
              <a:rPr lang="en-US" sz="2800" dirty="0" smtClean="0"/>
              <a:t>-Pure: Authentic </a:t>
            </a:r>
            <a:r>
              <a:rPr lang="en-US" sz="2800" dirty="0"/>
              <a:t>– </a:t>
            </a:r>
            <a:r>
              <a:rPr lang="en-US" sz="2800" dirty="0" smtClean="0"/>
              <a:t> </a:t>
            </a:r>
            <a:r>
              <a:rPr lang="en-US" sz="2800" dirty="0"/>
              <a:t>A person who is “pure” will not compromise their integrity</a:t>
            </a:r>
            <a:r>
              <a:rPr lang="en-US" sz="2800" dirty="0" smtClean="0"/>
              <a:t>.</a:t>
            </a:r>
          </a:p>
          <a:p>
            <a:r>
              <a:rPr lang="en-US" sz="2800" dirty="0" smtClean="0"/>
              <a:t>I </a:t>
            </a:r>
            <a:r>
              <a:rPr lang="en-US" sz="2800" dirty="0"/>
              <a:t>will not lie to you </a:t>
            </a:r>
          </a:p>
          <a:p>
            <a:r>
              <a:rPr lang="en-US" sz="2800" dirty="0" smtClean="0"/>
              <a:t>I will not cheat </a:t>
            </a:r>
            <a:r>
              <a:rPr lang="en-US" sz="2800" dirty="0"/>
              <a:t>you </a:t>
            </a:r>
          </a:p>
          <a:p>
            <a:r>
              <a:rPr lang="en-US" sz="2800" dirty="0" smtClean="0"/>
              <a:t>I will not manipulate </a:t>
            </a:r>
            <a:r>
              <a:rPr lang="en-US" sz="2800" dirty="0"/>
              <a:t>you. </a:t>
            </a:r>
            <a:endParaRPr lang="en-US" sz="2800" dirty="0" smtClean="0"/>
          </a:p>
          <a:p>
            <a:r>
              <a:rPr lang="en-US" sz="2800" dirty="0" smtClean="0"/>
              <a:t>I </a:t>
            </a:r>
            <a:r>
              <a:rPr lang="en-US" sz="2800" dirty="0"/>
              <a:t>will be honest with you.</a:t>
            </a:r>
          </a:p>
        </p:txBody>
      </p:sp>
    </p:spTree>
    <p:extLst>
      <p:ext uri="{BB962C8B-B14F-4D97-AF65-F5344CB8AC3E}">
        <p14:creationId xmlns:p14="http://schemas.microsoft.com/office/powerpoint/2010/main" val="3368124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1133"/>
            <a:ext cx="6798734" cy="1303867"/>
          </a:xfrm>
        </p:spPr>
        <p:txBody>
          <a:bodyPr/>
          <a:lstStyle/>
          <a:p>
            <a:r>
              <a:rPr lang="en-US" dirty="0"/>
              <a:t>Godly Wisdom</a:t>
            </a:r>
          </a:p>
        </p:txBody>
      </p:sp>
      <p:sp>
        <p:nvSpPr>
          <p:cNvPr id="3" name="Content Placeholder 2"/>
          <p:cNvSpPr>
            <a:spLocks noGrp="1"/>
          </p:cNvSpPr>
          <p:nvPr>
            <p:ph idx="1"/>
          </p:nvPr>
        </p:nvSpPr>
        <p:spPr>
          <a:xfrm>
            <a:off x="1176865" y="1905000"/>
            <a:ext cx="6798736" cy="3962400"/>
          </a:xfrm>
        </p:spPr>
        <p:txBody>
          <a:bodyPr>
            <a:normAutofit fontScale="25000" lnSpcReduction="20000"/>
          </a:bodyPr>
          <a:lstStyle/>
          <a:p>
            <a:pPr marL="0" indent="0">
              <a:buNone/>
            </a:pPr>
            <a:r>
              <a:rPr lang="en-US" sz="9600" b="1" dirty="0" smtClean="0"/>
              <a:t>Godly Wisdom</a:t>
            </a:r>
          </a:p>
          <a:p>
            <a:pPr marL="0" indent="0">
              <a:buNone/>
            </a:pPr>
            <a:r>
              <a:rPr lang="en-US" sz="9600" b="1" dirty="0" smtClean="0"/>
              <a:t>Peace</a:t>
            </a:r>
            <a:r>
              <a:rPr lang="en-US" sz="9600" dirty="0" smtClean="0"/>
              <a:t>: Gentleness, Peace loving </a:t>
            </a:r>
          </a:p>
          <a:p>
            <a:r>
              <a:rPr lang="en-US" sz="9600" dirty="0" smtClean="0"/>
              <a:t>“</a:t>
            </a:r>
            <a:r>
              <a:rPr lang="en-US" sz="9600" dirty="0"/>
              <a:t>A gentle answer turns away wrath, But a harsh word stirs up anger.” Proverbs 15:1 (NASV) </a:t>
            </a:r>
            <a:endParaRPr lang="en-US" sz="9600" dirty="0" smtClean="0"/>
          </a:p>
          <a:p>
            <a:r>
              <a:rPr lang="en-US" sz="9600" dirty="0" smtClean="0"/>
              <a:t>Have </a:t>
            </a:r>
            <a:r>
              <a:rPr lang="en-US" sz="9600" dirty="0"/>
              <a:t>you ever known someone who is always looking for a fight – always looking for an argument? </a:t>
            </a:r>
            <a:r>
              <a:rPr lang="en-US" sz="9600" dirty="0" smtClean="0"/>
              <a:t>Example, </a:t>
            </a:r>
            <a:r>
              <a:rPr lang="en-US" sz="9600" dirty="0"/>
              <a:t>I heard of one guy who liked to argue so much that he would only eat food that disagreed with </a:t>
            </a:r>
            <a:r>
              <a:rPr lang="en-US" sz="9600" dirty="0" smtClean="0"/>
              <a:t>him so he could start a fight.</a:t>
            </a:r>
            <a:endParaRPr lang="en-US" sz="9600" dirty="0"/>
          </a:p>
          <a:p>
            <a:r>
              <a:rPr lang="en-US" sz="9600" dirty="0"/>
              <a:t>But if you’re going to walk in Godly wisdom – you should strive to be peace loving – and gentle. </a:t>
            </a:r>
            <a:br>
              <a:rPr lang="en-US" sz="9600" dirty="0"/>
            </a:br>
            <a:r>
              <a:rPr lang="en-US" dirty="0"/>
              <a:t/>
            </a:r>
            <a:br>
              <a:rPr lang="en-US" dirty="0"/>
            </a:br>
            <a:endParaRPr lang="en-US" dirty="0"/>
          </a:p>
        </p:txBody>
      </p:sp>
    </p:spTree>
    <p:extLst>
      <p:ext uri="{BB962C8B-B14F-4D97-AF65-F5344CB8AC3E}">
        <p14:creationId xmlns:p14="http://schemas.microsoft.com/office/powerpoint/2010/main" val="102569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533400" y="1447800"/>
            <a:ext cx="8229600" cy="4724400"/>
          </a:xfrm>
        </p:spPr>
        <p:txBody>
          <a:bodyPr>
            <a:normAutofit fontScale="25000" lnSpcReduction="20000"/>
          </a:bodyPr>
          <a:lstStyle/>
          <a:p>
            <a:pPr marL="0" indent="0">
              <a:buNone/>
            </a:pPr>
            <a:r>
              <a:rPr lang="en-US" sz="11200" b="1" dirty="0" smtClean="0"/>
              <a:t>Godly Wisdom</a:t>
            </a:r>
          </a:p>
          <a:p>
            <a:pPr marL="0" indent="0">
              <a:buNone/>
            </a:pPr>
            <a:r>
              <a:rPr lang="en-US" sz="11400" b="1" dirty="0" smtClean="0"/>
              <a:t>Willing to Yield</a:t>
            </a:r>
            <a:r>
              <a:rPr lang="en-US" sz="11400" dirty="0" smtClean="0"/>
              <a:t>: a </a:t>
            </a:r>
            <a:r>
              <a:rPr lang="en-US" sz="11400" dirty="0"/>
              <a:t>person is open to suggestions </a:t>
            </a:r>
          </a:p>
          <a:p>
            <a:r>
              <a:rPr lang="en-US" sz="11400" b="1" dirty="0" smtClean="0"/>
              <a:t>Be </a:t>
            </a:r>
            <a:r>
              <a:rPr lang="en-US" sz="11400" b="1" dirty="0"/>
              <a:t>willing </a:t>
            </a:r>
            <a:r>
              <a:rPr lang="en-US" sz="11400" dirty="0"/>
              <a:t>to listen – they are open to ideas </a:t>
            </a:r>
            <a:endParaRPr lang="en-US" sz="11400" dirty="0" smtClean="0"/>
          </a:p>
          <a:p>
            <a:r>
              <a:rPr lang="en-US" sz="11400" b="1" dirty="0" smtClean="0"/>
              <a:t>Be willing </a:t>
            </a:r>
            <a:r>
              <a:rPr lang="en-US" sz="11400" dirty="0"/>
              <a:t>to try new things </a:t>
            </a:r>
            <a:r>
              <a:rPr lang="en-US" sz="11400" b="1" dirty="0"/>
              <a:t>– </a:t>
            </a:r>
            <a:r>
              <a:rPr lang="en-US" sz="11400" b="1" dirty="0" smtClean="0"/>
              <a:t>Be </a:t>
            </a:r>
            <a:r>
              <a:rPr lang="en-US" sz="11400" b="1" dirty="0"/>
              <a:t>willing </a:t>
            </a:r>
            <a:r>
              <a:rPr lang="en-US" sz="11400" dirty="0"/>
              <a:t>to see what works and adjust to it </a:t>
            </a:r>
            <a:r>
              <a:rPr lang="en-US" sz="11400" dirty="0" smtClean="0"/>
              <a:t>. </a:t>
            </a:r>
            <a:r>
              <a:rPr lang="en-US" sz="11400" b="1" dirty="0" smtClean="0"/>
              <a:t>Be willing </a:t>
            </a:r>
            <a:r>
              <a:rPr lang="en-US" sz="11400" dirty="0" smtClean="0"/>
              <a:t>to take another person’s advice. </a:t>
            </a:r>
          </a:p>
          <a:p>
            <a:r>
              <a:rPr lang="en-US" sz="11400" dirty="0" smtClean="0"/>
              <a:t>Most </a:t>
            </a:r>
            <a:r>
              <a:rPr lang="en-US" sz="11400" dirty="0"/>
              <a:t>of us are too oversensitive. If someone gives us a suggestion – many times we take it as criticism</a:t>
            </a:r>
            <a:r>
              <a:rPr lang="en-US" sz="11400" dirty="0" smtClean="0"/>
              <a:t>.</a:t>
            </a:r>
          </a:p>
          <a:p>
            <a:r>
              <a:rPr lang="en-US" sz="11400" dirty="0"/>
              <a:t>Don’t criticize. Don’t get defensive. Listen – try new things and see if they work. If it doesn’t work – it’s not a failure – it was a test</a:t>
            </a:r>
            <a:br>
              <a:rPr lang="en-US" sz="11400" dirty="0"/>
            </a:br>
            <a:endParaRPr lang="en-US" sz="11400" dirty="0"/>
          </a:p>
        </p:txBody>
      </p:sp>
    </p:spTree>
    <p:extLst>
      <p:ext uri="{BB962C8B-B14F-4D97-AF65-F5344CB8AC3E}">
        <p14:creationId xmlns:p14="http://schemas.microsoft.com/office/powerpoint/2010/main" val="935134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609600"/>
            <a:ext cx="6798734" cy="837263"/>
          </a:xfrm>
        </p:spPr>
        <p:txBody>
          <a:bodyPr>
            <a:normAutofit/>
          </a:bodyPr>
          <a:lstStyle/>
          <a:p>
            <a:r>
              <a:rPr lang="en-US" sz="4800" dirty="0"/>
              <a:t>Godly Wisdom</a:t>
            </a:r>
          </a:p>
        </p:txBody>
      </p:sp>
      <p:sp>
        <p:nvSpPr>
          <p:cNvPr id="3" name="Content Placeholder 2"/>
          <p:cNvSpPr>
            <a:spLocks noGrp="1"/>
          </p:cNvSpPr>
          <p:nvPr>
            <p:ph idx="1"/>
          </p:nvPr>
        </p:nvSpPr>
        <p:spPr>
          <a:xfrm>
            <a:off x="1066800" y="1446863"/>
            <a:ext cx="6908802" cy="4953937"/>
          </a:xfrm>
        </p:spPr>
        <p:txBody>
          <a:bodyPr>
            <a:noAutofit/>
          </a:bodyPr>
          <a:lstStyle/>
          <a:p>
            <a:pPr marL="0" indent="0">
              <a:buNone/>
            </a:pPr>
            <a:r>
              <a:rPr lang="en-US" b="1" dirty="0" smtClean="0"/>
              <a:t>Godly Wisdom</a:t>
            </a:r>
          </a:p>
          <a:p>
            <a:pPr marL="0" indent="0">
              <a:buNone/>
            </a:pPr>
            <a:r>
              <a:rPr lang="en-US" b="1" dirty="0" smtClean="0"/>
              <a:t>Merciful:</a:t>
            </a:r>
            <a:r>
              <a:rPr lang="en-US" dirty="0" smtClean="0"/>
              <a:t> Do </a:t>
            </a:r>
            <a:r>
              <a:rPr lang="en-US" dirty="0"/>
              <a:t>you jump on somebody every time that they make a mistake? </a:t>
            </a:r>
            <a:endParaRPr lang="en-US" dirty="0" smtClean="0"/>
          </a:p>
          <a:p>
            <a:r>
              <a:rPr lang="en-US" dirty="0" smtClean="0"/>
              <a:t>Do </a:t>
            </a:r>
            <a:r>
              <a:rPr lang="en-US" dirty="0"/>
              <a:t>you have a “scapegoat” in your family? A scapegoat, is someone you can blame if something goes wrong. </a:t>
            </a:r>
            <a:endParaRPr lang="en-US" dirty="0" smtClean="0"/>
          </a:p>
          <a:p>
            <a:r>
              <a:rPr lang="en-US" dirty="0" smtClean="0"/>
              <a:t>Do </a:t>
            </a:r>
            <a:r>
              <a:rPr lang="en-US" dirty="0"/>
              <a:t>you find others to blame when things fall apart? </a:t>
            </a:r>
            <a:endParaRPr lang="en-US" dirty="0" smtClean="0"/>
          </a:p>
          <a:p>
            <a:r>
              <a:rPr lang="en-US" dirty="0" smtClean="0"/>
              <a:t>Do </a:t>
            </a:r>
            <a:r>
              <a:rPr lang="en-US" dirty="0"/>
              <a:t>you remember the mistakes that people make and hold them over a person’s head – not willing to forgive and forget? </a:t>
            </a:r>
            <a:r>
              <a:rPr lang="en-US" dirty="0" smtClean="0"/>
              <a:t> You lack mercy.</a:t>
            </a:r>
            <a:endParaRPr lang="en-US" dirty="0"/>
          </a:p>
        </p:txBody>
      </p:sp>
    </p:spTree>
    <p:extLst>
      <p:ext uri="{BB962C8B-B14F-4D97-AF65-F5344CB8AC3E}">
        <p14:creationId xmlns:p14="http://schemas.microsoft.com/office/powerpoint/2010/main" val="2355769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69" y="762000"/>
            <a:ext cx="6798734" cy="1303867"/>
          </a:xfrm>
        </p:spPr>
        <p:txBody>
          <a:bodyPr/>
          <a:lstStyle/>
          <a:p>
            <a:r>
              <a:rPr lang="en-US" dirty="0"/>
              <a:t>Godly Wisdom</a:t>
            </a:r>
          </a:p>
        </p:txBody>
      </p:sp>
      <p:sp>
        <p:nvSpPr>
          <p:cNvPr id="3" name="Content Placeholder 2"/>
          <p:cNvSpPr>
            <a:spLocks noGrp="1"/>
          </p:cNvSpPr>
          <p:nvPr>
            <p:ph idx="1"/>
          </p:nvPr>
        </p:nvSpPr>
        <p:spPr>
          <a:xfrm>
            <a:off x="1176865" y="1905001"/>
            <a:ext cx="6798736" cy="4030132"/>
          </a:xfrm>
        </p:spPr>
        <p:txBody>
          <a:bodyPr>
            <a:normAutofit/>
          </a:bodyPr>
          <a:lstStyle/>
          <a:p>
            <a:pPr marL="0" indent="0">
              <a:buNone/>
            </a:pPr>
            <a:r>
              <a:rPr lang="en-US" sz="2800" b="1" dirty="0" smtClean="0"/>
              <a:t>Godly Wisdom</a:t>
            </a:r>
          </a:p>
          <a:p>
            <a:pPr marL="0" indent="0">
              <a:buNone/>
            </a:pPr>
            <a:r>
              <a:rPr lang="en-US" sz="2800" b="1" dirty="0" smtClean="0"/>
              <a:t>Good Fruit</a:t>
            </a:r>
            <a:r>
              <a:rPr lang="en-US" sz="2800" dirty="0" smtClean="0"/>
              <a:t>: kind </a:t>
            </a:r>
            <a:r>
              <a:rPr lang="en-US" sz="2800" dirty="0"/>
              <a:t>actions we show to others. </a:t>
            </a:r>
            <a:endParaRPr lang="en-US" sz="2800" dirty="0" smtClean="0"/>
          </a:p>
          <a:p>
            <a:r>
              <a:rPr lang="en-US" sz="2800" dirty="0"/>
              <a:t>S</a:t>
            </a:r>
            <a:r>
              <a:rPr lang="en-US" sz="2800" dirty="0" smtClean="0"/>
              <a:t>how </a:t>
            </a:r>
            <a:r>
              <a:rPr lang="en-US" sz="2800" dirty="0"/>
              <a:t>kindness </a:t>
            </a:r>
          </a:p>
          <a:p>
            <a:r>
              <a:rPr lang="en-US" sz="2800" dirty="0"/>
              <a:t>S</a:t>
            </a:r>
            <a:r>
              <a:rPr lang="en-US" sz="2800" dirty="0" smtClean="0"/>
              <a:t>how </a:t>
            </a:r>
            <a:r>
              <a:rPr lang="en-US" sz="2800" dirty="0"/>
              <a:t>compassion </a:t>
            </a:r>
          </a:p>
          <a:p>
            <a:r>
              <a:rPr lang="en-US" sz="2800" dirty="0" smtClean="0"/>
              <a:t>Don’t </a:t>
            </a:r>
            <a:r>
              <a:rPr lang="en-US" sz="2800" dirty="0"/>
              <a:t>emphasize a person’s mistakes. </a:t>
            </a:r>
            <a:endParaRPr lang="en-US" sz="2800" dirty="0" smtClean="0"/>
          </a:p>
          <a:p>
            <a:r>
              <a:rPr lang="en-US" sz="2800" dirty="0"/>
              <a:t>G</a:t>
            </a:r>
            <a:r>
              <a:rPr lang="en-US" sz="2800" dirty="0" smtClean="0"/>
              <a:t>ive </a:t>
            </a:r>
            <a:r>
              <a:rPr lang="en-US" sz="2800" dirty="0"/>
              <a:t>them what they need – not what they deserve.</a:t>
            </a:r>
          </a:p>
        </p:txBody>
      </p:sp>
    </p:spTree>
    <p:extLst>
      <p:ext uri="{BB962C8B-B14F-4D97-AF65-F5344CB8AC3E}">
        <p14:creationId xmlns:p14="http://schemas.microsoft.com/office/powerpoint/2010/main" val="1351991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533401"/>
            <a:ext cx="6798734" cy="838199"/>
          </a:xfrm>
        </p:spPr>
        <p:txBody>
          <a:bodyPr>
            <a:normAutofit/>
          </a:bodyPr>
          <a:lstStyle/>
          <a:p>
            <a:r>
              <a:rPr lang="en-US" sz="4400" dirty="0"/>
              <a:t>Godly Wisdom</a:t>
            </a:r>
          </a:p>
        </p:txBody>
      </p:sp>
      <p:sp>
        <p:nvSpPr>
          <p:cNvPr id="3" name="Content Placeholder 2"/>
          <p:cNvSpPr>
            <a:spLocks noGrp="1"/>
          </p:cNvSpPr>
          <p:nvPr>
            <p:ph idx="1"/>
          </p:nvPr>
        </p:nvSpPr>
        <p:spPr>
          <a:xfrm>
            <a:off x="461433" y="1219200"/>
            <a:ext cx="8229600" cy="5029200"/>
          </a:xfrm>
        </p:spPr>
        <p:txBody>
          <a:bodyPr>
            <a:noAutofit/>
          </a:bodyPr>
          <a:lstStyle/>
          <a:p>
            <a:pPr marL="0" indent="0">
              <a:buNone/>
            </a:pPr>
            <a:r>
              <a:rPr lang="en-US" sz="2800" b="1" dirty="0" smtClean="0"/>
              <a:t>Godly Wisdom</a:t>
            </a:r>
          </a:p>
          <a:p>
            <a:pPr marL="0" indent="0">
              <a:buNone/>
            </a:pPr>
            <a:r>
              <a:rPr lang="en-US" sz="2800" b="1" dirty="0" smtClean="0"/>
              <a:t>Impartial &amp; Not a Hypocrit</a:t>
            </a:r>
            <a:r>
              <a:rPr lang="en-US" sz="2800" dirty="0" smtClean="0"/>
              <a:t>e: A fake/Wearing A Mask</a:t>
            </a:r>
          </a:p>
          <a:p>
            <a:r>
              <a:rPr lang="en-US" sz="2800" dirty="0" smtClean="0"/>
              <a:t>Don’t change your character (who you are) in different situations or environments.</a:t>
            </a:r>
          </a:p>
          <a:p>
            <a:r>
              <a:rPr lang="en-US" sz="2800" dirty="0" smtClean="0"/>
              <a:t>If you </a:t>
            </a:r>
            <a:r>
              <a:rPr lang="en-US" sz="2800" dirty="0"/>
              <a:t>are wise – you will not be a fake – you will not be a phony. </a:t>
            </a:r>
            <a:endParaRPr lang="en-US" sz="2800" dirty="0" smtClean="0"/>
          </a:p>
          <a:p>
            <a:r>
              <a:rPr lang="en-US" sz="2800" dirty="0" smtClean="0"/>
              <a:t>You </a:t>
            </a:r>
            <a:r>
              <a:rPr lang="en-US" sz="2800" dirty="0"/>
              <a:t>are not to be an actor – pretending – as you go through life. </a:t>
            </a:r>
            <a:r>
              <a:rPr lang="en-US" sz="2800" dirty="0" smtClean="0"/>
              <a:t>We are </a:t>
            </a:r>
            <a:r>
              <a:rPr lang="en-US" sz="2800" dirty="0"/>
              <a:t>to be the real deal. </a:t>
            </a:r>
            <a:endParaRPr lang="en-US" sz="2800" dirty="0" smtClean="0"/>
          </a:p>
          <a:p>
            <a:r>
              <a:rPr lang="en-US" sz="2800" dirty="0" smtClean="0"/>
              <a:t>If we </a:t>
            </a:r>
            <a:r>
              <a:rPr lang="en-US" sz="2800" dirty="0"/>
              <a:t>say </a:t>
            </a:r>
            <a:r>
              <a:rPr lang="en-US" sz="2800" dirty="0" smtClean="0"/>
              <a:t>we </a:t>
            </a:r>
            <a:r>
              <a:rPr lang="en-US" sz="2800" dirty="0"/>
              <a:t>are a Christian – then </a:t>
            </a:r>
            <a:r>
              <a:rPr lang="en-US" sz="2800" dirty="0" smtClean="0"/>
              <a:t>we need to act </a:t>
            </a:r>
            <a:r>
              <a:rPr lang="en-US" sz="2800" dirty="0"/>
              <a:t>like </a:t>
            </a:r>
            <a:r>
              <a:rPr lang="en-US" sz="2800" dirty="0" smtClean="0"/>
              <a:t>Christians. </a:t>
            </a:r>
            <a:endParaRPr lang="en-US" sz="2800" dirty="0"/>
          </a:p>
        </p:txBody>
      </p:sp>
    </p:spTree>
    <p:extLst>
      <p:ext uri="{BB962C8B-B14F-4D97-AF65-F5344CB8AC3E}">
        <p14:creationId xmlns:p14="http://schemas.microsoft.com/office/powerpoint/2010/main" val="185066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805" y="533401"/>
            <a:ext cx="6798734" cy="914400"/>
          </a:xfrm>
        </p:spPr>
        <p:txBody>
          <a:bodyPr>
            <a:normAutofit/>
          </a:bodyPr>
          <a:lstStyle/>
          <a:p>
            <a:r>
              <a:rPr lang="en-US" sz="4400" dirty="0"/>
              <a:t>Godly Wisdom</a:t>
            </a:r>
          </a:p>
        </p:txBody>
      </p:sp>
      <p:sp>
        <p:nvSpPr>
          <p:cNvPr id="3" name="Content Placeholder 2"/>
          <p:cNvSpPr>
            <a:spLocks noGrp="1"/>
          </p:cNvSpPr>
          <p:nvPr>
            <p:ph idx="1"/>
          </p:nvPr>
        </p:nvSpPr>
        <p:spPr>
          <a:xfrm>
            <a:off x="685800" y="1447802"/>
            <a:ext cx="7772400" cy="4648198"/>
          </a:xfrm>
        </p:spPr>
        <p:txBody>
          <a:bodyPr>
            <a:noAutofit/>
          </a:bodyPr>
          <a:lstStyle/>
          <a:p>
            <a:r>
              <a:rPr lang="en-US" sz="2600" dirty="0"/>
              <a:t>We are humans saved by the grace of God. We all sin – we all fall short – we all miss the mark</a:t>
            </a:r>
            <a:r>
              <a:rPr lang="en-US" sz="2600" dirty="0" smtClean="0"/>
              <a:t>.</a:t>
            </a:r>
          </a:p>
          <a:p>
            <a:r>
              <a:rPr lang="en-US" sz="2600" dirty="0" smtClean="0"/>
              <a:t> </a:t>
            </a:r>
            <a:r>
              <a:rPr lang="en-US" sz="2600" dirty="0"/>
              <a:t>But if we are going to get along with one another we need to show Godly wisdom in how we deal with one another</a:t>
            </a:r>
            <a:r>
              <a:rPr lang="en-US" sz="2600" dirty="0" smtClean="0"/>
              <a:t>.</a:t>
            </a:r>
          </a:p>
          <a:p>
            <a:r>
              <a:rPr lang="en-US" sz="2600" dirty="0" smtClean="0"/>
              <a:t>If </a:t>
            </a:r>
            <a:r>
              <a:rPr lang="en-US" sz="2600" dirty="0"/>
              <a:t>any of you lacks wisdom, let him ask of God, who gives to all generously and without reproach, and it will be given to him.” James 1:5 (NASV) </a:t>
            </a:r>
            <a:endParaRPr lang="en-US" sz="2600" dirty="0" smtClean="0"/>
          </a:p>
          <a:p>
            <a:r>
              <a:rPr lang="en-US" sz="2600" dirty="0" smtClean="0"/>
              <a:t>We </a:t>
            </a:r>
            <a:r>
              <a:rPr lang="en-US" sz="2600" dirty="0"/>
              <a:t>want to live in Godly wisdom – don’t you? Let us ask God together for His wisdom</a:t>
            </a:r>
            <a:r>
              <a:rPr lang="en-US" sz="2600" dirty="0" smtClean="0"/>
              <a:t>. We want the lifestyle that displays Godly wisdom in our lives.</a:t>
            </a:r>
            <a:r>
              <a:rPr lang="en-US" sz="2000" dirty="0"/>
              <a:t/>
            </a:r>
            <a:br>
              <a:rPr lang="en-US" sz="2000" dirty="0"/>
            </a:br>
            <a:endParaRPr lang="en-US" sz="2000" dirty="0"/>
          </a:p>
        </p:txBody>
      </p:sp>
    </p:spTree>
    <p:extLst>
      <p:ext uri="{BB962C8B-B14F-4D97-AF65-F5344CB8AC3E}">
        <p14:creationId xmlns:p14="http://schemas.microsoft.com/office/powerpoint/2010/main" val="1459925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p:txBody>
          <a:bodyPr/>
          <a:lstStyle/>
          <a:p>
            <a:pPr marL="0" indent="0">
              <a:buNone/>
            </a:pPr>
            <a:r>
              <a:rPr lang="en-US" dirty="0" smtClean="0"/>
              <a:t>Resources:</a:t>
            </a:r>
          </a:p>
          <a:p>
            <a:pPr marL="0" indent="0">
              <a:buNone/>
            </a:pPr>
            <a:r>
              <a:rPr lang="en-US" dirty="0" smtClean="0"/>
              <a:t>Living in Godly Wisdom: Tom Shepard</a:t>
            </a:r>
          </a:p>
          <a:p>
            <a:pPr marL="0" indent="0">
              <a:buNone/>
            </a:pPr>
            <a:endParaRPr lang="en-US" dirty="0"/>
          </a:p>
        </p:txBody>
      </p:sp>
    </p:spTree>
    <p:extLst>
      <p:ext uri="{BB962C8B-B14F-4D97-AF65-F5344CB8AC3E}">
        <p14:creationId xmlns:p14="http://schemas.microsoft.com/office/powerpoint/2010/main" val="1236537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203370" y="1905000"/>
            <a:ext cx="6798736" cy="4114800"/>
          </a:xfrm>
        </p:spPr>
        <p:txBody>
          <a:bodyPr>
            <a:noAutofit/>
          </a:bodyPr>
          <a:lstStyle/>
          <a:p>
            <a:r>
              <a:rPr lang="en-US" sz="2800" dirty="0" smtClean="0"/>
              <a:t>Prov. 3:7 (CEV) Don’t ever think that you</a:t>
            </a:r>
            <a:br>
              <a:rPr lang="en-US" sz="2800" dirty="0" smtClean="0"/>
            </a:br>
            <a:r>
              <a:rPr lang="en-US" sz="2800" dirty="0" smtClean="0"/>
              <a:t>are wise enough, but respect the </a:t>
            </a:r>
            <a:r>
              <a:rPr lang="en-US" sz="2800" cap="small" dirty="0" smtClean="0">
                <a:effectLst/>
              </a:rPr>
              <a:t>Lord</a:t>
            </a:r>
            <a:r>
              <a:rPr lang="en-US" sz="2800" dirty="0" smtClean="0"/>
              <a:t/>
            </a:r>
            <a:br>
              <a:rPr lang="en-US" sz="2800" dirty="0" smtClean="0"/>
            </a:br>
            <a:r>
              <a:rPr lang="en-US" sz="2800" dirty="0" smtClean="0"/>
              <a:t>and stay away from evil.</a:t>
            </a:r>
          </a:p>
          <a:p>
            <a:r>
              <a:rPr lang="en-US" sz="2800" dirty="0"/>
              <a:t>Does our definitions of wisdom match what God wants from us? </a:t>
            </a:r>
            <a:endParaRPr lang="en-US" sz="2800" dirty="0" smtClean="0"/>
          </a:p>
          <a:p>
            <a:r>
              <a:rPr lang="en-US" sz="2800" dirty="0"/>
              <a:t>Wisdom is the reward you get for a lifetime of listening when you would have preferred to talk. Doug Larson. </a:t>
            </a:r>
            <a:br>
              <a:rPr lang="en-US" sz="2800" dirty="0"/>
            </a:br>
            <a:endParaRPr lang="en-US" sz="2800" dirty="0"/>
          </a:p>
        </p:txBody>
      </p:sp>
    </p:spTree>
    <p:extLst>
      <p:ext uri="{BB962C8B-B14F-4D97-AF65-F5344CB8AC3E}">
        <p14:creationId xmlns:p14="http://schemas.microsoft.com/office/powerpoint/2010/main" val="118739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1"/>
            <a:ext cx="6798736" cy="3953932"/>
          </a:xfrm>
        </p:spPr>
        <p:txBody>
          <a:bodyPr>
            <a:noAutofit/>
          </a:bodyPr>
          <a:lstStyle/>
          <a:p>
            <a:r>
              <a:rPr lang="en-US" sz="2800" dirty="0"/>
              <a:t>Realize the value of wisdom. – </a:t>
            </a:r>
            <a:r>
              <a:rPr lang="en-US" sz="2800" b="1" u="sng" dirty="0">
                <a:solidFill>
                  <a:srgbClr val="0070C0"/>
                </a:solidFill>
                <a:hlinkClick r:id="rId2"/>
              </a:rPr>
              <a:t>Proverbs 3:13-15 give insight to the value of wisdom. “Blessed is the man who finds wisdom, the man who gains understanding, for she is more profitable than silver and yields better returns than gold. She is more precious than rubies; nothing you desire can compare with her”</a:t>
            </a:r>
            <a:r>
              <a:rPr lang="en-US" sz="2800" b="1" u="sng" dirty="0">
                <a:solidFill>
                  <a:srgbClr val="0070C0"/>
                </a:solidFill>
              </a:rPr>
              <a:t>.</a:t>
            </a:r>
            <a:r>
              <a:rPr lang="en-US" sz="2800" u="sng" dirty="0">
                <a:solidFill>
                  <a:srgbClr val="0070C0"/>
                </a:solidFill>
              </a:rPr>
              <a:t> </a:t>
            </a:r>
          </a:p>
        </p:txBody>
      </p:sp>
    </p:spTree>
    <p:extLst>
      <p:ext uri="{BB962C8B-B14F-4D97-AF65-F5344CB8AC3E}">
        <p14:creationId xmlns:p14="http://schemas.microsoft.com/office/powerpoint/2010/main" val="562414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1"/>
            <a:ext cx="6798736" cy="3953932"/>
          </a:xfrm>
        </p:spPr>
        <p:txBody>
          <a:bodyPr/>
          <a:lstStyle/>
          <a:p>
            <a:r>
              <a:rPr lang="en-US" sz="2800" dirty="0" smtClean="0"/>
              <a:t>This Scripture places a higher value on wisdom than precious metals, one of which is the financial backing for U.S. currency. </a:t>
            </a:r>
          </a:p>
          <a:p>
            <a:r>
              <a:rPr lang="en-US" sz="2800" dirty="0" smtClean="0"/>
              <a:t>It also states that wisdom is more precious than one of the most beautiful gems in the world. Wisdom is such a commodity that its value is exalted over money. It is priceless; yet it is an absolutely free gift from God.</a:t>
            </a:r>
          </a:p>
          <a:p>
            <a:endParaRPr lang="en-US" dirty="0"/>
          </a:p>
        </p:txBody>
      </p:sp>
    </p:spTree>
    <p:extLst>
      <p:ext uri="{BB962C8B-B14F-4D97-AF65-F5344CB8AC3E}">
        <p14:creationId xmlns:p14="http://schemas.microsoft.com/office/powerpoint/2010/main" val="52809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p:txBody>
          <a:bodyPr/>
          <a:lstStyle/>
          <a:p>
            <a:r>
              <a:rPr lang="en-US" sz="2800" dirty="0" smtClean="0"/>
              <a:t>“If wisdom is the most important thing, “</a:t>
            </a:r>
            <a:r>
              <a:rPr lang="en-US" sz="2800" b="1" dirty="0"/>
              <a:t>How does one get </a:t>
            </a:r>
            <a:r>
              <a:rPr lang="en-US" sz="2800" b="1" dirty="0" smtClean="0"/>
              <a:t>wisdom?”</a:t>
            </a:r>
            <a:endParaRPr lang="en-US" sz="2800" b="1" dirty="0"/>
          </a:p>
          <a:p>
            <a:endParaRPr lang="en-US" dirty="0"/>
          </a:p>
        </p:txBody>
      </p:sp>
    </p:spTree>
    <p:extLst>
      <p:ext uri="{BB962C8B-B14F-4D97-AF65-F5344CB8AC3E}">
        <p14:creationId xmlns:p14="http://schemas.microsoft.com/office/powerpoint/2010/main" val="2585422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p:txBody>
          <a:bodyPr>
            <a:normAutofit/>
          </a:bodyPr>
          <a:lstStyle/>
          <a:p>
            <a:pPr marL="0" indent="0">
              <a:buNone/>
            </a:pPr>
            <a:r>
              <a:rPr lang="en-US" sz="3600" b="1" dirty="0" smtClean="0"/>
              <a:t>Need </a:t>
            </a:r>
            <a:r>
              <a:rPr lang="en-US" sz="3600" b="1" dirty="0"/>
              <a:t>3 </a:t>
            </a:r>
            <a:r>
              <a:rPr lang="en-US" sz="3600" b="1" dirty="0" smtClean="0"/>
              <a:t>Groups</a:t>
            </a:r>
            <a:r>
              <a:rPr lang="en-US" sz="3600" b="1" dirty="0"/>
              <a:t/>
            </a:r>
            <a:br>
              <a:rPr lang="en-US" sz="3600" b="1" dirty="0"/>
            </a:br>
            <a:r>
              <a:rPr lang="en-US" sz="3600" b="1" u="sng" dirty="0" smtClean="0"/>
              <a:t>Group 1</a:t>
            </a:r>
            <a:r>
              <a:rPr lang="en-US" sz="3600" u="sng" dirty="0" smtClean="0"/>
              <a:t>: </a:t>
            </a:r>
            <a:r>
              <a:rPr lang="en-US" sz="3600" dirty="0"/>
              <a:t>define the word “wisdom” like it would be in the dictionary</a:t>
            </a:r>
            <a:br>
              <a:rPr lang="en-US" sz="3600" dirty="0"/>
            </a:br>
            <a:r>
              <a:rPr lang="en-US" sz="3600" b="1" u="sng" dirty="0"/>
              <a:t>Group </a:t>
            </a:r>
            <a:r>
              <a:rPr lang="en-US" sz="3600" b="1" u="sng" dirty="0" smtClean="0"/>
              <a:t>2:</a:t>
            </a:r>
            <a:r>
              <a:rPr lang="en-US" sz="3600" b="1" dirty="0" smtClean="0"/>
              <a:t> </a:t>
            </a:r>
            <a:r>
              <a:rPr lang="en-US" sz="3600" dirty="0"/>
              <a:t>define worldly wisdom</a:t>
            </a:r>
            <a:br>
              <a:rPr lang="en-US" sz="3600" dirty="0"/>
            </a:br>
            <a:r>
              <a:rPr lang="en-US" sz="3600" b="1" u="sng" dirty="0"/>
              <a:t>Group </a:t>
            </a:r>
            <a:r>
              <a:rPr lang="en-US" sz="3600" b="1" u="sng" dirty="0" smtClean="0"/>
              <a:t>3</a:t>
            </a:r>
            <a:r>
              <a:rPr lang="en-US" sz="3600" u="sng" dirty="0" smtClean="0"/>
              <a:t>:</a:t>
            </a:r>
            <a:r>
              <a:rPr lang="en-US" sz="3600" dirty="0" smtClean="0"/>
              <a:t> </a:t>
            </a:r>
            <a:r>
              <a:rPr lang="en-US" sz="3600" dirty="0"/>
              <a:t>define Godly wisdom</a:t>
            </a:r>
            <a:br>
              <a:rPr lang="en-US" sz="3600" dirty="0"/>
            </a:br>
            <a:endParaRPr lang="en-US" sz="3600" dirty="0"/>
          </a:p>
        </p:txBody>
      </p:sp>
    </p:spTree>
    <p:extLst>
      <p:ext uri="{BB962C8B-B14F-4D97-AF65-F5344CB8AC3E}">
        <p14:creationId xmlns:p14="http://schemas.microsoft.com/office/powerpoint/2010/main" val="3130924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1"/>
            <a:ext cx="6798736" cy="3953932"/>
          </a:xfrm>
        </p:spPr>
        <p:txBody>
          <a:bodyPr>
            <a:noAutofit/>
          </a:bodyPr>
          <a:lstStyle/>
          <a:p>
            <a:pPr marL="0" indent="0">
              <a:buNone/>
            </a:pPr>
            <a:r>
              <a:rPr lang="en-US" sz="2800" b="1" dirty="0" smtClean="0"/>
              <a:t>Group #1</a:t>
            </a:r>
            <a:r>
              <a:rPr lang="en-US" sz="2800" dirty="0" smtClean="0"/>
              <a:t>: Define Wisdom (dictionary)</a:t>
            </a:r>
          </a:p>
          <a:p>
            <a:r>
              <a:rPr lang="en-US" sz="2800" dirty="0"/>
              <a:t>The ability to discern or judge what is true, right, or lasting; insight. </a:t>
            </a:r>
            <a:endParaRPr lang="en-US" sz="2800" dirty="0" smtClean="0"/>
          </a:p>
          <a:p>
            <a:r>
              <a:rPr lang="en-US" sz="2800" dirty="0" smtClean="0"/>
              <a:t>Common </a:t>
            </a:r>
            <a:r>
              <a:rPr lang="en-US" sz="2800" dirty="0"/>
              <a:t>sense; good </a:t>
            </a:r>
            <a:r>
              <a:rPr lang="en-US" sz="2800" dirty="0" smtClean="0"/>
              <a:t>judgment</a:t>
            </a:r>
          </a:p>
          <a:p>
            <a:r>
              <a:rPr lang="en-US" sz="2800" dirty="0" smtClean="0"/>
              <a:t>The </a:t>
            </a:r>
            <a:r>
              <a:rPr lang="en-US" sz="2800" dirty="0"/>
              <a:t>sum of learning through the ages; </a:t>
            </a:r>
            <a:r>
              <a:rPr lang="en-US" sz="2800" dirty="0" smtClean="0"/>
              <a:t>knowledge</a:t>
            </a:r>
          </a:p>
          <a:p>
            <a:r>
              <a:rPr lang="en-US" sz="2800" dirty="0" smtClean="0"/>
              <a:t>Wise </a:t>
            </a:r>
            <a:r>
              <a:rPr lang="en-US" sz="2800" dirty="0"/>
              <a:t>teachings of the ancient sages.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3872373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5" y="1981201"/>
            <a:ext cx="6798736" cy="3953932"/>
          </a:xfrm>
        </p:spPr>
        <p:txBody>
          <a:bodyPr>
            <a:normAutofit/>
          </a:bodyPr>
          <a:lstStyle/>
          <a:p>
            <a:pPr marL="0" indent="0">
              <a:buNone/>
            </a:pPr>
            <a:r>
              <a:rPr lang="en-US" sz="2800" b="1" dirty="0" smtClean="0"/>
              <a:t>Group #2</a:t>
            </a:r>
            <a:r>
              <a:rPr lang="en-US" sz="2800" dirty="0" smtClean="0"/>
              <a:t>: Worldly/Earthly  Wisdom</a:t>
            </a:r>
          </a:p>
          <a:p>
            <a:r>
              <a:rPr lang="en-US" sz="2800" dirty="0" smtClean="0"/>
              <a:t>James </a:t>
            </a:r>
            <a:r>
              <a:rPr lang="en-US" sz="2800" dirty="0"/>
              <a:t>sums up in </a:t>
            </a:r>
            <a:r>
              <a:rPr lang="en-US" sz="2800" dirty="0" smtClean="0"/>
              <a:t>James 1:13 </a:t>
            </a:r>
            <a:r>
              <a:rPr lang="en-US" sz="2800" dirty="0"/>
              <a:t>that wisdom is shown by the way we act in our </a:t>
            </a:r>
            <a:r>
              <a:rPr lang="en-US" sz="2800" dirty="0" smtClean="0"/>
              <a:t>lives</a:t>
            </a:r>
          </a:p>
          <a:p>
            <a:r>
              <a:rPr lang="en-US" sz="2800" dirty="0" smtClean="0"/>
              <a:t>But </a:t>
            </a:r>
            <a:r>
              <a:rPr lang="en-US" sz="2800" dirty="0"/>
              <a:t>he also says that so-called wisdom for selfish purposes is not wisdom at all </a:t>
            </a:r>
            <a:r>
              <a:rPr lang="en-US" sz="2800" dirty="0" smtClean="0"/>
              <a:t> </a:t>
            </a:r>
          </a:p>
          <a:p>
            <a:r>
              <a:rPr lang="en-US" sz="2800" dirty="0" smtClean="0"/>
              <a:t>In fact worldly wisdom, </a:t>
            </a:r>
            <a:r>
              <a:rPr lang="en-US" sz="2800" dirty="0"/>
              <a:t>it comes from </a:t>
            </a:r>
            <a:r>
              <a:rPr lang="en-US" sz="2800" dirty="0" smtClean="0"/>
              <a:t>hell</a:t>
            </a:r>
          </a:p>
          <a:p>
            <a:r>
              <a:rPr lang="en-US" sz="2800" dirty="0" smtClean="0"/>
              <a:t>It is “</a:t>
            </a:r>
            <a:r>
              <a:rPr lang="en-US" sz="2800" dirty="0"/>
              <a:t>demonic</a:t>
            </a:r>
            <a:r>
              <a:rPr lang="en-US" sz="2800" dirty="0" smtClean="0"/>
              <a:t>”. It creates confusion and lies</a:t>
            </a:r>
            <a:endParaRPr lang="en-US" sz="2800" dirty="0"/>
          </a:p>
        </p:txBody>
      </p:sp>
    </p:spTree>
    <p:extLst>
      <p:ext uri="{BB962C8B-B14F-4D97-AF65-F5344CB8AC3E}">
        <p14:creationId xmlns:p14="http://schemas.microsoft.com/office/powerpoint/2010/main" val="2969601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p>
        </p:txBody>
      </p:sp>
      <p:sp>
        <p:nvSpPr>
          <p:cNvPr id="3" name="Content Placeholder 2"/>
          <p:cNvSpPr>
            <a:spLocks noGrp="1"/>
          </p:cNvSpPr>
          <p:nvPr>
            <p:ph idx="1"/>
          </p:nvPr>
        </p:nvSpPr>
        <p:spPr>
          <a:xfrm>
            <a:off x="1176866" y="1981200"/>
            <a:ext cx="6798736" cy="3444997"/>
          </a:xfrm>
        </p:spPr>
        <p:txBody>
          <a:bodyPr>
            <a:noAutofit/>
          </a:bodyPr>
          <a:lstStyle/>
          <a:p>
            <a:pPr marL="0" indent="0">
              <a:buNone/>
            </a:pPr>
            <a:r>
              <a:rPr lang="en-US" sz="2800" b="1" dirty="0" smtClean="0"/>
              <a:t>Worldly/Earthly Wisdom</a:t>
            </a:r>
            <a:r>
              <a:rPr lang="en-US" sz="2800" dirty="0" smtClean="0"/>
              <a:t>:</a:t>
            </a:r>
          </a:p>
          <a:p>
            <a:r>
              <a:rPr lang="en-US" sz="2800" dirty="0"/>
              <a:t>Y</a:t>
            </a:r>
            <a:r>
              <a:rPr lang="en-US" sz="2800" dirty="0" smtClean="0"/>
              <a:t>ou </a:t>
            </a:r>
            <a:r>
              <a:rPr lang="en-US" sz="2800" dirty="0"/>
              <a:t>can’t live in an ungodly manner and expect to have peace in your life. It just does not work that way. </a:t>
            </a:r>
            <a:endParaRPr lang="en-US" sz="2800" dirty="0" smtClean="0"/>
          </a:p>
          <a:p>
            <a:r>
              <a:rPr lang="en-US" sz="2800" dirty="0" smtClean="0"/>
              <a:t>The </a:t>
            </a:r>
            <a:r>
              <a:rPr lang="en-US" sz="2800" dirty="0"/>
              <a:t>lack of Godly wisdom causes all kinds of problems. The lack of Godly wisdom causes chaos and confusion. </a:t>
            </a:r>
            <a:br>
              <a:rPr lang="en-US" sz="2800" dirty="0"/>
            </a:br>
            <a:endParaRPr lang="en-US" sz="2800" dirty="0"/>
          </a:p>
        </p:txBody>
      </p:sp>
    </p:spTree>
    <p:extLst>
      <p:ext uri="{BB962C8B-B14F-4D97-AF65-F5344CB8AC3E}">
        <p14:creationId xmlns:p14="http://schemas.microsoft.com/office/powerpoint/2010/main" val="1408356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143</TotalTime>
  <Words>1058</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Garamond</vt:lpstr>
      <vt:lpstr>Organic</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lpstr>Godly Wisdom</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Wisdom</dc:title>
  <dc:creator>vhanflstubbp</dc:creator>
  <cp:lastModifiedBy>AFCC</cp:lastModifiedBy>
  <cp:revision>11</cp:revision>
  <cp:lastPrinted>2014-10-08T22:45:46Z</cp:lastPrinted>
  <dcterms:created xsi:type="dcterms:W3CDTF">2014-10-07T16:01:28Z</dcterms:created>
  <dcterms:modified xsi:type="dcterms:W3CDTF">2014-10-08T23:57:58Z</dcterms:modified>
</cp:coreProperties>
</file>