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81"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338" y="10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E13495-EEF0-4705-9400-BBA8FC3D26B1}" type="datetimeFigureOut">
              <a:rPr lang="en-US" smtClean="0"/>
              <a:t>7/28/2016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6264CB-2595-479A-9E83-0A033CD439FC}" type="slidenum">
              <a:rPr lang="en-US" smtClean="0"/>
              <a:t>‹#›</a:t>
            </a:fld>
            <a:endParaRPr lang="en-US"/>
          </a:p>
        </p:txBody>
      </p:sp>
    </p:spTree>
    <p:extLst>
      <p:ext uri="{BB962C8B-B14F-4D97-AF65-F5344CB8AC3E}">
        <p14:creationId xmlns:p14="http://schemas.microsoft.com/office/powerpoint/2010/main" val="3469573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1</a:t>
            </a:fld>
            <a:endParaRPr lang="en-US"/>
          </a:p>
        </p:txBody>
      </p:sp>
    </p:spTree>
    <p:extLst>
      <p:ext uri="{BB962C8B-B14F-4D97-AF65-F5344CB8AC3E}">
        <p14:creationId xmlns:p14="http://schemas.microsoft.com/office/powerpoint/2010/main" val="1809540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10</a:t>
            </a:fld>
            <a:endParaRPr lang="en-US"/>
          </a:p>
        </p:txBody>
      </p:sp>
    </p:spTree>
    <p:extLst>
      <p:ext uri="{BB962C8B-B14F-4D97-AF65-F5344CB8AC3E}">
        <p14:creationId xmlns:p14="http://schemas.microsoft.com/office/powerpoint/2010/main" val="730071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11</a:t>
            </a:fld>
            <a:endParaRPr lang="en-US"/>
          </a:p>
        </p:txBody>
      </p:sp>
    </p:spTree>
    <p:extLst>
      <p:ext uri="{BB962C8B-B14F-4D97-AF65-F5344CB8AC3E}">
        <p14:creationId xmlns:p14="http://schemas.microsoft.com/office/powerpoint/2010/main" val="4289977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tendency to unconsciously seek out toxic</a:t>
            </a:r>
            <a:r>
              <a:rPr lang="en-US" baseline="0" dirty="0" smtClean="0"/>
              <a:t> relationships frequently stars with past negative </a:t>
            </a:r>
            <a:r>
              <a:rPr lang="en-US" baseline="0" dirty="0" err="1" smtClean="0"/>
              <a:t>expresiences</a:t>
            </a:r>
            <a:r>
              <a:rPr lang="en-US" baseline="0" dirty="0" smtClean="0"/>
              <a:t> when we are </a:t>
            </a:r>
            <a:r>
              <a:rPr lang="en-US" baseline="0" dirty="0" err="1" smtClean="0"/>
              <a:t>childrne</a:t>
            </a:r>
            <a:r>
              <a:rPr lang="en-US" baseline="0" dirty="0" smtClean="0"/>
              <a:t> and might carry on throughout our lives.  The toxic person in our lives (and maybe it’s us) is generally concerned about themselves and their needs: the relationship is classic codependent. </a:t>
            </a:r>
          </a:p>
          <a:p>
            <a:r>
              <a:rPr lang="en-US" baseline="0" dirty="0" smtClean="0"/>
              <a:t>3. No compromise; Using words to hurt each other. </a:t>
            </a:r>
          </a:p>
          <a:p>
            <a:r>
              <a:rPr lang="en-US" baseline="0" dirty="0" smtClean="0"/>
              <a:t>4. Jealousy does not mean they love you but they want to control or possess you. It indicates a lack of trust which is essential for a healthy connection. Early on-calling/texting you asking you where you are; trying to keep tabs on you; limiting who you are with. </a:t>
            </a:r>
          </a:p>
          <a:p>
            <a:r>
              <a:rPr lang="en-US" baseline="0" dirty="0" smtClean="0"/>
              <a:t>5. Criticism and contempt  vs support and encouragement.</a:t>
            </a:r>
          </a:p>
          <a:p>
            <a:r>
              <a:rPr lang="en-US" baseline="0" dirty="0" smtClean="0"/>
              <a:t>Making fun of you. Makes you feel like you never do anything right.</a:t>
            </a:r>
          </a:p>
          <a:p>
            <a:r>
              <a:rPr lang="en-US" baseline="0" dirty="0" smtClean="0"/>
              <a:t>**OBVIOUSLY Any kind of physical violence. </a:t>
            </a:r>
          </a:p>
          <a:p>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9B6264CB-2595-479A-9E83-0A033CD439FC}" type="slidenum">
              <a:rPr lang="en-US" smtClean="0"/>
              <a:t>13</a:t>
            </a:fld>
            <a:endParaRPr lang="en-US"/>
          </a:p>
        </p:txBody>
      </p:sp>
    </p:spTree>
    <p:extLst>
      <p:ext uri="{BB962C8B-B14F-4D97-AF65-F5344CB8AC3E}">
        <p14:creationId xmlns:p14="http://schemas.microsoft.com/office/powerpoint/2010/main" val="256350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14</a:t>
            </a:fld>
            <a:endParaRPr lang="en-US"/>
          </a:p>
        </p:txBody>
      </p:sp>
    </p:spTree>
    <p:extLst>
      <p:ext uri="{BB962C8B-B14F-4D97-AF65-F5344CB8AC3E}">
        <p14:creationId xmlns:p14="http://schemas.microsoft.com/office/powerpoint/2010/main" val="13933374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15</a:t>
            </a:fld>
            <a:endParaRPr lang="en-US"/>
          </a:p>
        </p:txBody>
      </p:sp>
    </p:spTree>
    <p:extLst>
      <p:ext uri="{BB962C8B-B14F-4D97-AF65-F5344CB8AC3E}">
        <p14:creationId xmlns:p14="http://schemas.microsoft.com/office/powerpoint/2010/main" val="2807635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in abused relationships, the victim often becomes isolated.</a:t>
            </a:r>
          </a:p>
          <a:p>
            <a:r>
              <a:rPr lang="en-US" dirty="0" smtClean="0"/>
              <a:t>Old tapes of viewing</a:t>
            </a:r>
            <a:r>
              <a:rPr lang="en-US" baseline="0" dirty="0" smtClean="0"/>
              <a:t> boundaries as selfish or bad</a:t>
            </a:r>
            <a:endParaRPr lang="en-US" dirty="0"/>
          </a:p>
        </p:txBody>
      </p:sp>
      <p:sp>
        <p:nvSpPr>
          <p:cNvPr id="4" name="Slide Number Placeholder 3"/>
          <p:cNvSpPr>
            <a:spLocks noGrp="1"/>
          </p:cNvSpPr>
          <p:nvPr>
            <p:ph type="sldNum" sz="quarter" idx="10"/>
          </p:nvPr>
        </p:nvSpPr>
        <p:spPr/>
        <p:txBody>
          <a:bodyPr/>
          <a:lstStyle/>
          <a:p>
            <a:fld id="{9B6264CB-2595-479A-9E83-0A033CD439FC}" type="slidenum">
              <a:rPr lang="en-US" smtClean="0"/>
              <a:t>16</a:t>
            </a:fld>
            <a:endParaRPr lang="en-US"/>
          </a:p>
        </p:txBody>
      </p:sp>
    </p:spTree>
    <p:extLst>
      <p:ext uri="{BB962C8B-B14F-4D97-AF65-F5344CB8AC3E}">
        <p14:creationId xmlns:p14="http://schemas.microsoft.com/office/powerpoint/2010/main" val="41348501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17</a:t>
            </a:fld>
            <a:endParaRPr lang="en-US"/>
          </a:p>
        </p:txBody>
      </p:sp>
    </p:spTree>
    <p:extLst>
      <p:ext uri="{BB962C8B-B14F-4D97-AF65-F5344CB8AC3E}">
        <p14:creationId xmlns:p14="http://schemas.microsoft.com/office/powerpoint/2010/main" val="20573749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18</a:t>
            </a:fld>
            <a:endParaRPr lang="en-US"/>
          </a:p>
        </p:txBody>
      </p:sp>
    </p:spTree>
    <p:extLst>
      <p:ext uri="{BB962C8B-B14F-4D97-AF65-F5344CB8AC3E}">
        <p14:creationId xmlns:p14="http://schemas.microsoft.com/office/powerpoint/2010/main" val="3185866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19</a:t>
            </a:fld>
            <a:endParaRPr lang="en-US"/>
          </a:p>
        </p:txBody>
      </p:sp>
    </p:spTree>
    <p:extLst>
      <p:ext uri="{BB962C8B-B14F-4D97-AF65-F5344CB8AC3E}">
        <p14:creationId xmlns:p14="http://schemas.microsoft.com/office/powerpoint/2010/main" val="27312235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20</a:t>
            </a:fld>
            <a:endParaRPr lang="en-US"/>
          </a:p>
        </p:txBody>
      </p:sp>
    </p:spTree>
    <p:extLst>
      <p:ext uri="{BB962C8B-B14F-4D97-AF65-F5344CB8AC3E}">
        <p14:creationId xmlns:p14="http://schemas.microsoft.com/office/powerpoint/2010/main" val="990312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2</a:t>
            </a:fld>
            <a:endParaRPr lang="en-US"/>
          </a:p>
        </p:txBody>
      </p:sp>
    </p:spTree>
    <p:extLst>
      <p:ext uri="{BB962C8B-B14F-4D97-AF65-F5344CB8AC3E}">
        <p14:creationId xmlns:p14="http://schemas.microsoft.com/office/powerpoint/2010/main" val="34369259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21</a:t>
            </a:fld>
            <a:endParaRPr lang="en-US"/>
          </a:p>
        </p:txBody>
      </p:sp>
    </p:spTree>
    <p:extLst>
      <p:ext uri="{BB962C8B-B14F-4D97-AF65-F5344CB8AC3E}">
        <p14:creationId xmlns:p14="http://schemas.microsoft.com/office/powerpoint/2010/main" val="25430810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Everything that comes up does</a:t>
            </a:r>
            <a:r>
              <a:rPr lang="en-US" baseline="0" dirty="0" smtClean="0"/>
              <a:t> not need to come out. </a:t>
            </a:r>
            <a:endParaRPr lang="en-US" dirty="0"/>
          </a:p>
        </p:txBody>
      </p:sp>
      <p:sp>
        <p:nvSpPr>
          <p:cNvPr id="4" name="Slide Number Placeholder 3"/>
          <p:cNvSpPr>
            <a:spLocks noGrp="1"/>
          </p:cNvSpPr>
          <p:nvPr>
            <p:ph type="sldNum" sz="quarter" idx="10"/>
          </p:nvPr>
        </p:nvSpPr>
        <p:spPr/>
        <p:txBody>
          <a:bodyPr/>
          <a:lstStyle/>
          <a:p>
            <a:fld id="{9B6264CB-2595-479A-9E83-0A033CD439FC}" type="slidenum">
              <a:rPr lang="en-US" smtClean="0"/>
              <a:t>22</a:t>
            </a:fld>
            <a:endParaRPr lang="en-US"/>
          </a:p>
        </p:txBody>
      </p:sp>
    </p:spTree>
    <p:extLst>
      <p:ext uri="{BB962C8B-B14F-4D97-AF65-F5344CB8AC3E}">
        <p14:creationId xmlns:p14="http://schemas.microsoft.com/office/powerpoint/2010/main" val="26166906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23</a:t>
            </a:fld>
            <a:endParaRPr lang="en-US"/>
          </a:p>
        </p:txBody>
      </p:sp>
    </p:spTree>
    <p:extLst>
      <p:ext uri="{BB962C8B-B14F-4D97-AF65-F5344CB8AC3E}">
        <p14:creationId xmlns:p14="http://schemas.microsoft.com/office/powerpoint/2010/main" val="32835610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24</a:t>
            </a:fld>
            <a:endParaRPr lang="en-US"/>
          </a:p>
        </p:txBody>
      </p:sp>
    </p:spTree>
    <p:extLst>
      <p:ext uri="{BB962C8B-B14F-4D97-AF65-F5344CB8AC3E}">
        <p14:creationId xmlns:p14="http://schemas.microsoft.com/office/powerpoint/2010/main" val="17922707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25</a:t>
            </a:fld>
            <a:endParaRPr lang="en-US"/>
          </a:p>
        </p:txBody>
      </p:sp>
    </p:spTree>
    <p:extLst>
      <p:ext uri="{BB962C8B-B14F-4D97-AF65-F5344CB8AC3E}">
        <p14:creationId xmlns:p14="http://schemas.microsoft.com/office/powerpoint/2010/main" val="37576950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John 1:9</a:t>
            </a:r>
          </a:p>
          <a:p>
            <a:r>
              <a:rPr lang="en-US" sz="1200" kern="1200" dirty="0" smtClean="0">
                <a:solidFill>
                  <a:schemeClr val="tx1"/>
                </a:solidFill>
                <a:effectLst/>
                <a:latin typeface="+mn-lt"/>
                <a:ea typeface="+mn-ea"/>
                <a:cs typeface="+mn-cs"/>
              </a:rPr>
              <a:t>James 5:16</a:t>
            </a:r>
          </a:p>
          <a:p>
            <a:r>
              <a:rPr lang="en-US" sz="1200" kern="1200" dirty="0" smtClean="0">
                <a:solidFill>
                  <a:schemeClr val="tx1"/>
                </a:solidFill>
                <a:effectLst/>
                <a:latin typeface="+mn-lt"/>
                <a:ea typeface="+mn-ea"/>
                <a:cs typeface="+mn-cs"/>
              </a:rPr>
              <a:t>Matthew 5:37</a:t>
            </a:r>
          </a:p>
          <a:p>
            <a:r>
              <a:rPr lang="en-US" sz="1200" kern="1200" dirty="0" smtClean="0">
                <a:solidFill>
                  <a:schemeClr val="tx1"/>
                </a:solidFill>
                <a:effectLst/>
                <a:latin typeface="+mn-lt"/>
                <a:ea typeface="+mn-ea"/>
                <a:cs typeface="+mn-cs"/>
              </a:rPr>
              <a:t>Proverbs 16:26</a:t>
            </a:r>
          </a:p>
          <a:p>
            <a:r>
              <a:rPr lang="en-US" sz="1200" kern="1200" dirty="0" smtClean="0">
                <a:solidFill>
                  <a:schemeClr val="tx1"/>
                </a:solidFill>
                <a:effectLst/>
                <a:latin typeface="+mn-lt"/>
                <a:ea typeface="+mn-ea"/>
                <a:cs typeface="+mn-cs"/>
              </a:rPr>
              <a:t>2 Thessalonians 3:10</a:t>
            </a:r>
          </a:p>
          <a:p>
            <a:r>
              <a:rPr lang="en-US" sz="1200" kern="1200" dirty="0" smtClean="0">
                <a:solidFill>
                  <a:schemeClr val="tx1"/>
                </a:solidFill>
                <a:effectLst/>
                <a:latin typeface="+mn-lt"/>
                <a:ea typeface="+mn-ea"/>
                <a:cs typeface="+mn-cs"/>
              </a:rPr>
              <a:t>Galatians 6:7-8</a:t>
            </a:r>
          </a:p>
          <a:p>
            <a:r>
              <a:rPr lang="en-US" sz="1200" kern="1200" dirty="0" smtClean="0">
                <a:solidFill>
                  <a:schemeClr val="tx1"/>
                </a:solidFill>
                <a:effectLst/>
                <a:latin typeface="+mn-lt"/>
                <a:ea typeface="+mn-ea"/>
                <a:cs typeface="+mn-cs"/>
              </a:rPr>
              <a:t>Romans 8:13</a:t>
            </a:r>
          </a:p>
          <a:p>
            <a:r>
              <a:rPr lang="en-US" sz="1200" kern="1200" dirty="0" smtClean="0">
                <a:solidFill>
                  <a:schemeClr val="tx1"/>
                </a:solidFill>
                <a:effectLst/>
                <a:latin typeface="+mn-lt"/>
                <a:ea typeface="+mn-ea"/>
                <a:cs typeface="+mn-cs"/>
              </a:rPr>
              <a:t>Matthew 7:3-5</a:t>
            </a:r>
          </a:p>
          <a:p>
            <a:r>
              <a:rPr lang="en-US" sz="1200" kern="1200" dirty="0" smtClean="0">
                <a:solidFill>
                  <a:schemeClr val="tx1"/>
                </a:solidFill>
                <a:effectLst/>
                <a:latin typeface="+mn-lt"/>
                <a:ea typeface="+mn-ea"/>
                <a:cs typeface="+mn-cs"/>
              </a:rPr>
              <a:t>James 4:2-3</a:t>
            </a:r>
          </a:p>
          <a:p>
            <a:r>
              <a:rPr lang="en-US" sz="1200" kern="1200" dirty="0" smtClean="0">
                <a:solidFill>
                  <a:schemeClr val="tx1"/>
                </a:solidFill>
                <a:effectLst/>
                <a:latin typeface="+mn-lt"/>
                <a:ea typeface="+mn-ea"/>
                <a:cs typeface="+mn-cs"/>
              </a:rPr>
              <a:t>Psalms 145: 19</a:t>
            </a:r>
          </a:p>
          <a:p>
            <a:r>
              <a:rPr lang="en-US" sz="1200" kern="1200" dirty="0" smtClean="0">
                <a:solidFill>
                  <a:schemeClr val="tx1"/>
                </a:solidFill>
                <a:effectLst/>
                <a:latin typeface="+mn-lt"/>
                <a:ea typeface="+mn-ea"/>
                <a:cs typeface="+mn-cs"/>
              </a:rPr>
              <a:t>Proverbs 13:19</a:t>
            </a:r>
          </a:p>
          <a:p>
            <a:r>
              <a:rPr lang="en-US" sz="1200" kern="1200" dirty="0" smtClean="0">
                <a:solidFill>
                  <a:schemeClr val="tx1"/>
                </a:solidFill>
                <a:effectLst/>
                <a:latin typeface="+mn-lt"/>
                <a:ea typeface="+mn-ea"/>
                <a:cs typeface="+mn-cs"/>
              </a:rPr>
              <a:t>Matthew 22:37, 29</a:t>
            </a:r>
          </a:p>
          <a:p>
            <a:r>
              <a:rPr lang="en-US" sz="1200" kern="1200" dirty="0" smtClean="0">
                <a:solidFill>
                  <a:schemeClr val="tx1"/>
                </a:solidFill>
                <a:effectLst/>
                <a:latin typeface="+mn-lt"/>
                <a:ea typeface="+mn-ea"/>
                <a:cs typeface="+mn-cs"/>
              </a:rPr>
              <a:t>Ephesians 3:18</a:t>
            </a:r>
          </a:p>
          <a:p>
            <a:endParaRPr lang="en-US" dirty="0"/>
          </a:p>
        </p:txBody>
      </p:sp>
      <p:sp>
        <p:nvSpPr>
          <p:cNvPr id="4" name="Slide Number Placeholder 3"/>
          <p:cNvSpPr>
            <a:spLocks noGrp="1"/>
          </p:cNvSpPr>
          <p:nvPr>
            <p:ph type="sldNum" sz="quarter" idx="10"/>
          </p:nvPr>
        </p:nvSpPr>
        <p:spPr/>
        <p:txBody>
          <a:bodyPr/>
          <a:lstStyle/>
          <a:p>
            <a:fld id="{9B6264CB-2595-479A-9E83-0A033CD439FC}" type="slidenum">
              <a:rPr lang="en-US" smtClean="0"/>
              <a:t>26</a:t>
            </a:fld>
            <a:endParaRPr lang="en-US"/>
          </a:p>
        </p:txBody>
      </p:sp>
    </p:spTree>
    <p:extLst>
      <p:ext uri="{BB962C8B-B14F-4D97-AF65-F5344CB8AC3E}">
        <p14:creationId xmlns:p14="http://schemas.microsoft.com/office/powerpoint/2010/main" val="4233973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3</a:t>
            </a:fld>
            <a:endParaRPr lang="en-US"/>
          </a:p>
        </p:txBody>
      </p:sp>
    </p:spTree>
    <p:extLst>
      <p:ext uri="{BB962C8B-B14F-4D97-AF65-F5344CB8AC3E}">
        <p14:creationId xmlns:p14="http://schemas.microsoft.com/office/powerpoint/2010/main" val="3946728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4</a:t>
            </a:fld>
            <a:endParaRPr lang="en-US"/>
          </a:p>
        </p:txBody>
      </p:sp>
    </p:spTree>
    <p:extLst>
      <p:ext uri="{BB962C8B-B14F-4D97-AF65-F5344CB8AC3E}">
        <p14:creationId xmlns:p14="http://schemas.microsoft.com/office/powerpoint/2010/main" val="1317381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5</a:t>
            </a:fld>
            <a:endParaRPr lang="en-US"/>
          </a:p>
        </p:txBody>
      </p:sp>
    </p:spTree>
    <p:extLst>
      <p:ext uri="{BB962C8B-B14F-4D97-AF65-F5344CB8AC3E}">
        <p14:creationId xmlns:p14="http://schemas.microsoft.com/office/powerpoint/2010/main" val="2508969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6</a:t>
            </a:fld>
            <a:endParaRPr lang="en-US"/>
          </a:p>
        </p:txBody>
      </p:sp>
    </p:spTree>
    <p:extLst>
      <p:ext uri="{BB962C8B-B14F-4D97-AF65-F5344CB8AC3E}">
        <p14:creationId xmlns:p14="http://schemas.microsoft.com/office/powerpoint/2010/main" val="446963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7</a:t>
            </a:fld>
            <a:endParaRPr lang="en-US"/>
          </a:p>
        </p:txBody>
      </p:sp>
    </p:spTree>
    <p:extLst>
      <p:ext uri="{BB962C8B-B14F-4D97-AF65-F5344CB8AC3E}">
        <p14:creationId xmlns:p14="http://schemas.microsoft.com/office/powerpoint/2010/main" val="21922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6264CB-2595-479A-9E83-0A033CD439FC}" type="slidenum">
              <a:rPr lang="en-US" smtClean="0"/>
              <a:t>8</a:t>
            </a:fld>
            <a:endParaRPr lang="en-US"/>
          </a:p>
        </p:txBody>
      </p:sp>
    </p:spTree>
    <p:extLst>
      <p:ext uri="{BB962C8B-B14F-4D97-AF65-F5344CB8AC3E}">
        <p14:creationId xmlns:p14="http://schemas.microsoft.com/office/powerpoint/2010/main" val="4232053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Haughty</a:t>
            </a:r>
            <a:r>
              <a:rPr lang="en-US" baseline="0" dirty="0" smtClean="0"/>
              <a:t> eyes/proud look</a:t>
            </a:r>
          </a:p>
          <a:p>
            <a:r>
              <a:rPr lang="en-US" baseline="0" dirty="0" smtClean="0"/>
              <a:t>Lying tongue</a:t>
            </a:r>
          </a:p>
          <a:p>
            <a:r>
              <a:rPr lang="en-US" baseline="0" dirty="0" smtClean="0"/>
              <a:t>Hands that shed innocent blood</a:t>
            </a:r>
          </a:p>
          <a:p>
            <a:r>
              <a:rPr lang="en-US" baseline="0" dirty="0" smtClean="0"/>
              <a:t>A heart that devises wicked schemes</a:t>
            </a:r>
          </a:p>
          <a:p>
            <a:r>
              <a:rPr lang="en-US" baseline="0" dirty="0" smtClean="0"/>
              <a:t>Feet that are quick to rush into evil</a:t>
            </a:r>
          </a:p>
          <a:p>
            <a:r>
              <a:rPr lang="en-US" baseline="0" dirty="0" smtClean="0"/>
              <a:t>A false witness who pours out lies</a:t>
            </a:r>
          </a:p>
          <a:p>
            <a:r>
              <a:rPr lang="en-US" baseline="0" dirty="0" smtClean="0"/>
              <a:t>A person who stirs up conflict in the community</a:t>
            </a:r>
          </a:p>
          <a:p>
            <a:endParaRPr lang="en-US" baseline="0" dirty="0" smtClean="0"/>
          </a:p>
          <a:p>
            <a:r>
              <a:rPr lang="en-US" baseline="0" dirty="0" smtClean="0"/>
              <a:t>Ten Commandments: </a:t>
            </a:r>
            <a:endParaRPr lang="en-US" dirty="0"/>
          </a:p>
        </p:txBody>
      </p:sp>
      <p:sp>
        <p:nvSpPr>
          <p:cNvPr id="4" name="Slide Number Placeholder 3"/>
          <p:cNvSpPr>
            <a:spLocks noGrp="1"/>
          </p:cNvSpPr>
          <p:nvPr>
            <p:ph type="sldNum" sz="quarter" idx="10"/>
          </p:nvPr>
        </p:nvSpPr>
        <p:spPr/>
        <p:txBody>
          <a:bodyPr/>
          <a:lstStyle/>
          <a:p>
            <a:fld id="{9B6264CB-2595-479A-9E83-0A033CD439FC}" type="slidenum">
              <a:rPr lang="en-US" smtClean="0"/>
              <a:t>9</a:t>
            </a:fld>
            <a:endParaRPr lang="en-US"/>
          </a:p>
        </p:txBody>
      </p:sp>
    </p:spTree>
    <p:extLst>
      <p:ext uri="{BB962C8B-B14F-4D97-AF65-F5344CB8AC3E}">
        <p14:creationId xmlns:p14="http://schemas.microsoft.com/office/powerpoint/2010/main" val="185930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50D01E-2ABA-491A-AB45-5FFF9A5D10D8}"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ADC4C-6550-4F10-8057-EF5C086A45FE}" type="slidenum">
              <a:rPr lang="en-US" smtClean="0"/>
              <a:t>‹#›</a:t>
            </a:fld>
            <a:endParaRPr lang="en-US"/>
          </a:p>
        </p:txBody>
      </p:sp>
    </p:spTree>
    <p:extLst>
      <p:ext uri="{BB962C8B-B14F-4D97-AF65-F5344CB8AC3E}">
        <p14:creationId xmlns:p14="http://schemas.microsoft.com/office/powerpoint/2010/main" val="3109252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2A50D01E-2ABA-491A-AB45-5FFF9A5D10D8}" type="datetimeFigureOut">
              <a:rPr lang="en-US" smtClean="0"/>
              <a:t>7/28/2016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3ADC4C-6550-4F10-8057-EF5C086A45FE}" type="slidenum">
              <a:rPr lang="en-US" smtClean="0"/>
              <a:t>‹#›</a:t>
            </a:fld>
            <a:endParaRPr lang="en-US"/>
          </a:p>
        </p:txBody>
      </p:sp>
    </p:spTree>
    <p:extLst>
      <p:ext uri="{BB962C8B-B14F-4D97-AF65-F5344CB8AC3E}">
        <p14:creationId xmlns:p14="http://schemas.microsoft.com/office/powerpoint/2010/main" val="3302900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50D01E-2ABA-491A-AB45-5FFF9A5D10D8}"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ADC4C-6550-4F10-8057-EF5C086A45FE}" type="slidenum">
              <a:rPr lang="en-US" smtClean="0"/>
              <a:t>‹#›</a:t>
            </a:fld>
            <a:endParaRPr lang="en-US"/>
          </a:p>
        </p:txBody>
      </p:sp>
    </p:spTree>
    <p:extLst>
      <p:ext uri="{BB962C8B-B14F-4D97-AF65-F5344CB8AC3E}">
        <p14:creationId xmlns:p14="http://schemas.microsoft.com/office/powerpoint/2010/main" val="781306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50D01E-2ABA-491A-AB45-5FFF9A5D10D8}"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ADC4C-6550-4F10-8057-EF5C086A45FE}"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55312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50D01E-2ABA-491A-AB45-5FFF9A5D10D8}"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ADC4C-6550-4F10-8057-EF5C086A45FE}" type="slidenum">
              <a:rPr lang="en-US" smtClean="0"/>
              <a:t>‹#›</a:t>
            </a:fld>
            <a:endParaRPr lang="en-US"/>
          </a:p>
        </p:txBody>
      </p:sp>
    </p:spTree>
    <p:extLst>
      <p:ext uri="{BB962C8B-B14F-4D97-AF65-F5344CB8AC3E}">
        <p14:creationId xmlns:p14="http://schemas.microsoft.com/office/powerpoint/2010/main" val="1605661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50D01E-2ABA-491A-AB45-5FFF9A5D10D8}"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ADC4C-6550-4F10-8057-EF5C086A45FE}"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97168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50D01E-2ABA-491A-AB45-5FFF9A5D10D8}"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ADC4C-6550-4F10-8057-EF5C086A45FE}" type="slidenum">
              <a:rPr lang="en-US" smtClean="0"/>
              <a:t>‹#›</a:t>
            </a:fld>
            <a:endParaRPr lang="en-US"/>
          </a:p>
        </p:txBody>
      </p:sp>
    </p:spTree>
    <p:extLst>
      <p:ext uri="{BB962C8B-B14F-4D97-AF65-F5344CB8AC3E}">
        <p14:creationId xmlns:p14="http://schemas.microsoft.com/office/powerpoint/2010/main" val="2539637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50D01E-2ABA-491A-AB45-5FFF9A5D10D8}"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ADC4C-6550-4F10-8057-EF5C086A45FE}" type="slidenum">
              <a:rPr lang="en-US" smtClean="0"/>
              <a:t>‹#›</a:t>
            </a:fld>
            <a:endParaRPr lang="en-US"/>
          </a:p>
        </p:txBody>
      </p:sp>
    </p:spTree>
    <p:extLst>
      <p:ext uri="{BB962C8B-B14F-4D97-AF65-F5344CB8AC3E}">
        <p14:creationId xmlns:p14="http://schemas.microsoft.com/office/powerpoint/2010/main" val="1203411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50D01E-2ABA-491A-AB45-5FFF9A5D10D8}"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ADC4C-6550-4F10-8057-EF5C086A45FE}" type="slidenum">
              <a:rPr lang="en-US" smtClean="0"/>
              <a:t>‹#›</a:t>
            </a:fld>
            <a:endParaRPr lang="en-US"/>
          </a:p>
        </p:txBody>
      </p:sp>
    </p:spTree>
    <p:extLst>
      <p:ext uri="{BB962C8B-B14F-4D97-AF65-F5344CB8AC3E}">
        <p14:creationId xmlns:p14="http://schemas.microsoft.com/office/powerpoint/2010/main" val="361063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50D01E-2ABA-491A-AB45-5FFF9A5D10D8}"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ADC4C-6550-4F10-8057-EF5C086A45FE}" type="slidenum">
              <a:rPr lang="en-US" smtClean="0"/>
              <a:t>‹#›</a:t>
            </a:fld>
            <a:endParaRPr lang="en-US"/>
          </a:p>
        </p:txBody>
      </p:sp>
    </p:spTree>
    <p:extLst>
      <p:ext uri="{BB962C8B-B14F-4D97-AF65-F5344CB8AC3E}">
        <p14:creationId xmlns:p14="http://schemas.microsoft.com/office/powerpoint/2010/main" val="277949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50D01E-2ABA-491A-AB45-5FFF9A5D10D8}"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ADC4C-6550-4F10-8057-EF5C086A45FE}" type="slidenum">
              <a:rPr lang="en-US" smtClean="0"/>
              <a:t>‹#›</a:t>
            </a:fld>
            <a:endParaRPr lang="en-US"/>
          </a:p>
        </p:txBody>
      </p:sp>
    </p:spTree>
    <p:extLst>
      <p:ext uri="{BB962C8B-B14F-4D97-AF65-F5344CB8AC3E}">
        <p14:creationId xmlns:p14="http://schemas.microsoft.com/office/powerpoint/2010/main" val="1306710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50D01E-2ABA-491A-AB45-5FFF9A5D10D8}" type="datetimeFigureOut">
              <a:rPr lang="en-US" smtClean="0"/>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3ADC4C-6550-4F10-8057-EF5C086A45FE}" type="slidenum">
              <a:rPr lang="en-US" smtClean="0"/>
              <a:t>‹#›</a:t>
            </a:fld>
            <a:endParaRPr lang="en-US"/>
          </a:p>
        </p:txBody>
      </p:sp>
    </p:spTree>
    <p:extLst>
      <p:ext uri="{BB962C8B-B14F-4D97-AF65-F5344CB8AC3E}">
        <p14:creationId xmlns:p14="http://schemas.microsoft.com/office/powerpoint/2010/main" val="1332702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50D01E-2ABA-491A-AB45-5FFF9A5D10D8}" type="datetimeFigureOut">
              <a:rPr lang="en-US" smtClean="0"/>
              <a:t>7/28/2016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3ADC4C-6550-4F10-8057-EF5C086A45FE}" type="slidenum">
              <a:rPr lang="en-US" smtClean="0"/>
              <a:t>‹#›</a:t>
            </a:fld>
            <a:endParaRPr lang="en-US"/>
          </a:p>
        </p:txBody>
      </p:sp>
    </p:spTree>
    <p:extLst>
      <p:ext uri="{BB962C8B-B14F-4D97-AF65-F5344CB8AC3E}">
        <p14:creationId xmlns:p14="http://schemas.microsoft.com/office/powerpoint/2010/main" val="2170462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50D01E-2ABA-491A-AB45-5FFF9A5D10D8}" type="datetimeFigureOut">
              <a:rPr lang="en-US" smtClean="0"/>
              <a:t>7/28/2016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3ADC4C-6550-4F10-8057-EF5C086A45FE}" type="slidenum">
              <a:rPr lang="en-US" smtClean="0"/>
              <a:t>‹#›</a:t>
            </a:fld>
            <a:endParaRPr lang="en-US"/>
          </a:p>
        </p:txBody>
      </p:sp>
    </p:spTree>
    <p:extLst>
      <p:ext uri="{BB962C8B-B14F-4D97-AF65-F5344CB8AC3E}">
        <p14:creationId xmlns:p14="http://schemas.microsoft.com/office/powerpoint/2010/main" val="3069091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50D01E-2ABA-491A-AB45-5FFF9A5D10D8}" type="datetimeFigureOut">
              <a:rPr lang="en-US" smtClean="0"/>
              <a:t>7/28/2016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3ADC4C-6550-4F10-8057-EF5C086A45FE}" type="slidenum">
              <a:rPr lang="en-US" smtClean="0"/>
              <a:t>‹#›</a:t>
            </a:fld>
            <a:endParaRPr lang="en-US"/>
          </a:p>
        </p:txBody>
      </p:sp>
    </p:spTree>
    <p:extLst>
      <p:ext uri="{BB962C8B-B14F-4D97-AF65-F5344CB8AC3E}">
        <p14:creationId xmlns:p14="http://schemas.microsoft.com/office/powerpoint/2010/main" val="212592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0D01E-2ABA-491A-AB45-5FFF9A5D10D8}" type="datetimeFigureOut">
              <a:rPr lang="en-US" smtClean="0"/>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3ADC4C-6550-4F10-8057-EF5C086A45FE}" type="slidenum">
              <a:rPr lang="en-US" smtClean="0"/>
              <a:t>‹#›</a:t>
            </a:fld>
            <a:endParaRPr lang="en-US"/>
          </a:p>
        </p:txBody>
      </p:sp>
    </p:spTree>
    <p:extLst>
      <p:ext uri="{BB962C8B-B14F-4D97-AF65-F5344CB8AC3E}">
        <p14:creationId xmlns:p14="http://schemas.microsoft.com/office/powerpoint/2010/main" val="3462457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0D01E-2ABA-491A-AB45-5FFF9A5D10D8}" type="datetimeFigureOut">
              <a:rPr lang="en-US" smtClean="0"/>
              <a:t>7/28/2016</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4B3ADC4C-6550-4F10-8057-EF5C086A45FE}" type="slidenum">
              <a:rPr lang="en-US" smtClean="0"/>
              <a:t>‹#›</a:t>
            </a:fld>
            <a:endParaRPr lang="en-US"/>
          </a:p>
        </p:txBody>
      </p:sp>
    </p:spTree>
    <p:extLst>
      <p:ext uri="{BB962C8B-B14F-4D97-AF65-F5344CB8AC3E}">
        <p14:creationId xmlns:p14="http://schemas.microsoft.com/office/powerpoint/2010/main" val="2656716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A50D01E-2ABA-491A-AB45-5FFF9A5D10D8}" type="datetimeFigureOut">
              <a:rPr lang="en-US" smtClean="0"/>
              <a:t>7/28/2016</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4B3ADC4C-6550-4F10-8057-EF5C086A45FE}" type="slidenum">
              <a:rPr lang="en-US" smtClean="0"/>
              <a:t>‹#›</a:t>
            </a:fld>
            <a:endParaRPr lang="en-US"/>
          </a:p>
        </p:txBody>
      </p:sp>
    </p:spTree>
    <p:extLst>
      <p:ext uri="{BB962C8B-B14F-4D97-AF65-F5344CB8AC3E}">
        <p14:creationId xmlns:p14="http://schemas.microsoft.com/office/powerpoint/2010/main" val="5484330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6154713" cy="2209801"/>
          </a:xfrm>
        </p:spPr>
        <p:txBody>
          <a:bodyPr>
            <a:noAutofit/>
          </a:bodyPr>
          <a:lstStyle/>
          <a:p>
            <a:r>
              <a:rPr lang="en-US" sz="4800" dirty="0" smtClean="0"/>
              <a:t>HEALTHY BOUNDARIES </a:t>
            </a:r>
            <a:br>
              <a:rPr lang="en-US" sz="4800" dirty="0" smtClean="0"/>
            </a:br>
            <a:r>
              <a:rPr lang="en-US" sz="4800" dirty="0" smtClean="0"/>
              <a:t>in Relationships</a:t>
            </a:r>
            <a:endParaRPr lang="en-US" sz="4800" dirty="0"/>
          </a:p>
        </p:txBody>
      </p:sp>
      <p:sp>
        <p:nvSpPr>
          <p:cNvPr id="3" name="Subtitle 2"/>
          <p:cNvSpPr>
            <a:spLocks noGrp="1"/>
          </p:cNvSpPr>
          <p:nvPr>
            <p:ph type="subTitle" idx="1"/>
          </p:nvPr>
        </p:nvSpPr>
        <p:spPr>
          <a:xfrm>
            <a:off x="533400" y="3048000"/>
            <a:ext cx="6400800" cy="1752600"/>
          </a:xfrm>
        </p:spPr>
        <p:txBody>
          <a:bodyPr>
            <a:normAutofit lnSpcReduction="10000"/>
          </a:bodyPr>
          <a:lstStyle/>
          <a:p>
            <a:r>
              <a:rPr lang="en-US" dirty="0" smtClean="0">
                <a:solidFill>
                  <a:schemeClr val="tx1"/>
                </a:solidFill>
              </a:rPr>
              <a:t>AFCC Healthy Christian Session</a:t>
            </a:r>
          </a:p>
          <a:p>
            <a:r>
              <a:rPr lang="en-US" dirty="0" smtClean="0">
                <a:solidFill>
                  <a:schemeClr val="tx1"/>
                </a:solidFill>
              </a:rPr>
              <a:t>July 27, 2016</a:t>
            </a:r>
          </a:p>
          <a:p>
            <a:r>
              <a:rPr lang="en-US" u="sng" dirty="0" smtClean="0">
                <a:solidFill>
                  <a:schemeClr val="tx1"/>
                </a:solidFill>
              </a:rPr>
              <a:t>BOUNDARIES</a:t>
            </a:r>
            <a:r>
              <a:rPr lang="en-US" dirty="0" smtClean="0">
                <a:solidFill>
                  <a:schemeClr val="tx1"/>
                </a:solidFill>
              </a:rPr>
              <a:t> </a:t>
            </a:r>
          </a:p>
          <a:p>
            <a:r>
              <a:rPr lang="en-US" dirty="0" smtClean="0">
                <a:solidFill>
                  <a:schemeClr val="tx1"/>
                </a:solidFill>
              </a:rPr>
              <a:t>by Dr. Henry Cloud &amp; Dr. John Townsend</a:t>
            </a:r>
          </a:p>
          <a:p>
            <a:endParaRPr lang="en-US" dirty="0">
              <a:solidFill>
                <a:schemeClr val="tx1"/>
              </a:solidFill>
            </a:endParaRPr>
          </a:p>
        </p:txBody>
      </p:sp>
    </p:spTree>
    <p:extLst>
      <p:ext uri="{BB962C8B-B14F-4D97-AF65-F5344CB8AC3E}">
        <p14:creationId xmlns:p14="http://schemas.microsoft.com/office/powerpoint/2010/main" val="1135335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Geographical Distance	</a:t>
            </a:r>
            <a:endParaRPr lang="en-US" dirty="0"/>
          </a:p>
        </p:txBody>
      </p:sp>
      <p:sp>
        <p:nvSpPr>
          <p:cNvPr id="3" name="Content Placeholder 2"/>
          <p:cNvSpPr>
            <a:spLocks noGrp="1"/>
          </p:cNvSpPr>
          <p:nvPr>
            <p:ph idx="1"/>
          </p:nvPr>
        </p:nvSpPr>
        <p:spPr>
          <a:xfrm>
            <a:off x="76200" y="76200"/>
            <a:ext cx="8915400" cy="4953000"/>
          </a:xfrm>
        </p:spPr>
        <p:txBody>
          <a:bodyPr>
            <a:normAutofit/>
          </a:bodyPr>
          <a:lstStyle/>
          <a:p>
            <a:r>
              <a:rPr lang="en-US" sz="2800" dirty="0" smtClean="0">
                <a:solidFill>
                  <a:schemeClr val="tx1"/>
                </a:solidFill>
              </a:rPr>
              <a:t>Remove yourself from danger and separate from those who continue to hurt us.</a:t>
            </a:r>
          </a:p>
          <a:p>
            <a:r>
              <a:rPr lang="en-US" sz="2800" dirty="0" smtClean="0">
                <a:solidFill>
                  <a:schemeClr val="tx1"/>
                </a:solidFill>
              </a:rPr>
              <a:t>Create a safe place for ourselves</a:t>
            </a:r>
          </a:p>
          <a:p>
            <a:r>
              <a:rPr lang="en-US" sz="2800" dirty="0" smtClean="0">
                <a:solidFill>
                  <a:schemeClr val="tx1"/>
                </a:solidFill>
              </a:rPr>
              <a:t>Creates loss of fellowship for the one left behind which may lead to changed behavior. </a:t>
            </a:r>
          </a:p>
          <a:p>
            <a:r>
              <a:rPr lang="en-US" sz="2800" dirty="0" smtClean="0">
                <a:solidFill>
                  <a:schemeClr val="tx1"/>
                </a:solidFill>
              </a:rPr>
              <a:t>Creating space in abusive relationships helps to establish real boundaries until the abuser is ready to deal with the problem. </a:t>
            </a:r>
            <a:endParaRPr lang="en-US" sz="2800" dirty="0">
              <a:solidFill>
                <a:schemeClr val="tx1"/>
              </a:solidFill>
            </a:endParaRPr>
          </a:p>
        </p:txBody>
      </p:sp>
    </p:spTree>
    <p:extLst>
      <p:ext uri="{BB962C8B-B14F-4D97-AF65-F5344CB8AC3E}">
        <p14:creationId xmlns:p14="http://schemas.microsoft.com/office/powerpoint/2010/main" val="3512147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Geographical Distance	</a:t>
            </a:r>
            <a:endParaRPr lang="en-US" dirty="0"/>
          </a:p>
        </p:txBody>
      </p:sp>
      <p:sp>
        <p:nvSpPr>
          <p:cNvPr id="3" name="Content Placeholder 2"/>
          <p:cNvSpPr>
            <a:spLocks noGrp="1"/>
          </p:cNvSpPr>
          <p:nvPr>
            <p:ph idx="1"/>
          </p:nvPr>
        </p:nvSpPr>
        <p:spPr/>
        <p:txBody>
          <a:bodyPr>
            <a:normAutofit/>
          </a:bodyPr>
          <a:lstStyle/>
          <a:p>
            <a:r>
              <a:rPr lang="en-US" sz="3200" dirty="0" smtClean="0">
                <a:solidFill>
                  <a:schemeClr val="tx1"/>
                </a:solidFill>
              </a:rPr>
              <a:t>Biblical</a:t>
            </a:r>
          </a:p>
          <a:p>
            <a:r>
              <a:rPr lang="en-US" sz="3200" dirty="0" smtClean="0">
                <a:solidFill>
                  <a:schemeClr val="tx1"/>
                </a:solidFill>
              </a:rPr>
              <a:t>Proverbs 22:3</a:t>
            </a:r>
          </a:p>
          <a:p>
            <a:pPr marL="457200" lvl="1" indent="0">
              <a:buNone/>
            </a:pPr>
            <a:r>
              <a:rPr lang="en-US" sz="2800" dirty="0" smtClean="0">
                <a:solidFill>
                  <a:schemeClr val="tx1"/>
                </a:solidFill>
              </a:rPr>
              <a:t>A prudent man </a:t>
            </a:r>
            <a:r>
              <a:rPr lang="en-US" sz="2800" dirty="0" err="1" smtClean="0">
                <a:solidFill>
                  <a:schemeClr val="tx1"/>
                </a:solidFill>
              </a:rPr>
              <a:t>foreseeth</a:t>
            </a:r>
            <a:r>
              <a:rPr lang="en-US" sz="2800" dirty="0" smtClean="0">
                <a:solidFill>
                  <a:schemeClr val="tx1"/>
                </a:solidFill>
              </a:rPr>
              <a:t> the evil, and </a:t>
            </a:r>
            <a:r>
              <a:rPr lang="en-US" sz="2800" dirty="0" err="1" smtClean="0">
                <a:solidFill>
                  <a:schemeClr val="tx1"/>
                </a:solidFill>
              </a:rPr>
              <a:t>hideth</a:t>
            </a:r>
            <a:r>
              <a:rPr lang="en-US" sz="2800" dirty="0" smtClean="0">
                <a:solidFill>
                  <a:schemeClr val="tx1"/>
                </a:solidFill>
              </a:rPr>
              <a:t> himself: but the simple pass on, and are punished.</a:t>
            </a:r>
            <a:endParaRPr lang="en-US" sz="2800" dirty="0">
              <a:solidFill>
                <a:schemeClr val="tx1"/>
              </a:solidFill>
            </a:endParaRPr>
          </a:p>
        </p:txBody>
      </p:sp>
    </p:spTree>
    <p:extLst>
      <p:ext uri="{BB962C8B-B14F-4D97-AF65-F5344CB8AC3E}">
        <p14:creationId xmlns:p14="http://schemas.microsoft.com/office/powerpoint/2010/main" val="2075330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BOUNDARIES</a:t>
            </a:r>
            <a:endParaRPr lang="en-US" dirty="0"/>
          </a:p>
        </p:txBody>
      </p:sp>
      <p:sp>
        <p:nvSpPr>
          <p:cNvPr id="3" name="Content Placeholder 2"/>
          <p:cNvSpPr>
            <a:spLocks noGrp="1"/>
          </p:cNvSpPr>
          <p:nvPr>
            <p:ph idx="1"/>
          </p:nvPr>
        </p:nvSpPr>
        <p:spPr/>
        <p:txBody>
          <a:bodyPr/>
          <a:lstStyle/>
          <a:p>
            <a:r>
              <a:rPr lang="en-US" dirty="0" smtClean="0"/>
              <a:t>VIDEO</a:t>
            </a:r>
            <a:endParaRPr lang="en-US" dirty="0"/>
          </a:p>
        </p:txBody>
      </p:sp>
    </p:spTree>
    <p:extLst>
      <p:ext uri="{BB962C8B-B14F-4D97-AF65-F5344CB8AC3E}">
        <p14:creationId xmlns:p14="http://schemas.microsoft.com/office/powerpoint/2010/main" val="1689330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TOXIC RELATIONSHIPS</a:t>
            </a:r>
            <a:endParaRPr lang="en-US" dirty="0"/>
          </a:p>
        </p:txBody>
      </p:sp>
      <p:sp>
        <p:nvSpPr>
          <p:cNvPr id="3" name="Content Placeholder 2"/>
          <p:cNvSpPr>
            <a:spLocks noGrp="1"/>
          </p:cNvSpPr>
          <p:nvPr>
            <p:ph idx="1"/>
          </p:nvPr>
        </p:nvSpPr>
        <p:spPr>
          <a:xfrm>
            <a:off x="228600" y="239150"/>
            <a:ext cx="8610600" cy="5094849"/>
          </a:xfrm>
        </p:spPr>
        <p:txBody>
          <a:bodyPr/>
          <a:lstStyle/>
          <a:p>
            <a:pPr marL="514350" indent="-514350">
              <a:buAutoNum type="arabicPeriod"/>
            </a:pPr>
            <a:r>
              <a:rPr lang="en-US" sz="2400" dirty="0" smtClean="0">
                <a:solidFill>
                  <a:schemeClr val="tx1"/>
                </a:solidFill>
              </a:rPr>
              <a:t>Your partner brings out your worst qualities.</a:t>
            </a:r>
          </a:p>
          <a:p>
            <a:pPr marL="400050" lvl="1" indent="0">
              <a:buNone/>
            </a:pPr>
            <a:r>
              <a:rPr lang="en-US" sz="2000" dirty="0" smtClean="0">
                <a:solidFill>
                  <a:schemeClr val="tx1"/>
                </a:solidFill>
              </a:rPr>
              <a:t>-Can’t be yourself; being around them is draining.</a:t>
            </a:r>
          </a:p>
          <a:p>
            <a:pPr marL="514350" indent="-514350">
              <a:buAutoNum type="arabicPeriod"/>
            </a:pPr>
            <a:r>
              <a:rPr lang="en-US" sz="2400" dirty="0" smtClean="0">
                <a:solidFill>
                  <a:schemeClr val="tx1"/>
                </a:solidFill>
              </a:rPr>
              <a:t>There is constant power struggle.</a:t>
            </a:r>
          </a:p>
          <a:p>
            <a:pPr marL="400050" lvl="1" indent="0">
              <a:buNone/>
            </a:pPr>
            <a:r>
              <a:rPr lang="en-US" sz="2000" dirty="0" smtClean="0">
                <a:solidFill>
                  <a:schemeClr val="tx1"/>
                </a:solidFill>
              </a:rPr>
              <a:t>-competition vs. win/win; no compassion</a:t>
            </a:r>
          </a:p>
          <a:p>
            <a:pPr marL="514350" indent="-514350">
              <a:buAutoNum type="arabicPeriod"/>
            </a:pPr>
            <a:r>
              <a:rPr lang="en-US" sz="2400" dirty="0" smtClean="0">
                <a:solidFill>
                  <a:schemeClr val="tx1"/>
                </a:solidFill>
              </a:rPr>
              <a:t>You have contrasting communication styles</a:t>
            </a:r>
          </a:p>
          <a:p>
            <a:pPr marL="514350" indent="-514350">
              <a:buAutoNum type="arabicPeriod"/>
            </a:pPr>
            <a:r>
              <a:rPr lang="en-US" sz="2400" dirty="0" smtClean="0">
                <a:solidFill>
                  <a:schemeClr val="tx1"/>
                </a:solidFill>
              </a:rPr>
              <a:t>Your partner is prone to irrational and frequent displays of jealousy.</a:t>
            </a:r>
          </a:p>
          <a:p>
            <a:pPr marL="514350" indent="-514350">
              <a:buAutoNum type="arabicPeriod"/>
            </a:pPr>
            <a:r>
              <a:rPr lang="en-US" sz="2400" dirty="0" smtClean="0">
                <a:solidFill>
                  <a:schemeClr val="tx1"/>
                </a:solidFill>
              </a:rPr>
              <a:t>You feel bad about yourself when you’re around your partner. </a:t>
            </a:r>
          </a:p>
          <a:p>
            <a:pPr marL="514350" indent="-514350">
              <a:buAutoNum type="arabicPeriod"/>
            </a:pPr>
            <a:endParaRPr lang="en-US" dirty="0" smtClean="0">
              <a:solidFill>
                <a:schemeClr val="tx1"/>
              </a:solidFill>
            </a:endParaRPr>
          </a:p>
          <a:p>
            <a:pPr marL="514350" indent="-514350">
              <a:buAutoNum type="arabicPeriod"/>
            </a:pPr>
            <a:endParaRPr lang="en-US" dirty="0">
              <a:solidFill>
                <a:schemeClr val="tx1"/>
              </a:solidFill>
            </a:endParaRPr>
          </a:p>
        </p:txBody>
      </p:sp>
    </p:spTree>
    <p:extLst>
      <p:ext uri="{BB962C8B-B14F-4D97-AF65-F5344CB8AC3E}">
        <p14:creationId xmlns:p14="http://schemas.microsoft.com/office/powerpoint/2010/main" val="1914389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a:t>
            </a:r>
            <a:endParaRPr lang="en-US" dirty="0"/>
          </a:p>
        </p:txBody>
      </p:sp>
      <p:sp>
        <p:nvSpPr>
          <p:cNvPr id="3" name="Content Placeholder 2"/>
          <p:cNvSpPr>
            <a:spLocks noGrp="1"/>
          </p:cNvSpPr>
          <p:nvPr>
            <p:ph idx="1"/>
          </p:nvPr>
        </p:nvSpPr>
        <p:spPr>
          <a:xfrm>
            <a:off x="152400" y="685800"/>
            <a:ext cx="8686800" cy="4038600"/>
          </a:xfrm>
        </p:spPr>
        <p:txBody>
          <a:bodyPr/>
          <a:lstStyle/>
          <a:p>
            <a:r>
              <a:rPr lang="en-US" sz="2800" dirty="0" smtClean="0">
                <a:solidFill>
                  <a:schemeClr val="tx1"/>
                </a:solidFill>
              </a:rPr>
              <a:t>Taking time off allows you to take ownership over some of the aspects of your life that have gotten out of control. </a:t>
            </a:r>
          </a:p>
          <a:p>
            <a:r>
              <a:rPr lang="en-US" sz="2800" dirty="0" smtClean="0">
                <a:solidFill>
                  <a:schemeClr val="tx1"/>
                </a:solidFill>
              </a:rPr>
              <a:t>Taking time for prayer/reflection and LISTENING to God. </a:t>
            </a:r>
          </a:p>
          <a:p>
            <a:r>
              <a:rPr lang="en-US" sz="2800" dirty="0" smtClean="0">
                <a:solidFill>
                  <a:schemeClr val="tx1"/>
                </a:solidFill>
              </a:rPr>
              <a:t>Taking time to nourish yourself.</a:t>
            </a:r>
          </a:p>
          <a:p>
            <a:r>
              <a:rPr lang="en-US" sz="2800" dirty="0" smtClean="0">
                <a:solidFill>
                  <a:schemeClr val="tx1"/>
                </a:solidFill>
              </a:rPr>
              <a:t>Putting yourself on the To-Do list.</a:t>
            </a:r>
          </a:p>
          <a:p>
            <a:pPr marL="0" indent="0">
              <a:buNone/>
            </a:pPr>
            <a:endParaRPr lang="en-US" dirty="0" smtClean="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1363850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6554867" cy="1524000"/>
          </a:xfrm>
        </p:spPr>
        <p:txBody>
          <a:bodyPr/>
          <a:lstStyle/>
          <a:p>
            <a:r>
              <a:rPr lang="en-US" dirty="0" smtClean="0"/>
              <a:t>EMOTIONAL DISTANCE</a:t>
            </a:r>
            <a:endParaRPr lang="en-US" dirty="0"/>
          </a:p>
        </p:txBody>
      </p:sp>
      <p:sp>
        <p:nvSpPr>
          <p:cNvPr id="3" name="Content Placeholder 2"/>
          <p:cNvSpPr>
            <a:spLocks noGrp="1"/>
          </p:cNvSpPr>
          <p:nvPr>
            <p:ph idx="1"/>
          </p:nvPr>
        </p:nvSpPr>
        <p:spPr>
          <a:xfrm>
            <a:off x="-30480" y="323557"/>
            <a:ext cx="9144000" cy="4990514"/>
          </a:xfrm>
        </p:spPr>
        <p:txBody>
          <a:bodyPr>
            <a:noAutofit/>
          </a:bodyPr>
          <a:lstStyle/>
          <a:p>
            <a:r>
              <a:rPr lang="en-US" sz="2800" dirty="0" smtClean="0">
                <a:solidFill>
                  <a:schemeClr val="tx1"/>
                </a:solidFill>
              </a:rPr>
              <a:t>Temporary boundary</a:t>
            </a:r>
          </a:p>
          <a:p>
            <a:r>
              <a:rPr lang="en-US" sz="2800" dirty="0" smtClean="0">
                <a:solidFill>
                  <a:schemeClr val="tx1"/>
                </a:solidFill>
              </a:rPr>
              <a:t>Gives your heart the space it needs to be safe</a:t>
            </a:r>
          </a:p>
          <a:p>
            <a:r>
              <a:rPr lang="en-US" sz="2800" dirty="0" smtClean="0">
                <a:solidFill>
                  <a:schemeClr val="tx1"/>
                </a:solidFill>
              </a:rPr>
              <a:t>Never a permanent way of living</a:t>
            </a:r>
          </a:p>
          <a:p>
            <a:r>
              <a:rPr lang="en-US" sz="2800" dirty="0" smtClean="0">
                <a:solidFill>
                  <a:schemeClr val="tx1"/>
                </a:solidFill>
              </a:rPr>
              <a:t>Allows abusers to face their problems and become trustworthy</a:t>
            </a:r>
          </a:p>
          <a:p>
            <a:pPr lvl="1"/>
            <a:r>
              <a:rPr lang="en-US" sz="2400" dirty="0" smtClean="0">
                <a:solidFill>
                  <a:schemeClr val="tx1"/>
                </a:solidFill>
              </a:rPr>
              <a:t>Showing PATTERNS of change before you go back</a:t>
            </a:r>
          </a:p>
          <a:p>
            <a:pPr lvl="1"/>
            <a:r>
              <a:rPr lang="en-US" sz="2400" dirty="0" smtClean="0">
                <a:solidFill>
                  <a:schemeClr val="tx1"/>
                </a:solidFill>
              </a:rPr>
              <a:t>Not PROMISES of change but demonstrated new behavior which is repeated over and over again</a:t>
            </a:r>
          </a:p>
          <a:p>
            <a:pPr lvl="1"/>
            <a:r>
              <a:rPr lang="en-US" sz="2400" dirty="0" smtClean="0">
                <a:solidFill>
                  <a:schemeClr val="tx1"/>
                </a:solidFill>
              </a:rPr>
              <a:t>Forgive but guard your heart until you see sustained change</a:t>
            </a:r>
          </a:p>
        </p:txBody>
      </p:sp>
    </p:spTree>
    <p:extLst>
      <p:ext uri="{BB962C8B-B14F-4D97-AF65-F5344CB8AC3E}">
        <p14:creationId xmlns:p14="http://schemas.microsoft.com/office/powerpoint/2010/main" val="6657153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People</a:t>
            </a:r>
            <a:endParaRPr lang="en-US" dirty="0"/>
          </a:p>
        </p:txBody>
      </p:sp>
      <p:sp>
        <p:nvSpPr>
          <p:cNvPr id="3" name="Content Placeholder 2"/>
          <p:cNvSpPr>
            <a:spLocks noGrp="1"/>
          </p:cNvSpPr>
          <p:nvPr>
            <p:ph idx="1"/>
          </p:nvPr>
        </p:nvSpPr>
        <p:spPr>
          <a:xfrm>
            <a:off x="0" y="304800"/>
            <a:ext cx="8991600" cy="4572000"/>
          </a:xfrm>
        </p:spPr>
        <p:txBody>
          <a:bodyPr/>
          <a:lstStyle/>
          <a:p>
            <a:r>
              <a:rPr lang="en-US" sz="2800" dirty="0" smtClean="0">
                <a:solidFill>
                  <a:schemeClr val="tx1"/>
                </a:solidFill>
              </a:rPr>
              <a:t>Avoid Isolation, involve a support network</a:t>
            </a:r>
          </a:p>
          <a:p>
            <a:r>
              <a:rPr lang="en-US" sz="2800" dirty="0" smtClean="0">
                <a:solidFill>
                  <a:schemeClr val="tx1"/>
                </a:solidFill>
              </a:rPr>
              <a:t>Open up to support from others</a:t>
            </a:r>
          </a:p>
          <a:p>
            <a:r>
              <a:rPr lang="en-US" sz="2800" dirty="0" smtClean="0">
                <a:solidFill>
                  <a:schemeClr val="tx1"/>
                </a:solidFill>
              </a:rPr>
              <a:t>Seek Counsel from the Elders/Pastor</a:t>
            </a:r>
          </a:p>
          <a:p>
            <a:r>
              <a:rPr lang="en-US" sz="2800" dirty="0" smtClean="0">
                <a:solidFill>
                  <a:schemeClr val="tx1"/>
                </a:solidFill>
              </a:rPr>
              <a:t>Satisfies the need for basic relationship</a:t>
            </a:r>
          </a:p>
          <a:p>
            <a:r>
              <a:rPr lang="en-US" sz="2800" dirty="0" smtClean="0">
                <a:solidFill>
                  <a:schemeClr val="tx1"/>
                </a:solidFill>
              </a:rPr>
              <a:t>Helps strengthen you to set limits and resist the fear of being alone</a:t>
            </a:r>
          </a:p>
          <a:p>
            <a:r>
              <a:rPr lang="en-US" sz="2800" dirty="0" smtClean="0">
                <a:solidFill>
                  <a:schemeClr val="tx1"/>
                </a:solidFill>
              </a:rPr>
              <a:t>Helps you stand against the “old tapes” in your head of being selfish or bad </a:t>
            </a:r>
          </a:p>
          <a:p>
            <a:endParaRPr lang="en-US" dirty="0"/>
          </a:p>
        </p:txBody>
      </p:sp>
    </p:spTree>
    <p:extLst>
      <p:ext uri="{BB962C8B-B14F-4D97-AF65-F5344CB8AC3E}">
        <p14:creationId xmlns:p14="http://schemas.microsoft.com/office/powerpoint/2010/main" val="15082626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a:xfrm>
            <a:off x="533400" y="533400"/>
            <a:ext cx="7543800" cy="3733800"/>
          </a:xfrm>
        </p:spPr>
        <p:txBody>
          <a:bodyPr>
            <a:normAutofit/>
          </a:bodyPr>
          <a:lstStyle/>
          <a:p>
            <a:r>
              <a:rPr lang="en-US" sz="2800" dirty="0" smtClean="0">
                <a:solidFill>
                  <a:schemeClr val="tx1"/>
                </a:solidFill>
              </a:rPr>
              <a:t>Biblical</a:t>
            </a:r>
          </a:p>
          <a:p>
            <a:r>
              <a:rPr lang="en-US" sz="2800" dirty="0" smtClean="0">
                <a:solidFill>
                  <a:schemeClr val="tx1"/>
                </a:solidFill>
              </a:rPr>
              <a:t>Boundaries need to be backed up with consequences</a:t>
            </a:r>
          </a:p>
          <a:p>
            <a:r>
              <a:rPr lang="en-US" sz="2800" dirty="0" smtClean="0">
                <a:solidFill>
                  <a:schemeClr val="tx1"/>
                </a:solidFill>
              </a:rPr>
              <a:t>Proverbs 16:26</a:t>
            </a:r>
          </a:p>
          <a:p>
            <a:r>
              <a:rPr lang="en-US" sz="2800" dirty="0" smtClean="0">
                <a:solidFill>
                  <a:schemeClr val="tx1"/>
                </a:solidFill>
              </a:rPr>
              <a:t>2 Thessalonians 3:10</a:t>
            </a:r>
          </a:p>
          <a:p>
            <a:r>
              <a:rPr lang="en-US" sz="2800" dirty="0" smtClean="0">
                <a:solidFill>
                  <a:schemeClr val="tx1"/>
                </a:solidFill>
              </a:rPr>
              <a:t>Romans 6:23</a:t>
            </a:r>
            <a:endParaRPr lang="en-US" sz="2800" dirty="0">
              <a:solidFill>
                <a:schemeClr val="tx1"/>
              </a:solidFill>
            </a:endParaRPr>
          </a:p>
        </p:txBody>
      </p:sp>
    </p:spTree>
    <p:extLst>
      <p:ext uri="{BB962C8B-B14F-4D97-AF65-F5344CB8AC3E}">
        <p14:creationId xmlns:p14="http://schemas.microsoft.com/office/powerpoint/2010/main" val="17443597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Within Our Boundaries</a:t>
            </a:r>
            <a:endParaRPr lang="en-US" dirty="0"/>
          </a:p>
        </p:txBody>
      </p:sp>
      <p:sp>
        <p:nvSpPr>
          <p:cNvPr id="3" name="Content Placeholder 2"/>
          <p:cNvSpPr>
            <a:spLocks noGrp="1"/>
          </p:cNvSpPr>
          <p:nvPr>
            <p:ph idx="1"/>
          </p:nvPr>
        </p:nvSpPr>
        <p:spPr>
          <a:xfrm>
            <a:off x="304800" y="457200"/>
            <a:ext cx="8534400" cy="4495800"/>
          </a:xfrm>
        </p:spPr>
        <p:txBody>
          <a:bodyPr>
            <a:normAutofit fontScale="55000" lnSpcReduction="20000"/>
          </a:bodyPr>
          <a:lstStyle/>
          <a:p>
            <a:pPr marL="342900" lvl="1" indent="-342900">
              <a:buFont typeface="Arial" panose="020B0604020202020204" pitchFamily="34" charset="0"/>
              <a:buChar char="•"/>
            </a:pPr>
            <a:r>
              <a:rPr lang="en-US" sz="5100" dirty="0" smtClean="0">
                <a:solidFill>
                  <a:schemeClr val="tx1"/>
                </a:solidFill>
              </a:rPr>
              <a:t>Feelings</a:t>
            </a:r>
          </a:p>
          <a:p>
            <a:pPr marL="742950" lvl="2" indent="-342900"/>
            <a:r>
              <a:rPr lang="en-US" sz="3600" dirty="0" smtClean="0">
                <a:solidFill>
                  <a:schemeClr val="tx1"/>
                </a:solidFill>
              </a:rPr>
              <a:t>Own them and be aware of them but walk by faith</a:t>
            </a:r>
          </a:p>
          <a:p>
            <a:r>
              <a:rPr lang="en-US" sz="5100" dirty="0" smtClean="0">
                <a:solidFill>
                  <a:schemeClr val="tx1"/>
                </a:solidFill>
              </a:rPr>
              <a:t>Attitudes and Beliefs</a:t>
            </a:r>
          </a:p>
          <a:p>
            <a:pPr marL="457200" lvl="1" indent="0">
              <a:buNone/>
            </a:pPr>
            <a:r>
              <a:rPr lang="en-US" sz="3600" dirty="0" smtClean="0">
                <a:solidFill>
                  <a:schemeClr val="tx1"/>
                </a:solidFill>
              </a:rPr>
              <a:t>Attitude: a settled way of thinking or feeling about someone or something, typically one that is reflected in a person’s behavior; the stance you take</a:t>
            </a:r>
          </a:p>
          <a:p>
            <a:pPr marL="457200" lvl="1" indent="0">
              <a:buNone/>
            </a:pPr>
            <a:r>
              <a:rPr lang="en-US" sz="3600" dirty="0" smtClean="0">
                <a:solidFill>
                  <a:schemeClr val="tx1"/>
                </a:solidFill>
              </a:rPr>
              <a:t>Belief: anything you accept as true</a:t>
            </a:r>
          </a:p>
          <a:p>
            <a:pPr marL="457200" lvl="1" indent="0">
              <a:buNone/>
            </a:pPr>
            <a:r>
              <a:rPr lang="en-US" sz="3600" dirty="0" smtClean="0">
                <a:solidFill>
                  <a:schemeClr val="tx1"/>
                </a:solidFill>
              </a:rPr>
              <a:t>-can be changed only by us, must be questioned </a:t>
            </a:r>
          </a:p>
          <a:p>
            <a:pPr marL="457200" lvl="1" indent="0">
              <a:buNone/>
            </a:pPr>
            <a:r>
              <a:rPr lang="en-US" sz="3600" dirty="0" smtClean="0">
                <a:solidFill>
                  <a:schemeClr val="tx1"/>
                </a:solidFill>
              </a:rPr>
              <a:t>-Impact how we operate</a:t>
            </a:r>
          </a:p>
          <a:p>
            <a:pPr marL="457200" lvl="1" indent="0">
              <a:buNone/>
            </a:pPr>
            <a:r>
              <a:rPr lang="en-US" sz="3600" dirty="0" smtClean="0">
                <a:solidFill>
                  <a:schemeClr val="tx1"/>
                </a:solidFill>
              </a:rPr>
              <a:t>Distorted attitudes about responsibility cause boundary problems</a:t>
            </a:r>
            <a:r>
              <a:rPr lang="en-US" sz="2000" dirty="0" smtClean="0">
                <a:solidFill>
                  <a:schemeClr val="tx1"/>
                </a:solidFill>
              </a:rPr>
              <a:t>.</a:t>
            </a:r>
          </a:p>
          <a:p>
            <a:endParaRPr lang="en-US" dirty="0" smtClean="0"/>
          </a:p>
          <a:p>
            <a:pPr marL="457200" lvl="1" indent="0">
              <a:buNone/>
            </a:pPr>
            <a:endParaRPr lang="en-US" dirty="0"/>
          </a:p>
        </p:txBody>
      </p:sp>
    </p:spTree>
    <p:extLst>
      <p:ext uri="{BB962C8B-B14F-4D97-AF65-F5344CB8AC3E}">
        <p14:creationId xmlns:p14="http://schemas.microsoft.com/office/powerpoint/2010/main" val="31212438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Within Our Boundaries</a:t>
            </a:r>
            <a:endParaRPr lang="en-US" dirty="0"/>
          </a:p>
        </p:txBody>
      </p:sp>
      <p:sp>
        <p:nvSpPr>
          <p:cNvPr id="3" name="Content Placeholder 2"/>
          <p:cNvSpPr>
            <a:spLocks noGrp="1"/>
          </p:cNvSpPr>
          <p:nvPr>
            <p:ph idx="1"/>
          </p:nvPr>
        </p:nvSpPr>
        <p:spPr>
          <a:xfrm>
            <a:off x="152400" y="457200"/>
            <a:ext cx="8382000" cy="3810000"/>
          </a:xfrm>
        </p:spPr>
        <p:txBody>
          <a:bodyPr>
            <a:noAutofit/>
          </a:bodyPr>
          <a:lstStyle/>
          <a:p>
            <a:r>
              <a:rPr lang="en-US" sz="2400" dirty="0" smtClean="0">
                <a:solidFill>
                  <a:schemeClr val="tx1"/>
                </a:solidFill>
              </a:rPr>
              <a:t>Behaviors----and their consequences</a:t>
            </a:r>
          </a:p>
          <a:p>
            <a:pPr marL="457200" lvl="1" indent="0">
              <a:buNone/>
            </a:pPr>
            <a:r>
              <a:rPr lang="en-US" sz="2000" dirty="0" smtClean="0">
                <a:solidFill>
                  <a:schemeClr val="tx1"/>
                </a:solidFill>
              </a:rPr>
              <a:t>*Galatians 6:7-8</a:t>
            </a:r>
          </a:p>
          <a:p>
            <a:pPr lvl="1"/>
            <a:r>
              <a:rPr lang="en-US" sz="2000" dirty="0" smtClean="0">
                <a:solidFill>
                  <a:schemeClr val="tx1"/>
                </a:solidFill>
              </a:rPr>
              <a:t>Studying</a:t>
            </a:r>
            <a:r>
              <a:rPr lang="en-US" sz="2000" dirty="0" smtClean="0">
                <a:solidFill>
                  <a:schemeClr val="tx1"/>
                </a:solidFill>
                <a:sym typeface="Wingdings" panose="05000000000000000000" pitchFamily="2" charset="2"/>
              </a:rPr>
              <a:t> Good Grades</a:t>
            </a:r>
          </a:p>
          <a:p>
            <a:pPr lvl="1"/>
            <a:r>
              <a:rPr lang="en-US" sz="2000" dirty="0" smtClean="0">
                <a:solidFill>
                  <a:schemeClr val="tx1"/>
                </a:solidFill>
                <a:sym typeface="Wingdings" panose="05000000000000000000" pitchFamily="2" charset="2"/>
              </a:rPr>
              <a:t>Work Paycheck</a:t>
            </a:r>
          </a:p>
          <a:p>
            <a:pPr lvl="1"/>
            <a:r>
              <a:rPr lang="en-US" sz="2000" dirty="0" err="1" smtClean="0">
                <a:solidFill>
                  <a:schemeClr val="tx1"/>
                </a:solidFill>
                <a:sym typeface="Wingdings" panose="05000000000000000000" pitchFamily="2" charset="2"/>
              </a:rPr>
              <a:t>ExerciseBetter</a:t>
            </a:r>
            <a:r>
              <a:rPr lang="en-US" sz="2000" dirty="0" smtClean="0">
                <a:solidFill>
                  <a:schemeClr val="tx1"/>
                </a:solidFill>
                <a:sym typeface="Wingdings" panose="05000000000000000000" pitchFamily="2" charset="2"/>
              </a:rPr>
              <a:t> health</a:t>
            </a:r>
          </a:p>
          <a:p>
            <a:pPr lvl="1"/>
            <a:r>
              <a:rPr lang="en-US" sz="2000" dirty="0" smtClean="0">
                <a:solidFill>
                  <a:schemeClr val="tx1"/>
                </a:solidFill>
                <a:sym typeface="Wingdings" panose="05000000000000000000" pitchFamily="2" charset="2"/>
              </a:rPr>
              <a:t>Loving actions Closer relationship</a:t>
            </a:r>
          </a:p>
          <a:p>
            <a:pPr lvl="1"/>
            <a:r>
              <a:rPr lang="en-US" sz="2000" dirty="0" smtClean="0">
                <a:solidFill>
                  <a:schemeClr val="tx1"/>
                </a:solidFill>
                <a:sym typeface="Wingdings" panose="05000000000000000000" pitchFamily="2" charset="2"/>
              </a:rPr>
              <a:t>Idleness, Irresponsibility Poverty</a:t>
            </a:r>
          </a:p>
          <a:p>
            <a:pPr marL="457200" lvl="1" indent="0">
              <a:buNone/>
            </a:pPr>
            <a:r>
              <a:rPr lang="en-US" sz="2000" dirty="0" smtClean="0">
                <a:solidFill>
                  <a:schemeClr val="tx1"/>
                </a:solidFill>
                <a:sym typeface="Wingdings" panose="05000000000000000000" pitchFamily="2" charset="2"/>
              </a:rPr>
              <a:t>*Proverbs 15:10</a:t>
            </a:r>
          </a:p>
          <a:p>
            <a:pPr marL="457200" lvl="1" indent="0">
              <a:buNone/>
            </a:pPr>
            <a:r>
              <a:rPr lang="en-US" sz="2000" dirty="0" smtClean="0">
                <a:solidFill>
                  <a:schemeClr val="tx1"/>
                </a:solidFill>
                <a:sym typeface="Wingdings" panose="05000000000000000000" pitchFamily="2" charset="2"/>
              </a:rPr>
              <a:t>“To rescue people from the natural consequences of their behavior is to render them powerless.”</a:t>
            </a:r>
          </a:p>
        </p:txBody>
      </p:sp>
    </p:spTree>
    <p:extLst>
      <p:ext uri="{BB962C8B-B14F-4D97-AF65-F5344CB8AC3E}">
        <p14:creationId xmlns:p14="http://schemas.microsoft.com/office/powerpoint/2010/main" val="198069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BOUNDARIES</a:t>
            </a:r>
            <a:endParaRPr lang="en-US" sz="4400" dirty="0"/>
          </a:p>
        </p:txBody>
      </p:sp>
      <p:sp>
        <p:nvSpPr>
          <p:cNvPr id="3" name="Content Placeholder 2"/>
          <p:cNvSpPr>
            <a:spLocks noGrp="1"/>
          </p:cNvSpPr>
          <p:nvPr>
            <p:ph idx="1"/>
          </p:nvPr>
        </p:nvSpPr>
        <p:spPr>
          <a:xfrm>
            <a:off x="533400" y="533400"/>
            <a:ext cx="7772400" cy="3962400"/>
          </a:xfrm>
        </p:spPr>
        <p:txBody>
          <a:bodyPr>
            <a:normAutofit lnSpcReduction="10000"/>
          </a:bodyPr>
          <a:lstStyle/>
          <a:p>
            <a:r>
              <a:rPr lang="en-US" sz="4400" dirty="0" smtClean="0">
                <a:solidFill>
                  <a:schemeClr val="tx1"/>
                </a:solidFill>
              </a:rPr>
              <a:t>What is a Boundary?</a:t>
            </a:r>
          </a:p>
          <a:p>
            <a:endParaRPr lang="en-US" sz="2400" dirty="0">
              <a:solidFill>
                <a:schemeClr val="tx1"/>
              </a:solidFill>
            </a:endParaRPr>
          </a:p>
          <a:p>
            <a:r>
              <a:rPr lang="en-US" sz="4400" dirty="0" smtClean="0">
                <a:solidFill>
                  <a:schemeClr val="tx1"/>
                </a:solidFill>
              </a:rPr>
              <a:t>Types of Boundaries</a:t>
            </a:r>
          </a:p>
          <a:p>
            <a:pPr lvl="1"/>
            <a:r>
              <a:rPr lang="en-US" sz="4400" dirty="0" smtClean="0">
                <a:solidFill>
                  <a:schemeClr val="tx1"/>
                </a:solidFill>
              </a:rPr>
              <a:t>Physical</a:t>
            </a:r>
          </a:p>
          <a:p>
            <a:pPr lvl="1"/>
            <a:r>
              <a:rPr lang="en-US" sz="4400" dirty="0" smtClean="0">
                <a:solidFill>
                  <a:schemeClr val="tx1"/>
                </a:solidFill>
              </a:rPr>
              <a:t>Spiritual</a:t>
            </a:r>
          </a:p>
          <a:p>
            <a:endParaRPr lang="en-US" dirty="0">
              <a:solidFill>
                <a:schemeClr val="tx1"/>
              </a:solidFill>
            </a:endParaRPr>
          </a:p>
        </p:txBody>
      </p:sp>
    </p:spTree>
    <p:extLst>
      <p:ext uri="{BB962C8B-B14F-4D97-AF65-F5344CB8AC3E}">
        <p14:creationId xmlns:p14="http://schemas.microsoft.com/office/powerpoint/2010/main" val="13255170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Within Our Boundaries</a:t>
            </a:r>
            <a:endParaRPr lang="en-US" dirty="0"/>
          </a:p>
        </p:txBody>
      </p:sp>
      <p:sp>
        <p:nvSpPr>
          <p:cNvPr id="3" name="Content Placeholder 2"/>
          <p:cNvSpPr>
            <a:spLocks noGrp="1"/>
          </p:cNvSpPr>
          <p:nvPr>
            <p:ph idx="1"/>
          </p:nvPr>
        </p:nvSpPr>
        <p:spPr>
          <a:xfrm>
            <a:off x="304800" y="381000"/>
            <a:ext cx="8382000" cy="3733800"/>
          </a:xfrm>
        </p:spPr>
        <p:txBody>
          <a:bodyPr>
            <a:noAutofit/>
          </a:bodyPr>
          <a:lstStyle/>
          <a:p>
            <a:r>
              <a:rPr lang="en-US" sz="2800" dirty="0" smtClean="0">
                <a:solidFill>
                  <a:schemeClr val="tx1"/>
                </a:solidFill>
              </a:rPr>
              <a:t>CHOICES</a:t>
            </a:r>
          </a:p>
          <a:p>
            <a:pPr lvl="1"/>
            <a:r>
              <a:rPr lang="en-US" sz="2400" dirty="0" smtClean="0">
                <a:solidFill>
                  <a:schemeClr val="tx1"/>
                </a:solidFill>
              </a:rPr>
              <a:t>Taking control of our choices leads to self control</a:t>
            </a:r>
          </a:p>
          <a:p>
            <a:pPr lvl="1"/>
            <a:r>
              <a:rPr lang="en-US" sz="2400" dirty="0" smtClean="0">
                <a:solidFill>
                  <a:schemeClr val="tx1"/>
                </a:solidFill>
              </a:rPr>
              <a:t>You are the one who may be keeping yourself from making the choices you could be happy with.</a:t>
            </a:r>
          </a:p>
          <a:p>
            <a:pPr lvl="1"/>
            <a:r>
              <a:rPr lang="en-US" sz="2400" dirty="0" smtClean="0">
                <a:solidFill>
                  <a:schemeClr val="tx1"/>
                </a:solidFill>
              </a:rPr>
              <a:t>“I had to” and “she made me”</a:t>
            </a:r>
          </a:p>
          <a:p>
            <a:pPr lvl="2"/>
            <a:r>
              <a:rPr lang="en-US" sz="2000" dirty="0" smtClean="0">
                <a:solidFill>
                  <a:schemeClr val="tx1"/>
                </a:solidFill>
              </a:rPr>
              <a:t>Disowns our choices, shifting the blame and responsibility to someone else`</a:t>
            </a:r>
          </a:p>
          <a:p>
            <a:pPr lvl="1"/>
            <a:r>
              <a:rPr lang="en-US" sz="2400" dirty="0" smtClean="0">
                <a:solidFill>
                  <a:schemeClr val="tx1"/>
                </a:solidFill>
              </a:rPr>
              <a:t>Romans 8:13</a:t>
            </a:r>
          </a:p>
        </p:txBody>
      </p:sp>
    </p:spTree>
    <p:extLst>
      <p:ext uri="{BB962C8B-B14F-4D97-AF65-F5344CB8AC3E}">
        <p14:creationId xmlns:p14="http://schemas.microsoft.com/office/powerpoint/2010/main" val="26952777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WITHIN OUR BOUNDARIES</a:t>
            </a:r>
            <a:endParaRPr lang="en-US" dirty="0"/>
          </a:p>
        </p:txBody>
      </p:sp>
      <p:sp>
        <p:nvSpPr>
          <p:cNvPr id="3" name="Content Placeholder 2"/>
          <p:cNvSpPr>
            <a:spLocks noGrp="1"/>
          </p:cNvSpPr>
          <p:nvPr>
            <p:ph idx="1"/>
          </p:nvPr>
        </p:nvSpPr>
        <p:spPr>
          <a:xfrm>
            <a:off x="152400" y="304800"/>
            <a:ext cx="8534400" cy="4191000"/>
          </a:xfrm>
        </p:spPr>
        <p:txBody>
          <a:bodyPr>
            <a:noAutofit/>
          </a:bodyPr>
          <a:lstStyle/>
          <a:p>
            <a:r>
              <a:rPr lang="en-US" sz="2400" dirty="0" smtClean="0">
                <a:solidFill>
                  <a:schemeClr val="tx1"/>
                </a:solidFill>
              </a:rPr>
              <a:t>Values</a:t>
            </a:r>
          </a:p>
          <a:p>
            <a:pPr lvl="1"/>
            <a:r>
              <a:rPr lang="en-US" sz="2000" dirty="0" smtClean="0">
                <a:solidFill>
                  <a:schemeClr val="tx1"/>
                </a:solidFill>
              </a:rPr>
              <a:t>What we value is what we love and assign importance to.</a:t>
            </a:r>
          </a:p>
          <a:p>
            <a:pPr lvl="1"/>
            <a:r>
              <a:rPr lang="en-US" sz="2000" dirty="0" smtClean="0">
                <a:solidFill>
                  <a:schemeClr val="tx1"/>
                </a:solidFill>
              </a:rPr>
              <a:t>How do you spend your time?</a:t>
            </a:r>
          </a:p>
          <a:p>
            <a:pPr lvl="1"/>
            <a:r>
              <a:rPr lang="en-US" sz="2000" dirty="0" smtClean="0">
                <a:solidFill>
                  <a:schemeClr val="tx1"/>
                </a:solidFill>
              </a:rPr>
              <a:t>Our deepest longing is for His Love.</a:t>
            </a:r>
          </a:p>
          <a:p>
            <a:pPr marL="457200" lvl="1" indent="0">
              <a:buNone/>
            </a:pPr>
            <a:r>
              <a:rPr lang="en-US" sz="2000" dirty="0" err="1" smtClean="0">
                <a:solidFill>
                  <a:schemeClr val="tx1"/>
                </a:solidFill>
              </a:rPr>
              <a:t>Onlye</a:t>
            </a:r>
            <a:r>
              <a:rPr lang="en-US" sz="2000" dirty="0" smtClean="0">
                <a:solidFill>
                  <a:schemeClr val="tx1"/>
                </a:solidFill>
              </a:rPr>
              <a:t> when we take responsibility for our out of control behavior caused by loving or valuing the wrong things, those that have no lasting value, and when we confess that we have a heart that values things that will not satisfy, we can receive help from God and he can ask him to create a new heart within us.</a:t>
            </a:r>
          </a:p>
        </p:txBody>
      </p:sp>
    </p:spTree>
    <p:extLst>
      <p:ext uri="{BB962C8B-B14F-4D97-AF65-F5344CB8AC3E}">
        <p14:creationId xmlns:p14="http://schemas.microsoft.com/office/powerpoint/2010/main" val="5220305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Within Our Boundaries</a:t>
            </a:r>
            <a:endParaRPr lang="en-US" dirty="0"/>
          </a:p>
        </p:txBody>
      </p:sp>
      <p:sp>
        <p:nvSpPr>
          <p:cNvPr id="3" name="Content Placeholder 2"/>
          <p:cNvSpPr>
            <a:spLocks noGrp="1"/>
          </p:cNvSpPr>
          <p:nvPr>
            <p:ph idx="1"/>
          </p:nvPr>
        </p:nvSpPr>
        <p:spPr>
          <a:xfrm>
            <a:off x="533400" y="533400"/>
            <a:ext cx="7848600" cy="4191000"/>
          </a:xfrm>
        </p:spPr>
        <p:txBody>
          <a:bodyPr>
            <a:normAutofit lnSpcReduction="10000"/>
          </a:bodyPr>
          <a:lstStyle/>
          <a:p>
            <a:r>
              <a:rPr lang="en-US" sz="2800" dirty="0" smtClean="0">
                <a:solidFill>
                  <a:schemeClr val="tx1"/>
                </a:solidFill>
              </a:rPr>
              <a:t>Limits</a:t>
            </a:r>
          </a:p>
          <a:p>
            <a:r>
              <a:rPr lang="en-US" sz="2800" dirty="0" smtClean="0">
                <a:solidFill>
                  <a:schemeClr val="tx1"/>
                </a:solidFill>
              </a:rPr>
              <a:t>External: NOT on other people but our exposure to other people who are behaving poorly. We can’t change them or make them act right</a:t>
            </a:r>
          </a:p>
          <a:p>
            <a:r>
              <a:rPr lang="en-US" sz="2800" dirty="0" smtClean="0">
                <a:solidFill>
                  <a:schemeClr val="tx1"/>
                </a:solidFill>
              </a:rPr>
              <a:t>Internal: we need to have spaces where we can have feelings, impulses, desires, thoughts which are NOT acted upon. Self control without repression. </a:t>
            </a:r>
          </a:p>
          <a:p>
            <a:endParaRPr lang="en-US" dirty="0" smtClean="0"/>
          </a:p>
          <a:p>
            <a:endParaRPr lang="en-US" dirty="0"/>
          </a:p>
        </p:txBody>
      </p:sp>
    </p:spTree>
    <p:extLst>
      <p:ext uri="{BB962C8B-B14F-4D97-AF65-F5344CB8AC3E}">
        <p14:creationId xmlns:p14="http://schemas.microsoft.com/office/powerpoint/2010/main" val="6285475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within Our Boundaries</a:t>
            </a:r>
            <a:endParaRPr lang="en-US" dirty="0"/>
          </a:p>
        </p:txBody>
      </p:sp>
      <p:sp>
        <p:nvSpPr>
          <p:cNvPr id="3" name="Content Placeholder 2"/>
          <p:cNvSpPr>
            <a:spLocks noGrp="1"/>
          </p:cNvSpPr>
          <p:nvPr>
            <p:ph idx="1"/>
          </p:nvPr>
        </p:nvSpPr>
        <p:spPr>
          <a:xfrm>
            <a:off x="228600" y="228600"/>
            <a:ext cx="8610600" cy="4495800"/>
          </a:xfrm>
        </p:spPr>
        <p:txBody>
          <a:bodyPr>
            <a:noAutofit/>
          </a:bodyPr>
          <a:lstStyle/>
          <a:p>
            <a:r>
              <a:rPr lang="en-US" sz="2800" dirty="0" smtClean="0">
                <a:solidFill>
                  <a:schemeClr val="tx1"/>
                </a:solidFill>
              </a:rPr>
              <a:t>Talents</a:t>
            </a:r>
          </a:p>
          <a:p>
            <a:pPr lvl="1"/>
            <a:r>
              <a:rPr lang="en-US" sz="2400" dirty="0" smtClean="0">
                <a:solidFill>
                  <a:schemeClr val="tx1"/>
                </a:solidFill>
              </a:rPr>
              <a:t>We are accountable when we are exercising our gifts and being productive. </a:t>
            </a:r>
          </a:p>
          <a:p>
            <a:pPr lvl="1"/>
            <a:r>
              <a:rPr lang="en-US" sz="2400" dirty="0" smtClean="0">
                <a:solidFill>
                  <a:schemeClr val="tx1"/>
                </a:solidFill>
              </a:rPr>
              <a:t>The parable of the talents</a:t>
            </a:r>
          </a:p>
          <a:p>
            <a:pPr lvl="1"/>
            <a:r>
              <a:rPr lang="en-US" sz="2400" dirty="0" smtClean="0">
                <a:solidFill>
                  <a:schemeClr val="tx1"/>
                </a:solidFill>
              </a:rPr>
              <a:t>Not confronting our fear (of failure) denies the grace of God and insults both His giving of the gift and His Grace to sustain us as we are learning.</a:t>
            </a:r>
          </a:p>
        </p:txBody>
      </p:sp>
    </p:spTree>
    <p:extLst>
      <p:ext uri="{BB962C8B-B14F-4D97-AF65-F5344CB8AC3E}">
        <p14:creationId xmlns:p14="http://schemas.microsoft.com/office/powerpoint/2010/main" val="21314143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Within Our Boundaries</a:t>
            </a:r>
            <a:endParaRPr lang="en-US" dirty="0"/>
          </a:p>
        </p:txBody>
      </p:sp>
      <p:sp>
        <p:nvSpPr>
          <p:cNvPr id="3" name="Content Placeholder 2"/>
          <p:cNvSpPr>
            <a:spLocks noGrp="1"/>
          </p:cNvSpPr>
          <p:nvPr>
            <p:ph idx="1"/>
          </p:nvPr>
        </p:nvSpPr>
        <p:spPr>
          <a:xfrm>
            <a:off x="228600" y="381000"/>
            <a:ext cx="8610600" cy="3962400"/>
          </a:xfrm>
        </p:spPr>
        <p:txBody>
          <a:bodyPr>
            <a:noAutofit/>
          </a:bodyPr>
          <a:lstStyle/>
          <a:p>
            <a:r>
              <a:rPr lang="en-US" dirty="0" smtClean="0">
                <a:solidFill>
                  <a:schemeClr val="tx1"/>
                </a:solidFill>
              </a:rPr>
              <a:t>Thoughts</a:t>
            </a:r>
          </a:p>
          <a:p>
            <a:pPr lvl="1"/>
            <a:r>
              <a:rPr lang="en-US" dirty="0" smtClean="0">
                <a:solidFill>
                  <a:schemeClr val="tx1"/>
                </a:solidFill>
              </a:rPr>
              <a:t>Reflections of the image of God</a:t>
            </a:r>
          </a:p>
          <a:p>
            <a:pPr lvl="1"/>
            <a:r>
              <a:rPr lang="en-US" dirty="0" smtClean="0">
                <a:solidFill>
                  <a:schemeClr val="tx1"/>
                </a:solidFill>
              </a:rPr>
              <a:t>We must own our own thoughts</a:t>
            </a:r>
          </a:p>
          <a:p>
            <a:pPr lvl="1"/>
            <a:r>
              <a:rPr lang="en-US" dirty="0" smtClean="0">
                <a:solidFill>
                  <a:schemeClr val="tx1"/>
                </a:solidFill>
              </a:rPr>
              <a:t>We must grow in the knowledge of God and His Word and expand our minds</a:t>
            </a:r>
          </a:p>
          <a:p>
            <a:pPr lvl="1"/>
            <a:r>
              <a:rPr lang="en-US" dirty="0" smtClean="0">
                <a:solidFill>
                  <a:schemeClr val="tx1"/>
                </a:solidFill>
              </a:rPr>
              <a:t>Clarify distorted thinking</a:t>
            </a:r>
          </a:p>
          <a:p>
            <a:pPr lvl="1"/>
            <a:r>
              <a:rPr lang="en-US" dirty="0" smtClean="0">
                <a:solidFill>
                  <a:schemeClr val="tx1"/>
                </a:solidFill>
              </a:rPr>
              <a:t>Matthew 7:3-5</a:t>
            </a:r>
          </a:p>
          <a:p>
            <a:pPr lvl="1"/>
            <a:r>
              <a:rPr lang="en-US" dirty="0" smtClean="0">
                <a:solidFill>
                  <a:schemeClr val="tx1"/>
                </a:solidFill>
              </a:rPr>
              <a:t>In learning new things our thinking adapts and becomes more accurate</a:t>
            </a:r>
          </a:p>
          <a:p>
            <a:pPr lvl="1"/>
            <a:r>
              <a:rPr lang="en-US" dirty="0" smtClean="0">
                <a:solidFill>
                  <a:schemeClr val="tx1"/>
                </a:solidFill>
              </a:rPr>
              <a:t>We also have the responsibility of communicating our thoughts (and expectations) clearly</a:t>
            </a:r>
            <a:endParaRPr lang="en-US" dirty="0">
              <a:solidFill>
                <a:schemeClr val="tx1"/>
              </a:solidFill>
            </a:endParaRPr>
          </a:p>
        </p:txBody>
      </p:sp>
    </p:spTree>
    <p:extLst>
      <p:ext uri="{BB962C8B-B14F-4D97-AF65-F5344CB8AC3E}">
        <p14:creationId xmlns:p14="http://schemas.microsoft.com/office/powerpoint/2010/main" val="38144963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Within Our Boundaries</a:t>
            </a:r>
            <a:endParaRPr lang="en-US" dirty="0"/>
          </a:p>
        </p:txBody>
      </p:sp>
      <p:sp>
        <p:nvSpPr>
          <p:cNvPr id="3" name="Content Placeholder 2"/>
          <p:cNvSpPr>
            <a:spLocks noGrp="1"/>
          </p:cNvSpPr>
          <p:nvPr>
            <p:ph idx="1"/>
          </p:nvPr>
        </p:nvSpPr>
        <p:spPr>
          <a:xfrm>
            <a:off x="533400" y="533400"/>
            <a:ext cx="7772400" cy="3733800"/>
          </a:xfrm>
        </p:spPr>
        <p:txBody>
          <a:bodyPr>
            <a:noAutofit/>
          </a:bodyPr>
          <a:lstStyle/>
          <a:p>
            <a:r>
              <a:rPr lang="en-US" sz="2800" dirty="0" smtClean="0">
                <a:solidFill>
                  <a:schemeClr val="tx1"/>
                </a:solidFill>
              </a:rPr>
              <a:t>Desires</a:t>
            </a:r>
          </a:p>
          <a:p>
            <a:pPr lvl="1"/>
            <a:r>
              <a:rPr lang="en-US" sz="2400" dirty="0" smtClean="0">
                <a:solidFill>
                  <a:schemeClr val="tx1"/>
                </a:solidFill>
              </a:rPr>
              <a:t>Often ‘masquerade’ because we don’t own our real desires.</a:t>
            </a:r>
          </a:p>
          <a:p>
            <a:pPr lvl="2"/>
            <a:r>
              <a:rPr lang="en-US" sz="2000" dirty="0" err="1" smtClean="0">
                <a:solidFill>
                  <a:schemeClr val="tx1"/>
                </a:solidFill>
              </a:rPr>
              <a:t>Eg</a:t>
            </a:r>
            <a:r>
              <a:rPr lang="en-US" sz="2000" dirty="0" smtClean="0">
                <a:solidFill>
                  <a:schemeClr val="tx1"/>
                </a:solidFill>
              </a:rPr>
              <a:t> obtaining power but really desiring love and respect</a:t>
            </a:r>
          </a:p>
          <a:p>
            <a:pPr lvl="2"/>
            <a:r>
              <a:rPr lang="en-US" sz="2000" dirty="0" smtClean="0">
                <a:solidFill>
                  <a:schemeClr val="tx1"/>
                </a:solidFill>
              </a:rPr>
              <a:t>Looking for money but desiring security</a:t>
            </a:r>
            <a:endParaRPr lang="en-US" sz="2000" dirty="0">
              <a:solidFill>
                <a:schemeClr val="tx1"/>
              </a:solidFill>
            </a:endParaRPr>
          </a:p>
          <a:p>
            <a:pPr marL="914400" lvl="2" indent="0">
              <a:buNone/>
            </a:pPr>
            <a:r>
              <a:rPr lang="en-US" sz="2000" dirty="0" smtClean="0">
                <a:solidFill>
                  <a:schemeClr val="tx1"/>
                </a:solidFill>
              </a:rPr>
              <a:t>James 4:2-3</a:t>
            </a:r>
          </a:p>
          <a:p>
            <a:pPr marL="914400" lvl="2" indent="0">
              <a:buNone/>
            </a:pPr>
            <a:r>
              <a:rPr lang="en-US" sz="2000" dirty="0" smtClean="0">
                <a:solidFill>
                  <a:schemeClr val="tx1"/>
                </a:solidFill>
              </a:rPr>
              <a:t>Psalms 145:19</a:t>
            </a:r>
          </a:p>
          <a:p>
            <a:pPr marL="914400" lvl="2" indent="0">
              <a:buNone/>
            </a:pPr>
            <a:r>
              <a:rPr lang="en-US" sz="2000" dirty="0" smtClean="0">
                <a:solidFill>
                  <a:schemeClr val="tx1"/>
                </a:solidFill>
              </a:rPr>
              <a:t>Proverbs 13:19</a:t>
            </a:r>
            <a:endParaRPr lang="en-US" sz="2000" dirty="0">
              <a:solidFill>
                <a:schemeClr val="tx1"/>
              </a:solidFill>
            </a:endParaRPr>
          </a:p>
        </p:txBody>
      </p:sp>
    </p:spTree>
    <p:extLst>
      <p:ext uri="{BB962C8B-B14F-4D97-AF65-F5344CB8AC3E}">
        <p14:creationId xmlns:p14="http://schemas.microsoft.com/office/powerpoint/2010/main" val="979809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Within Our Boundaries</a:t>
            </a:r>
            <a:endParaRPr lang="en-US" dirty="0"/>
          </a:p>
        </p:txBody>
      </p:sp>
      <p:sp>
        <p:nvSpPr>
          <p:cNvPr id="3" name="Content Placeholder 2"/>
          <p:cNvSpPr>
            <a:spLocks noGrp="1"/>
          </p:cNvSpPr>
          <p:nvPr>
            <p:ph idx="1"/>
          </p:nvPr>
        </p:nvSpPr>
        <p:spPr>
          <a:xfrm>
            <a:off x="533400" y="533400"/>
            <a:ext cx="7543800" cy="3733800"/>
          </a:xfrm>
        </p:spPr>
        <p:txBody>
          <a:bodyPr>
            <a:normAutofit lnSpcReduction="10000"/>
          </a:bodyPr>
          <a:lstStyle/>
          <a:p>
            <a:r>
              <a:rPr lang="en-US" sz="2800" dirty="0" smtClean="0">
                <a:solidFill>
                  <a:schemeClr val="tx1"/>
                </a:solidFill>
              </a:rPr>
              <a:t>LOVE</a:t>
            </a:r>
          </a:p>
          <a:p>
            <a:r>
              <a:rPr lang="en-US" sz="2800" dirty="0" smtClean="0">
                <a:solidFill>
                  <a:schemeClr val="tx1"/>
                </a:solidFill>
              </a:rPr>
              <a:t>Greatest Gift-the ability to give and receive love</a:t>
            </a:r>
          </a:p>
          <a:p>
            <a:r>
              <a:rPr lang="en-US" sz="2800" dirty="0" smtClean="0">
                <a:solidFill>
                  <a:schemeClr val="tx1"/>
                </a:solidFill>
              </a:rPr>
              <a:t>Matthew 22:37,39</a:t>
            </a:r>
          </a:p>
          <a:p>
            <a:pPr lvl="1"/>
            <a:r>
              <a:rPr lang="en-US" sz="2400" dirty="0" smtClean="0">
                <a:solidFill>
                  <a:schemeClr val="tx1"/>
                </a:solidFill>
              </a:rPr>
              <a:t>Us for him</a:t>
            </a:r>
          </a:p>
          <a:p>
            <a:r>
              <a:rPr lang="en-US" sz="2800" dirty="0" smtClean="0">
                <a:solidFill>
                  <a:schemeClr val="tx1"/>
                </a:solidFill>
              </a:rPr>
              <a:t>Ephesians 3:18</a:t>
            </a:r>
          </a:p>
          <a:p>
            <a:pPr lvl="1"/>
            <a:r>
              <a:rPr lang="en-US" sz="2400" dirty="0" smtClean="0">
                <a:solidFill>
                  <a:schemeClr val="tx1"/>
                </a:solidFill>
              </a:rPr>
              <a:t>His for Us</a:t>
            </a:r>
            <a:endParaRPr lang="en-US" sz="2400" dirty="0">
              <a:solidFill>
                <a:schemeClr val="tx1"/>
              </a:solidFill>
            </a:endParaRPr>
          </a:p>
        </p:txBody>
      </p:sp>
    </p:spTree>
    <p:extLst>
      <p:ext uri="{BB962C8B-B14F-4D97-AF65-F5344CB8AC3E}">
        <p14:creationId xmlns:p14="http://schemas.microsoft.com/office/powerpoint/2010/main" val="1066681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BOUNDARIES	</a:t>
            </a:r>
            <a:endParaRPr lang="en-US" dirty="0"/>
          </a:p>
        </p:txBody>
      </p:sp>
      <p:sp>
        <p:nvSpPr>
          <p:cNvPr id="3" name="Content Placeholder 2"/>
          <p:cNvSpPr>
            <a:spLocks noGrp="1"/>
          </p:cNvSpPr>
          <p:nvPr>
            <p:ph idx="1"/>
          </p:nvPr>
        </p:nvSpPr>
        <p:spPr>
          <a:xfrm>
            <a:off x="228600" y="457200"/>
            <a:ext cx="8001000" cy="4343400"/>
          </a:xfrm>
        </p:spPr>
        <p:txBody>
          <a:bodyPr>
            <a:normAutofit lnSpcReduction="10000"/>
          </a:bodyPr>
          <a:lstStyle/>
          <a:p>
            <a:r>
              <a:rPr lang="en-US" sz="2800" dirty="0" smtClean="0">
                <a:solidFill>
                  <a:schemeClr val="tx1"/>
                </a:solidFill>
              </a:rPr>
              <a:t>Mark a visible property line that someone holds the deed to</a:t>
            </a:r>
          </a:p>
          <a:p>
            <a:r>
              <a:rPr lang="en-US" sz="2800" dirty="0" smtClean="0">
                <a:solidFill>
                  <a:schemeClr val="tx1"/>
                </a:solidFill>
              </a:rPr>
              <a:t>Legal, enforceable by law</a:t>
            </a:r>
          </a:p>
          <a:p>
            <a:r>
              <a:rPr lang="en-US" sz="2800" dirty="0" smtClean="0">
                <a:solidFill>
                  <a:schemeClr val="tx1"/>
                </a:solidFill>
              </a:rPr>
              <a:t>Examples</a:t>
            </a:r>
          </a:p>
          <a:p>
            <a:pPr lvl="1"/>
            <a:r>
              <a:rPr lang="en-US" sz="2400" dirty="0" smtClean="0">
                <a:solidFill>
                  <a:schemeClr val="tx1"/>
                </a:solidFill>
              </a:rPr>
              <a:t>Yours: </a:t>
            </a:r>
          </a:p>
          <a:p>
            <a:pPr lvl="1"/>
            <a:r>
              <a:rPr lang="en-US" sz="2400" dirty="0" smtClean="0">
                <a:solidFill>
                  <a:schemeClr val="tx1"/>
                </a:solidFill>
              </a:rPr>
              <a:t>Mine: “He gets under my skin”</a:t>
            </a:r>
          </a:p>
          <a:p>
            <a:pPr lvl="2"/>
            <a:r>
              <a:rPr lang="en-US" sz="2000" dirty="0" smtClean="0">
                <a:solidFill>
                  <a:schemeClr val="tx1"/>
                </a:solidFill>
              </a:rPr>
              <a:t>Violated boundaries</a:t>
            </a:r>
          </a:p>
          <a:p>
            <a:pPr lvl="2"/>
            <a:r>
              <a:rPr lang="en-US" sz="2000" dirty="0" smtClean="0">
                <a:solidFill>
                  <a:schemeClr val="tx1"/>
                </a:solidFill>
              </a:rPr>
              <a:t>Young victims of physical/sexual abuse-&gt;poor sense of boundaries later in life</a:t>
            </a:r>
          </a:p>
          <a:p>
            <a:pPr lvl="1"/>
            <a:endParaRPr lang="en-US" dirty="0" smtClean="0">
              <a:solidFill>
                <a:schemeClr val="tx1"/>
              </a:solidFill>
            </a:endParaRPr>
          </a:p>
        </p:txBody>
      </p:sp>
    </p:spTree>
    <p:extLst>
      <p:ext uri="{BB962C8B-B14F-4D97-AF65-F5344CB8AC3E}">
        <p14:creationId xmlns:p14="http://schemas.microsoft.com/office/powerpoint/2010/main" val="1836621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Spiritual Boundaries</a:t>
            </a:r>
            <a:endParaRPr lang="en-US" dirty="0"/>
          </a:p>
        </p:txBody>
      </p:sp>
      <p:sp>
        <p:nvSpPr>
          <p:cNvPr id="3" name="Content Placeholder 2"/>
          <p:cNvSpPr>
            <a:spLocks noGrp="1"/>
          </p:cNvSpPr>
          <p:nvPr>
            <p:ph idx="1"/>
          </p:nvPr>
        </p:nvSpPr>
        <p:spPr>
          <a:xfrm>
            <a:off x="228600" y="228600"/>
            <a:ext cx="8305800" cy="4267200"/>
          </a:xfrm>
        </p:spPr>
        <p:txBody>
          <a:bodyPr>
            <a:noAutofit/>
          </a:bodyPr>
          <a:lstStyle/>
          <a:p>
            <a:r>
              <a:rPr lang="en-US" sz="2800" dirty="0" smtClean="0">
                <a:solidFill>
                  <a:schemeClr val="tx1"/>
                </a:solidFill>
              </a:rPr>
              <a:t>Intangible</a:t>
            </a:r>
          </a:p>
          <a:p>
            <a:r>
              <a:rPr lang="en-US" sz="2800" dirty="0" smtClean="0">
                <a:solidFill>
                  <a:schemeClr val="tx1"/>
                </a:solidFill>
              </a:rPr>
              <a:t>Define us</a:t>
            </a:r>
          </a:p>
          <a:p>
            <a:pPr lvl="1"/>
            <a:r>
              <a:rPr lang="en-US" sz="2400" dirty="0" smtClean="0">
                <a:solidFill>
                  <a:schemeClr val="tx1"/>
                </a:solidFill>
              </a:rPr>
              <a:t>What I am versus What I am not</a:t>
            </a:r>
          </a:p>
          <a:p>
            <a:pPr lvl="1"/>
            <a:r>
              <a:rPr lang="en-US" sz="2400" dirty="0" smtClean="0">
                <a:solidFill>
                  <a:schemeClr val="tx1"/>
                </a:solidFill>
              </a:rPr>
              <a:t>What I am Responsible “to” vs. Responsible “for”</a:t>
            </a:r>
          </a:p>
          <a:p>
            <a:pPr marL="457200" lvl="1" indent="0">
              <a:buNone/>
            </a:pPr>
            <a:r>
              <a:rPr lang="en-US" sz="2400" dirty="0" smtClean="0">
                <a:solidFill>
                  <a:schemeClr val="tx1"/>
                </a:solidFill>
              </a:rPr>
              <a:t>	 Galatians 6:2 Carry each other’s burdens and in this way you will fulfill the law of Christ. </a:t>
            </a:r>
          </a:p>
          <a:p>
            <a:pPr marL="457200" lvl="1" indent="0">
              <a:buNone/>
            </a:pPr>
            <a:r>
              <a:rPr lang="en-US" sz="2400" dirty="0" smtClean="0">
                <a:solidFill>
                  <a:schemeClr val="tx1"/>
                </a:solidFill>
              </a:rPr>
              <a:t>vs. Galatians 6:5 Each one should carry his own load</a:t>
            </a:r>
            <a:endParaRPr lang="en-US" sz="2400" dirty="0">
              <a:solidFill>
                <a:schemeClr val="tx1"/>
              </a:solidFill>
            </a:endParaRPr>
          </a:p>
        </p:txBody>
      </p:sp>
    </p:spTree>
    <p:extLst>
      <p:ext uri="{BB962C8B-B14F-4D97-AF65-F5344CB8AC3E}">
        <p14:creationId xmlns:p14="http://schemas.microsoft.com/office/powerpoint/2010/main" val="4008233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BOUNDARIES</a:t>
            </a:r>
            <a:endParaRPr lang="en-US" dirty="0"/>
          </a:p>
        </p:txBody>
      </p:sp>
      <p:sp>
        <p:nvSpPr>
          <p:cNvPr id="3" name="Content Placeholder 2"/>
          <p:cNvSpPr>
            <a:spLocks noGrp="1"/>
          </p:cNvSpPr>
          <p:nvPr>
            <p:ph idx="1"/>
          </p:nvPr>
        </p:nvSpPr>
        <p:spPr>
          <a:xfrm>
            <a:off x="228600" y="762000"/>
            <a:ext cx="8458200" cy="4754563"/>
          </a:xfrm>
        </p:spPr>
        <p:txBody>
          <a:bodyPr>
            <a:normAutofit/>
          </a:bodyPr>
          <a:lstStyle/>
          <a:p>
            <a:pPr marL="0" indent="0">
              <a:buNone/>
            </a:pPr>
            <a:r>
              <a:rPr lang="en-US" sz="2800" b="1" dirty="0" smtClean="0">
                <a:solidFill>
                  <a:schemeClr val="tx1"/>
                </a:solidFill>
              </a:rPr>
              <a:t>Responsible “To” </a:t>
            </a:r>
          </a:p>
          <a:p>
            <a:pPr marL="0" indent="0">
              <a:buNone/>
            </a:pPr>
            <a:r>
              <a:rPr lang="en-US" sz="2800" dirty="0" smtClean="0">
                <a:solidFill>
                  <a:schemeClr val="tx1"/>
                </a:solidFill>
              </a:rPr>
              <a:t>-helping someone carry the burden that is too large for them to carry by themselves</a:t>
            </a:r>
          </a:p>
          <a:p>
            <a:pPr marL="0" indent="0">
              <a:buNone/>
            </a:pPr>
            <a:r>
              <a:rPr lang="en-US" sz="2800" dirty="0" smtClean="0">
                <a:solidFill>
                  <a:schemeClr val="tx1"/>
                </a:solidFill>
              </a:rPr>
              <a:t>-example-boulder</a:t>
            </a:r>
          </a:p>
          <a:p>
            <a:pPr marL="0" indent="0">
              <a:buNone/>
            </a:pPr>
            <a:r>
              <a:rPr lang="en-US" sz="2800" b="1" dirty="0" smtClean="0">
                <a:solidFill>
                  <a:schemeClr val="tx1"/>
                </a:solidFill>
              </a:rPr>
              <a:t>Responsible “For” </a:t>
            </a:r>
          </a:p>
          <a:p>
            <a:pPr marL="0" indent="0">
              <a:buNone/>
            </a:pPr>
            <a:r>
              <a:rPr lang="en-US" sz="2800" dirty="0" smtClean="0">
                <a:solidFill>
                  <a:schemeClr val="tx1"/>
                </a:solidFill>
              </a:rPr>
              <a:t>-your own daily load; your responsibilities,</a:t>
            </a:r>
          </a:p>
          <a:p>
            <a:pPr marL="0" indent="0">
              <a:buNone/>
            </a:pPr>
            <a:r>
              <a:rPr lang="en-US" sz="2800" dirty="0" smtClean="0">
                <a:solidFill>
                  <a:schemeClr val="tx1"/>
                </a:solidFill>
              </a:rPr>
              <a:t>-the everyday toil of our lives</a:t>
            </a:r>
            <a:endParaRPr lang="en-US" sz="2800" dirty="0">
              <a:solidFill>
                <a:schemeClr val="tx1"/>
              </a:solidFill>
            </a:endParaRPr>
          </a:p>
        </p:txBody>
      </p:sp>
    </p:spTree>
    <p:extLst>
      <p:ext uri="{BB962C8B-B14F-4D97-AF65-F5344CB8AC3E}">
        <p14:creationId xmlns:p14="http://schemas.microsoft.com/office/powerpoint/2010/main" val="1363821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BOUNDARIES	</a:t>
            </a:r>
            <a:endParaRPr lang="en-US" dirty="0"/>
          </a:p>
        </p:txBody>
      </p:sp>
      <p:sp>
        <p:nvSpPr>
          <p:cNvPr id="3" name="Content Placeholder 2"/>
          <p:cNvSpPr>
            <a:spLocks noGrp="1"/>
          </p:cNvSpPr>
          <p:nvPr>
            <p:ph idx="1"/>
          </p:nvPr>
        </p:nvSpPr>
        <p:spPr>
          <a:xfrm>
            <a:off x="304800" y="381000"/>
            <a:ext cx="8229600" cy="3886200"/>
          </a:xfrm>
        </p:spPr>
        <p:txBody>
          <a:bodyPr>
            <a:normAutofit lnSpcReduction="10000"/>
          </a:bodyPr>
          <a:lstStyle/>
          <a:p>
            <a:r>
              <a:rPr lang="en-US" sz="2800" dirty="0" smtClean="0">
                <a:solidFill>
                  <a:schemeClr val="tx1"/>
                </a:solidFill>
              </a:rPr>
              <a:t>Keep the good in and the bad out</a:t>
            </a:r>
          </a:p>
          <a:p>
            <a:r>
              <a:rPr lang="en-US" sz="2800" dirty="0" smtClean="0">
                <a:solidFill>
                  <a:schemeClr val="tx1"/>
                </a:solidFill>
              </a:rPr>
              <a:t>Help us guard our hearts </a:t>
            </a:r>
          </a:p>
          <a:p>
            <a:r>
              <a:rPr lang="en-US" sz="2800" dirty="0" smtClean="0">
                <a:solidFill>
                  <a:schemeClr val="tx1"/>
                </a:solidFill>
              </a:rPr>
              <a:t>Matthew 7:6</a:t>
            </a:r>
          </a:p>
          <a:p>
            <a:pPr marL="457200" lvl="1" indent="0">
              <a:buNone/>
            </a:pPr>
            <a:r>
              <a:rPr lang="en-US" sz="2400" dirty="0" smtClean="0">
                <a:solidFill>
                  <a:schemeClr val="tx1"/>
                </a:solidFill>
              </a:rPr>
              <a:t>Do not give dogs what is sacred; do not throw your pearls to pigs. If you do, they may trample them under their feet and then turn and tear you to pieces. </a:t>
            </a:r>
          </a:p>
          <a:p>
            <a:pPr lvl="1"/>
            <a:r>
              <a:rPr lang="en-US" sz="2400" dirty="0" smtClean="0">
                <a:solidFill>
                  <a:schemeClr val="tx1"/>
                </a:solidFill>
              </a:rPr>
              <a:t>Keep the pearls inside and the pigs outside</a:t>
            </a:r>
          </a:p>
          <a:p>
            <a:pPr marL="457200" lvl="1" indent="0">
              <a:buNone/>
            </a:pPr>
            <a:endParaRPr lang="en-US" dirty="0" smtClean="0">
              <a:solidFill>
                <a:schemeClr val="tx1"/>
              </a:solidFill>
            </a:endParaRPr>
          </a:p>
        </p:txBody>
      </p:sp>
    </p:spTree>
    <p:extLst>
      <p:ext uri="{BB962C8B-B14F-4D97-AF65-F5344CB8AC3E}">
        <p14:creationId xmlns:p14="http://schemas.microsoft.com/office/powerpoint/2010/main" val="3194049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BOUNDARIES</a:t>
            </a:r>
            <a:endParaRPr lang="en-US" dirty="0"/>
          </a:p>
        </p:txBody>
      </p:sp>
      <p:sp>
        <p:nvSpPr>
          <p:cNvPr id="3" name="Content Placeholder 2"/>
          <p:cNvSpPr>
            <a:spLocks noGrp="1"/>
          </p:cNvSpPr>
          <p:nvPr>
            <p:ph idx="1"/>
          </p:nvPr>
        </p:nvSpPr>
        <p:spPr>
          <a:xfrm>
            <a:off x="76200" y="533400"/>
            <a:ext cx="8458200" cy="4343400"/>
          </a:xfrm>
        </p:spPr>
        <p:txBody>
          <a:bodyPr>
            <a:normAutofit lnSpcReduction="10000"/>
          </a:bodyPr>
          <a:lstStyle/>
          <a:p>
            <a:r>
              <a:rPr lang="en-US" sz="2800" dirty="0" smtClean="0">
                <a:solidFill>
                  <a:schemeClr val="tx1"/>
                </a:solidFill>
              </a:rPr>
              <a:t>Can’t be “walled off” </a:t>
            </a:r>
          </a:p>
          <a:p>
            <a:r>
              <a:rPr lang="en-US" sz="2800" dirty="0" smtClean="0">
                <a:solidFill>
                  <a:schemeClr val="tx1"/>
                </a:solidFill>
              </a:rPr>
              <a:t>There has to be an exchange of positives and negatives as well as protection from outside negativity. </a:t>
            </a:r>
          </a:p>
          <a:p>
            <a:r>
              <a:rPr lang="en-US" sz="2800" dirty="0" smtClean="0">
                <a:solidFill>
                  <a:schemeClr val="tx1"/>
                </a:solidFill>
              </a:rPr>
              <a:t>Need gates to allow the bad out and to receive good from the outside </a:t>
            </a:r>
          </a:p>
          <a:p>
            <a:pPr lvl="1"/>
            <a:r>
              <a:rPr lang="en-US" sz="2400" dirty="0" smtClean="0">
                <a:solidFill>
                  <a:schemeClr val="tx1"/>
                </a:solidFill>
              </a:rPr>
              <a:t>By confessing our pain and sin</a:t>
            </a:r>
          </a:p>
          <a:p>
            <a:pPr lvl="1"/>
            <a:r>
              <a:rPr lang="en-US" sz="2400" dirty="0" smtClean="0">
                <a:solidFill>
                  <a:schemeClr val="tx1"/>
                </a:solidFill>
              </a:rPr>
              <a:t>I John 1:9</a:t>
            </a:r>
          </a:p>
          <a:p>
            <a:pPr lvl="1"/>
            <a:r>
              <a:rPr lang="en-US" sz="2400" dirty="0" smtClean="0">
                <a:solidFill>
                  <a:schemeClr val="tx1"/>
                </a:solidFill>
              </a:rPr>
              <a:t>James 5:16</a:t>
            </a:r>
          </a:p>
          <a:p>
            <a:endParaRPr lang="en-US" dirty="0">
              <a:solidFill>
                <a:schemeClr val="tx1"/>
              </a:solidFill>
            </a:endParaRPr>
          </a:p>
        </p:txBody>
      </p:sp>
    </p:spTree>
    <p:extLst>
      <p:ext uri="{BB962C8B-B14F-4D97-AF65-F5344CB8AC3E}">
        <p14:creationId xmlns:p14="http://schemas.microsoft.com/office/powerpoint/2010/main" val="827643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029200"/>
            <a:ext cx="6554867" cy="1524000"/>
          </a:xfrm>
        </p:spPr>
        <p:txBody>
          <a:bodyPr/>
          <a:lstStyle/>
          <a:p>
            <a:r>
              <a:rPr lang="en-US" dirty="0" smtClean="0"/>
              <a:t>WORDS</a:t>
            </a:r>
            <a:endParaRPr lang="en-US" dirty="0"/>
          </a:p>
        </p:txBody>
      </p:sp>
      <p:sp>
        <p:nvSpPr>
          <p:cNvPr id="3" name="Content Placeholder 2"/>
          <p:cNvSpPr>
            <a:spLocks noGrp="1"/>
          </p:cNvSpPr>
          <p:nvPr>
            <p:ph idx="1"/>
          </p:nvPr>
        </p:nvSpPr>
        <p:spPr>
          <a:xfrm>
            <a:off x="76200" y="457200"/>
            <a:ext cx="8610600" cy="4572000"/>
          </a:xfrm>
        </p:spPr>
        <p:txBody>
          <a:bodyPr>
            <a:noAutofit/>
          </a:bodyPr>
          <a:lstStyle/>
          <a:p>
            <a:r>
              <a:rPr lang="en-US" sz="2800" dirty="0" smtClean="0">
                <a:solidFill>
                  <a:schemeClr val="tx1"/>
                </a:solidFill>
              </a:rPr>
              <a:t>Invisible boundaries</a:t>
            </a:r>
          </a:p>
          <a:p>
            <a:r>
              <a:rPr lang="en-US" sz="2800" dirty="0" smtClean="0">
                <a:solidFill>
                  <a:schemeClr val="tx1"/>
                </a:solidFill>
              </a:rPr>
              <a:t>Most powerful boundary setting word?</a:t>
            </a:r>
          </a:p>
          <a:p>
            <a:pPr marL="457200" lvl="1" indent="0">
              <a:buNone/>
            </a:pPr>
            <a:r>
              <a:rPr lang="en-US" sz="2400" dirty="0" smtClean="0">
                <a:solidFill>
                  <a:schemeClr val="tx1"/>
                </a:solidFill>
              </a:rPr>
              <a:t>-informs others of what will NOT be accepted or tolerated</a:t>
            </a:r>
          </a:p>
          <a:p>
            <a:pPr marL="457200" lvl="1" indent="0">
              <a:buNone/>
            </a:pPr>
            <a:r>
              <a:rPr lang="en-US" sz="2400" dirty="0" smtClean="0">
                <a:solidFill>
                  <a:schemeClr val="tx1"/>
                </a:solidFill>
              </a:rPr>
              <a:t>-Sets limits on abuse</a:t>
            </a:r>
          </a:p>
          <a:p>
            <a:pPr marL="457200" lvl="1" indent="0">
              <a:buNone/>
            </a:pPr>
            <a:r>
              <a:rPr lang="en-US" sz="2400" dirty="0" smtClean="0">
                <a:solidFill>
                  <a:schemeClr val="tx1"/>
                </a:solidFill>
              </a:rPr>
              <a:t>-Matthew 5:37</a:t>
            </a:r>
          </a:p>
          <a:p>
            <a:pPr marL="457200" lvl="1" indent="0">
              <a:buNone/>
            </a:pPr>
            <a:r>
              <a:rPr lang="en-US" sz="2400" dirty="0">
                <a:solidFill>
                  <a:schemeClr val="tx1"/>
                </a:solidFill>
              </a:rPr>
              <a:t>-</a:t>
            </a:r>
            <a:r>
              <a:rPr lang="en-US" sz="2400" dirty="0" smtClean="0">
                <a:solidFill>
                  <a:schemeClr val="tx1"/>
                </a:solidFill>
              </a:rPr>
              <a:t>Influenced by external pressure or Internal pressure</a:t>
            </a:r>
          </a:p>
          <a:p>
            <a:pPr marL="457200" lvl="1" indent="0">
              <a:buNone/>
            </a:pPr>
            <a:r>
              <a:rPr lang="en-US" sz="2400" dirty="0">
                <a:solidFill>
                  <a:schemeClr val="tx1"/>
                </a:solidFill>
              </a:rPr>
              <a:t>	</a:t>
            </a:r>
            <a:r>
              <a:rPr lang="en-US" sz="2400" dirty="0" smtClean="0">
                <a:solidFill>
                  <a:schemeClr val="tx1"/>
                </a:solidFill>
              </a:rPr>
              <a:t>-someone making you by guilt, shame, coercion</a:t>
            </a:r>
          </a:p>
          <a:p>
            <a:pPr marL="457200" lvl="1" indent="0">
              <a:buNone/>
            </a:pPr>
            <a:r>
              <a:rPr lang="en-US" sz="2400" dirty="0">
                <a:solidFill>
                  <a:schemeClr val="tx1"/>
                </a:solidFill>
              </a:rPr>
              <a:t>	</a:t>
            </a:r>
            <a:r>
              <a:rPr lang="en-US" sz="2400" dirty="0" smtClean="0">
                <a:solidFill>
                  <a:schemeClr val="tx1"/>
                </a:solidFill>
              </a:rPr>
              <a:t>-Don’t “should” yourself</a:t>
            </a:r>
          </a:p>
          <a:p>
            <a:pPr marL="457200" lvl="1" indent="0">
              <a:buNone/>
            </a:pPr>
            <a:r>
              <a:rPr lang="en-US" sz="2400" dirty="0" smtClean="0">
                <a:solidFill>
                  <a:schemeClr val="tx1"/>
                </a:solidFill>
              </a:rPr>
              <a:t>	-Hinders the fruit of self-control</a:t>
            </a:r>
            <a:endParaRPr lang="en-US" sz="2400" dirty="0">
              <a:solidFill>
                <a:schemeClr val="tx1"/>
              </a:solidFill>
            </a:endParaRPr>
          </a:p>
        </p:txBody>
      </p:sp>
    </p:spTree>
    <p:extLst>
      <p:ext uri="{BB962C8B-B14F-4D97-AF65-F5344CB8AC3E}">
        <p14:creationId xmlns:p14="http://schemas.microsoft.com/office/powerpoint/2010/main" val="1479405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a:t>
            </a:r>
            <a:endParaRPr lang="en-US" dirty="0"/>
          </a:p>
        </p:txBody>
      </p:sp>
      <p:sp>
        <p:nvSpPr>
          <p:cNvPr id="3" name="Content Placeholder 2"/>
          <p:cNvSpPr>
            <a:spLocks noGrp="1"/>
          </p:cNvSpPr>
          <p:nvPr>
            <p:ph idx="1"/>
          </p:nvPr>
        </p:nvSpPr>
        <p:spPr>
          <a:xfrm>
            <a:off x="228600" y="381000"/>
            <a:ext cx="8458200" cy="4800600"/>
          </a:xfrm>
        </p:spPr>
        <p:txBody>
          <a:bodyPr>
            <a:normAutofit/>
          </a:bodyPr>
          <a:lstStyle/>
          <a:p>
            <a:r>
              <a:rPr lang="en-US" sz="2800" dirty="0" smtClean="0">
                <a:solidFill>
                  <a:schemeClr val="tx1"/>
                </a:solidFill>
              </a:rPr>
              <a:t>Define your property for others</a:t>
            </a:r>
          </a:p>
          <a:p>
            <a:r>
              <a:rPr lang="en-US" sz="2800" dirty="0" smtClean="0">
                <a:solidFill>
                  <a:schemeClr val="tx1"/>
                </a:solidFill>
              </a:rPr>
              <a:t>Tells them where you stand</a:t>
            </a:r>
          </a:p>
          <a:p>
            <a:pPr lvl="1"/>
            <a:r>
              <a:rPr lang="en-US" sz="2400" dirty="0" smtClean="0">
                <a:solidFill>
                  <a:schemeClr val="tx1"/>
                </a:solidFill>
              </a:rPr>
              <a:t>“I’m with her.”</a:t>
            </a:r>
          </a:p>
          <a:p>
            <a:r>
              <a:rPr lang="en-US" sz="2800" dirty="0" smtClean="0">
                <a:solidFill>
                  <a:schemeClr val="tx1"/>
                </a:solidFill>
              </a:rPr>
              <a:t>God Does this in His Word.</a:t>
            </a:r>
          </a:p>
          <a:p>
            <a:pPr lvl="1"/>
            <a:r>
              <a:rPr lang="en-US" sz="2400" dirty="0" smtClean="0">
                <a:solidFill>
                  <a:schemeClr val="tx1"/>
                </a:solidFill>
              </a:rPr>
              <a:t>What are the things that the Lord hates? </a:t>
            </a:r>
          </a:p>
          <a:p>
            <a:pPr lvl="1"/>
            <a:r>
              <a:rPr lang="en-US" sz="2400" dirty="0" smtClean="0">
                <a:solidFill>
                  <a:schemeClr val="tx1"/>
                </a:solidFill>
              </a:rPr>
              <a:t>What outlined the boundaries of behavior for the Israelites?</a:t>
            </a:r>
          </a:p>
          <a:p>
            <a:pPr marL="0" indent="0">
              <a:buNone/>
            </a:pPr>
            <a:r>
              <a:rPr lang="en-US" dirty="0">
                <a:solidFill>
                  <a:schemeClr val="tx1"/>
                </a:solidFill>
              </a:rPr>
              <a:t>	</a:t>
            </a:r>
            <a:endParaRPr lang="en-US" dirty="0" smtClean="0">
              <a:solidFill>
                <a:schemeClr val="tx1"/>
              </a:solidFill>
            </a:endParaRPr>
          </a:p>
          <a:p>
            <a:pPr marL="457200" lvl="1" indent="0">
              <a:buNone/>
            </a:pPr>
            <a:endParaRPr lang="en-US" dirty="0">
              <a:solidFill>
                <a:schemeClr val="tx1"/>
              </a:solidFill>
            </a:endParaRPr>
          </a:p>
        </p:txBody>
      </p:sp>
    </p:spTree>
    <p:extLst>
      <p:ext uri="{BB962C8B-B14F-4D97-AF65-F5344CB8AC3E}">
        <p14:creationId xmlns:p14="http://schemas.microsoft.com/office/powerpoint/2010/main" val="3891183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62000"/>
                <a:satMod val="200000"/>
                <a:lumMod val="124000"/>
              </a:schemeClr>
            </a:gs>
            <a:gs pos="100000">
              <a:schemeClr val="phClr">
                <a:shade val="96000"/>
                <a:hueMod val="88000"/>
                <a:satMod val="220000"/>
                <a:lumMod val="8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222</TotalTime>
  <Words>1474</Words>
  <Application>Microsoft Office PowerPoint</Application>
  <PresentationFormat>On-screen Show (4:3)</PresentationFormat>
  <Paragraphs>231</Paragraphs>
  <Slides>26</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Century Gothic</vt:lpstr>
      <vt:lpstr>Wingdings</vt:lpstr>
      <vt:lpstr>Wingdings 3</vt:lpstr>
      <vt:lpstr>Slice</vt:lpstr>
      <vt:lpstr>HEALTHY BOUNDARIES  in Relationships</vt:lpstr>
      <vt:lpstr>BOUNDARIES</vt:lpstr>
      <vt:lpstr>PHYSICAL BOUNDARIES </vt:lpstr>
      <vt:lpstr>Spiritual Boundaries</vt:lpstr>
      <vt:lpstr>BOUNDARIES</vt:lpstr>
      <vt:lpstr>BOUNDARIES </vt:lpstr>
      <vt:lpstr>BOUNDARIES</vt:lpstr>
      <vt:lpstr>WORDS</vt:lpstr>
      <vt:lpstr>WORDS</vt:lpstr>
      <vt:lpstr>Geographical Distance </vt:lpstr>
      <vt:lpstr>Geographical Distance </vt:lpstr>
      <vt:lpstr>BOUNDARIES</vt:lpstr>
      <vt:lpstr>Signs of TOXIC RELATIONSHIPS</vt:lpstr>
      <vt:lpstr>TIME</vt:lpstr>
      <vt:lpstr>EMOTIONAL DISTANCE</vt:lpstr>
      <vt:lpstr>Other People</vt:lpstr>
      <vt:lpstr>CONSEQUENCES</vt:lpstr>
      <vt:lpstr>Things Within Our Boundaries</vt:lpstr>
      <vt:lpstr>Things Within Our Boundaries</vt:lpstr>
      <vt:lpstr>Things Within Our Boundaries</vt:lpstr>
      <vt:lpstr>THINGS WITHIN OUR BOUNDARIES</vt:lpstr>
      <vt:lpstr>Things Within Our Boundaries</vt:lpstr>
      <vt:lpstr>Things within Our Boundaries</vt:lpstr>
      <vt:lpstr>Things Within Our Boundaries</vt:lpstr>
      <vt:lpstr>Things Within Our Boundaries</vt:lpstr>
      <vt:lpstr>Things Within Our Boundaries</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BOUNDARIES  in relationships</dc:title>
  <dc:creator>Department of Veterans Affairs</dc:creator>
  <cp:lastModifiedBy>Gammons,Rodney H,JR</cp:lastModifiedBy>
  <cp:revision>18</cp:revision>
  <cp:lastPrinted>2016-07-27T16:37:20Z</cp:lastPrinted>
  <dcterms:created xsi:type="dcterms:W3CDTF">2016-07-27T14:41:20Z</dcterms:created>
  <dcterms:modified xsi:type="dcterms:W3CDTF">2016-07-28T12:31:45Z</dcterms:modified>
</cp:coreProperties>
</file>