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3" r:id="rId1"/>
  </p:sldMasterIdLst>
  <p:handoutMasterIdLst>
    <p:handoutMasterId r:id="rId50"/>
  </p:handoutMasterIdLst>
  <p:sldIdLst>
    <p:sldId id="256" r:id="rId2"/>
    <p:sldId id="257" r:id="rId3"/>
    <p:sldId id="263" r:id="rId4"/>
    <p:sldId id="265" r:id="rId5"/>
    <p:sldId id="268" r:id="rId6"/>
    <p:sldId id="270" r:id="rId7"/>
    <p:sldId id="266" r:id="rId8"/>
    <p:sldId id="264" r:id="rId9"/>
    <p:sldId id="276" r:id="rId10"/>
    <p:sldId id="267" r:id="rId11"/>
    <p:sldId id="277" r:id="rId12"/>
    <p:sldId id="278" r:id="rId13"/>
    <p:sldId id="294" r:id="rId14"/>
    <p:sldId id="291" r:id="rId15"/>
    <p:sldId id="286" r:id="rId16"/>
    <p:sldId id="301" r:id="rId17"/>
    <p:sldId id="293" r:id="rId18"/>
    <p:sldId id="292" r:id="rId19"/>
    <p:sldId id="281" r:id="rId20"/>
    <p:sldId id="280" r:id="rId21"/>
    <p:sldId id="284" r:id="rId22"/>
    <p:sldId id="279" r:id="rId23"/>
    <p:sldId id="260" r:id="rId24"/>
    <p:sldId id="258" r:id="rId25"/>
    <p:sldId id="259" r:id="rId26"/>
    <p:sldId id="261" r:id="rId27"/>
    <p:sldId id="262" r:id="rId28"/>
    <p:sldId id="282" r:id="rId29"/>
    <p:sldId id="283" r:id="rId30"/>
    <p:sldId id="285" r:id="rId31"/>
    <p:sldId id="302" r:id="rId32"/>
    <p:sldId id="289" r:id="rId33"/>
    <p:sldId id="288" r:id="rId34"/>
    <p:sldId id="303" r:id="rId35"/>
    <p:sldId id="287" r:id="rId36"/>
    <p:sldId id="290" r:id="rId37"/>
    <p:sldId id="295" r:id="rId38"/>
    <p:sldId id="299" r:id="rId39"/>
    <p:sldId id="297" r:id="rId40"/>
    <p:sldId id="304" r:id="rId41"/>
    <p:sldId id="296" r:id="rId42"/>
    <p:sldId id="300" r:id="rId43"/>
    <p:sldId id="298" r:id="rId44"/>
    <p:sldId id="305" r:id="rId45"/>
    <p:sldId id="269" r:id="rId46"/>
    <p:sldId id="272" r:id="rId47"/>
    <p:sldId id="275" r:id="rId48"/>
    <p:sldId id="274" r:id="rId4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23" autoAdjust="0"/>
    <p:restoredTop sz="94660"/>
  </p:normalViewPr>
  <p:slideViewPr>
    <p:cSldViewPr>
      <p:cViewPr varScale="1">
        <p:scale>
          <a:sx n="72" d="100"/>
          <a:sy n="72" d="100"/>
        </p:scale>
        <p:origin x="1320" y="5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750BC35-DCB7-4BF0-A36B-FD350DD336E8}" type="datetimeFigureOut">
              <a:rPr lang="en-US" smtClean="0"/>
              <a:t>6/3/2015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9FAB13B-1C63-470D-A8DF-5FCB63C6533B}" type="slidenum">
              <a:rPr lang="en-US" smtClean="0"/>
              <a:t>‹#›</a:t>
            </a:fld>
            <a:endParaRPr lang="en-US"/>
          </a:p>
        </p:txBody>
      </p:sp>
    </p:spTree>
    <p:extLst>
      <p:ext uri="{BB962C8B-B14F-4D97-AF65-F5344CB8AC3E}">
        <p14:creationId xmlns:p14="http://schemas.microsoft.com/office/powerpoint/2010/main" val="386966486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6726063"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33787" y="4243845"/>
            <a:ext cx="2307831" cy="276940"/>
          </a:xfrm>
          <a:prstGeom prst="rect">
            <a:avLst/>
          </a:prstGeom>
        </p:spPr>
      </p:pic>
      <p:sp>
        <p:nvSpPr>
          <p:cNvPr id="9" name="Rectangle 8"/>
          <p:cNvSpPr/>
          <p:nvPr/>
        </p:nvSpPr>
        <p:spPr>
          <a:xfrm>
            <a:off x="0" y="2590078"/>
            <a:ext cx="6726064"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6833787" y="2590078"/>
            <a:ext cx="2307832"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510242" y="2733709"/>
            <a:ext cx="6069268" cy="1373070"/>
          </a:xfrm>
        </p:spPr>
        <p:txBody>
          <a:bodyPr anchor="b">
            <a:noAutofit/>
          </a:bodyPr>
          <a:lstStyle>
            <a:lvl1pPr algn="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510241" y="4394040"/>
            <a:ext cx="6108101"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4555655" y="5936188"/>
            <a:ext cx="2057400" cy="365125"/>
          </a:xfrm>
        </p:spPr>
        <p:txBody>
          <a:bodyPr/>
          <a:lstStyle/>
          <a:p>
            <a:fld id="{F6143C36-BFC3-49EF-918A-8B007630A6B0}" type="datetimeFigureOut">
              <a:rPr lang="en-US" smtClean="0"/>
              <a:t>6/3/2015</a:t>
            </a:fld>
            <a:endParaRPr lang="en-US" dirty="0"/>
          </a:p>
        </p:txBody>
      </p:sp>
      <p:sp>
        <p:nvSpPr>
          <p:cNvPr id="5" name="Footer Placeholder 4"/>
          <p:cNvSpPr>
            <a:spLocks noGrp="1"/>
          </p:cNvSpPr>
          <p:nvPr>
            <p:ph type="ftr" sz="quarter" idx="11"/>
          </p:nvPr>
        </p:nvSpPr>
        <p:spPr>
          <a:xfrm>
            <a:off x="533401" y="5936189"/>
            <a:ext cx="4021666" cy="365125"/>
          </a:xfrm>
        </p:spPr>
        <p:txBody>
          <a:bodyPr/>
          <a:lstStyle/>
          <a:p>
            <a:endParaRPr lang="en-US" dirty="0"/>
          </a:p>
        </p:txBody>
      </p:sp>
      <p:sp>
        <p:nvSpPr>
          <p:cNvPr id="6" name="Slide Number Placeholder 5"/>
          <p:cNvSpPr>
            <a:spLocks noGrp="1"/>
          </p:cNvSpPr>
          <p:nvPr>
            <p:ph type="sldNum" sz="quarter" idx="12"/>
          </p:nvPr>
        </p:nvSpPr>
        <p:spPr>
          <a:xfrm>
            <a:off x="7010399" y="2750337"/>
            <a:ext cx="1370293" cy="1356442"/>
          </a:xfrm>
        </p:spPr>
        <p:txBody>
          <a:bodyPr/>
          <a:lstStyle/>
          <a:p>
            <a:fld id="{010828E5-1FF8-4070-AB3F-15658A378CE3}" type="slidenum">
              <a:rPr lang="en-US" smtClean="0"/>
              <a:t>‹#›</a:t>
            </a:fld>
            <a:endParaRPr lang="en-US" dirty="0"/>
          </a:p>
        </p:txBody>
      </p:sp>
    </p:spTree>
    <p:extLst>
      <p:ext uri="{BB962C8B-B14F-4D97-AF65-F5344CB8AC3E}">
        <p14:creationId xmlns:p14="http://schemas.microsoft.com/office/powerpoint/2010/main" val="10523875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20" name="Group 19"/>
          <p:cNvGrpSpPr/>
          <p:nvPr/>
        </p:nvGrpSpPr>
        <p:grpSpPr>
          <a:xfrm>
            <a:off x="0" y="4572000"/>
            <a:ext cx="9161969" cy="1677035"/>
            <a:chOff x="0" y="2895600"/>
            <a:chExt cx="9161969" cy="1677035"/>
          </a:xfrm>
        </p:grpSpPr>
        <p:pic>
          <p:nvPicPr>
            <p:cNvPr id="24" name="Picture 23"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5" name="Picture 24"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6" name="Rectangle 25"/>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3403" y="4711617"/>
            <a:ext cx="6894770" cy="544482"/>
          </a:xfrm>
        </p:spPr>
        <p:txBody>
          <a:bodyPr anchor="b">
            <a:normAutofit/>
          </a:bodyPr>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31639" y="609598"/>
            <a:ext cx="6896534"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533401" y="5256098"/>
            <a:ext cx="6894772" cy="547819"/>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6143C36-BFC3-49EF-918A-8B007630A6B0}" type="datetimeFigureOut">
              <a:rPr lang="en-US" smtClean="0"/>
              <a:t>6/3/2015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7856438" y="4711310"/>
            <a:ext cx="1149836" cy="1090789"/>
          </a:xfrm>
        </p:spPr>
        <p:txBody>
          <a:bodyPr/>
          <a:lstStyle/>
          <a:p>
            <a:fld id="{010828E5-1FF8-4070-AB3F-15658A378CE3}" type="slidenum">
              <a:rPr lang="en-US" smtClean="0"/>
              <a:t>‹#›</a:t>
            </a:fld>
            <a:endParaRPr lang="en-US" dirty="0"/>
          </a:p>
        </p:txBody>
      </p:sp>
    </p:spTree>
    <p:extLst>
      <p:ext uri="{BB962C8B-B14F-4D97-AF65-F5344CB8AC3E}">
        <p14:creationId xmlns:p14="http://schemas.microsoft.com/office/powerpoint/2010/main" val="20499752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grpSp>
        <p:nvGrpSpPr>
          <p:cNvPr id="21" name="Group 20"/>
          <p:cNvGrpSpPr/>
          <p:nvPr/>
        </p:nvGrpSpPr>
        <p:grpSpPr>
          <a:xfrm>
            <a:off x="0" y="4572000"/>
            <a:ext cx="9161969" cy="1677035"/>
            <a:chOff x="0" y="2895600"/>
            <a:chExt cx="9161969" cy="1677035"/>
          </a:xfrm>
        </p:grpSpPr>
        <p:pic>
          <p:nvPicPr>
            <p:cNvPr id="22" name="Picture 21"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3" name="Picture 22"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4" name="Rectangle 23"/>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24255" y="609597"/>
            <a:ext cx="6896534" cy="3592750"/>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531638" y="4710340"/>
            <a:ext cx="6889151" cy="1101764"/>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6143C36-BFC3-49EF-918A-8B007630A6B0}" type="datetimeFigureOut">
              <a:rPr lang="en-US" smtClean="0"/>
              <a:t>6/3/2015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7856438" y="4711616"/>
            <a:ext cx="1149836" cy="1090789"/>
          </a:xfrm>
        </p:spPr>
        <p:txBody>
          <a:bodyPr/>
          <a:lstStyle/>
          <a:p>
            <a:fld id="{010828E5-1FF8-4070-AB3F-15658A378CE3}" type="slidenum">
              <a:rPr lang="en-US" smtClean="0"/>
              <a:t>‹#›</a:t>
            </a:fld>
            <a:endParaRPr lang="en-US" dirty="0"/>
          </a:p>
        </p:txBody>
      </p:sp>
    </p:spTree>
    <p:extLst>
      <p:ext uri="{BB962C8B-B14F-4D97-AF65-F5344CB8AC3E}">
        <p14:creationId xmlns:p14="http://schemas.microsoft.com/office/powerpoint/2010/main" val="24744672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grpSp>
        <p:nvGrpSpPr>
          <p:cNvPr id="29" name="Group 28"/>
          <p:cNvGrpSpPr/>
          <p:nvPr/>
        </p:nvGrpSpPr>
        <p:grpSpPr>
          <a:xfrm>
            <a:off x="0" y="4572000"/>
            <a:ext cx="9161969" cy="1677035"/>
            <a:chOff x="0" y="2895600"/>
            <a:chExt cx="9161969" cy="1677035"/>
          </a:xfrm>
        </p:grpSpPr>
        <p:pic>
          <p:nvPicPr>
            <p:cNvPr id="30" name="Picture 29"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31" name="Picture 30"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32" name="Rectangle 31"/>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767921" y="616983"/>
            <a:ext cx="6425147" cy="3036061"/>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989438" y="3660763"/>
            <a:ext cx="5987731"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531638" y="4710340"/>
            <a:ext cx="6903919" cy="1101764"/>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6143C36-BFC3-49EF-918A-8B007630A6B0}" type="datetimeFigureOut">
              <a:rPr lang="en-US" smtClean="0"/>
              <a:t>6/3/2015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7856438" y="4709926"/>
            <a:ext cx="1149836" cy="1090789"/>
          </a:xfrm>
        </p:spPr>
        <p:txBody>
          <a:bodyPr/>
          <a:lstStyle/>
          <a:p>
            <a:fld id="{010828E5-1FF8-4070-AB3F-15658A378CE3}" type="slidenum">
              <a:rPr lang="en-US" smtClean="0"/>
              <a:t>‹#›</a:t>
            </a:fld>
            <a:endParaRPr lang="en-US" dirty="0"/>
          </a:p>
        </p:txBody>
      </p:sp>
      <p:sp>
        <p:nvSpPr>
          <p:cNvPr id="27" name="TextBox 26"/>
          <p:cNvSpPr txBox="1"/>
          <p:nvPr/>
        </p:nvSpPr>
        <p:spPr>
          <a:xfrm>
            <a:off x="270932" y="748116"/>
            <a:ext cx="5334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28" name="TextBox 27"/>
          <p:cNvSpPr txBox="1"/>
          <p:nvPr/>
        </p:nvSpPr>
        <p:spPr>
          <a:xfrm>
            <a:off x="6967191" y="2998573"/>
            <a:ext cx="457200" cy="584777"/>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6512533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grpSp>
        <p:nvGrpSpPr>
          <p:cNvPr id="22" name="Group 21"/>
          <p:cNvGrpSpPr/>
          <p:nvPr/>
        </p:nvGrpSpPr>
        <p:grpSpPr>
          <a:xfrm>
            <a:off x="0" y="4572000"/>
            <a:ext cx="9161969" cy="1677035"/>
            <a:chOff x="0" y="2895600"/>
            <a:chExt cx="9161969" cy="1677035"/>
          </a:xfrm>
        </p:grpSpPr>
        <p:pic>
          <p:nvPicPr>
            <p:cNvPr id="23" name="Picture 22"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4" name="Picture 23"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5" name="Rectangle 24"/>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Rectangle 25"/>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8" y="4710340"/>
            <a:ext cx="6896534" cy="589812"/>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531639" y="5300150"/>
            <a:ext cx="6896534" cy="51195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6143C36-BFC3-49EF-918A-8B007630A6B0}" type="datetimeFigureOut">
              <a:rPr lang="en-US" smtClean="0"/>
              <a:t>6/3/2015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7856438" y="4709926"/>
            <a:ext cx="1149836" cy="1090789"/>
          </a:xfrm>
        </p:spPr>
        <p:txBody>
          <a:bodyPr/>
          <a:lstStyle/>
          <a:p>
            <a:fld id="{010828E5-1FF8-4070-AB3F-15658A378CE3}" type="slidenum">
              <a:rPr lang="en-US" smtClean="0"/>
              <a:t>‹#›</a:t>
            </a:fld>
            <a:endParaRPr lang="en-US" dirty="0"/>
          </a:p>
        </p:txBody>
      </p:sp>
    </p:spTree>
    <p:extLst>
      <p:ext uri="{BB962C8B-B14F-4D97-AF65-F5344CB8AC3E}">
        <p14:creationId xmlns:p14="http://schemas.microsoft.com/office/powerpoint/2010/main" val="362154311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grpSp>
        <p:nvGrpSpPr>
          <p:cNvPr id="23" name="Group 22"/>
          <p:cNvGrpSpPr/>
          <p:nvPr/>
        </p:nvGrpSpPr>
        <p:grpSpPr>
          <a:xfrm>
            <a:off x="0" y="609600"/>
            <a:ext cx="9161969" cy="1677035"/>
            <a:chOff x="0" y="2895600"/>
            <a:chExt cx="9161969" cy="1677035"/>
          </a:xfrm>
        </p:grpSpPr>
        <p:pic>
          <p:nvPicPr>
            <p:cNvPr id="24" name="Picture 23"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5" name="Picture 24"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6" name="Rectangle 25"/>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15" name="Title 1"/>
          <p:cNvSpPr>
            <a:spLocks noGrp="1"/>
          </p:cNvSpPr>
          <p:nvPr>
            <p:ph type="title"/>
          </p:nvPr>
        </p:nvSpPr>
        <p:spPr>
          <a:xfrm>
            <a:off x="531639" y="753228"/>
            <a:ext cx="6896534" cy="1080938"/>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532629" y="2329489"/>
            <a:ext cx="219456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539777" y="3015290"/>
            <a:ext cx="219456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2878413" y="2336873"/>
            <a:ext cx="219456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2879710" y="3007906"/>
            <a:ext cx="219456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5226136" y="2336873"/>
            <a:ext cx="219456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5233520" y="3007905"/>
            <a:ext cx="219456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F6143C36-BFC3-49EF-918A-8B007630A6B0}" type="datetimeFigureOut">
              <a:rPr lang="en-US" smtClean="0"/>
              <a:t>6/3/2015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10828E5-1FF8-4070-AB3F-15658A378CE3}" type="slidenum">
              <a:rPr lang="en-US" smtClean="0"/>
              <a:t>‹#›</a:t>
            </a:fld>
            <a:endParaRPr lang="en-US" dirty="0"/>
          </a:p>
        </p:txBody>
      </p:sp>
    </p:spTree>
    <p:extLst>
      <p:ext uri="{BB962C8B-B14F-4D97-AF65-F5344CB8AC3E}">
        <p14:creationId xmlns:p14="http://schemas.microsoft.com/office/powerpoint/2010/main" val="1988071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grpSp>
        <p:nvGrpSpPr>
          <p:cNvPr id="34" name="Group 33"/>
          <p:cNvGrpSpPr/>
          <p:nvPr/>
        </p:nvGrpSpPr>
        <p:grpSpPr>
          <a:xfrm>
            <a:off x="0" y="609600"/>
            <a:ext cx="9161969" cy="1677035"/>
            <a:chOff x="0" y="2895600"/>
            <a:chExt cx="9161969" cy="1677035"/>
          </a:xfrm>
        </p:grpSpPr>
        <p:pic>
          <p:nvPicPr>
            <p:cNvPr id="35" name="Picture 34"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36" name="Picture 35"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37" name="Rectangle 36"/>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8" name="Rectangle 37"/>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0" name="Title 1"/>
          <p:cNvSpPr>
            <a:spLocks noGrp="1"/>
          </p:cNvSpPr>
          <p:nvPr>
            <p:ph type="title"/>
          </p:nvPr>
        </p:nvSpPr>
        <p:spPr>
          <a:xfrm>
            <a:off x="531639" y="753228"/>
            <a:ext cx="6896534" cy="1080938"/>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532391" y="4297503"/>
            <a:ext cx="2192257"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532391" y="2336873"/>
            <a:ext cx="2192257"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532391" y="4873765"/>
            <a:ext cx="219225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2870497" y="4297503"/>
            <a:ext cx="221507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2870497" y="2336873"/>
            <a:ext cx="221507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2869483" y="4873764"/>
            <a:ext cx="2218004"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5231028" y="4297503"/>
            <a:ext cx="2194333"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5231027" y="2336873"/>
            <a:ext cx="2194333"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5230934" y="4873762"/>
            <a:ext cx="2197239"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F6143C36-BFC3-49EF-918A-8B007630A6B0}" type="datetimeFigureOut">
              <a:rPr lang="en-US" smtClean="0"/>
              <a:t>6/3/2015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10828E5-1FF8-4070-AB3F-15658A378CE3}" type="slidenum">
              <a:rPr lang="en-US" smtClean="0"/>
              <a:t>‹#›</a:t>
            </a:fld>
            <a:endParaRPr lang="en-US" dirty="0"/>
          </a:p>
        </p:txBody>
      </p:sp>
    </p:spTree>
    <p:extLst>
      <p:ext uri="{BB962C8B-B14F-4D97-AF65-F5344CB8AC3E}">
        <p14:creationId xmlns:p14="http://schemas.microsoft.com/office/powerpoint/2010/main" val="29771748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16" name="Group 15"/>
          <p:cNvGrpSpPr/>
          <p:nvPr/>
        </p:nvGrpSpPr>
        <p:grpSpPr>
          <a:xfrm>
            <a:off x="0" y="609600"/>
            <a:ext cx="9161969" cy="1677035"/>
            <a:chOff x="0" y="2895600"/>
            <a:chExt cx="9161969" cy="1677035"/>
          </a:xfrm>
        </p:grpSpPr>
        <p:pic>
          <p:nvPicPr>
            <p:cNvPr id="17" name="Picture 16"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8" name="Picture 17"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19" name="Rectangle 18"/>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9"/>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28"/>
            <a:ext cx="6896534" cy="1080938"/>
          </a:xfrm>
        </p:spPr>
        <p:txBody>
          <a:bodyPr/>
          <a:lstStyle>
            <a:lvl1pPr algn="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6143C36-BFC3-49EF-918A-8B007630A6B0}" type="datetimeFigureOut">
              <a:rPr lang="en-US" smtClean="0"/>
              <a:t>6/3/2015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10828E5-1FF8-4070-AB3F-15658A378CE3}" type="slidenum">
              <a:rPr lang="en-US" smtClean="0"/>
              <a:t>‹#›</a:t>
            </a:fld>
            <a:endParaRPr lang="en-US" dirty="0"/>
          </a:p>
        </p:txBody>
      </p:sp>
    </p:spTree>
    <p:extLst>
      <p:ext uri="{BB962C8B-B14F-4D97-AF65-F5344CB8AC3E}">
        <p14:creationId xmlns:p14="http://schemas.microsoft.com/office/powerpoint/2010/main" val="79741609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14" name="Group 13"/>
          <p:cNvGrpSpPr/>
          <p:nvPr/>
        </p:nvGrpSpPr>
        <p:grpSpPr>
          <a:xfrm rot="5400000">
            <a:off x="4575305" y="2747178"/>
            <a:ext cx="6862555" cy="1368199"/>
            <a:chOff x="2281445" y="609600"/>
            <a:chExt cx="6862555" cy="1368199"/>
          </a:xfrm>
        </p:grpSpPr>
        <p:sp>
          <p:nvSpPr>
            <p:cNvPr id="12" name="Rectangle 11"/>
            <p:cNvSpPr/>
            <p:nvPr/>
          </p:nvSpPr>
          <p:spPr>
            <a:xfrm>
              <a:off x="2281445" y="609601"/>
              <a:ext cx="5285695"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7710769" y="609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464798" y="609597"/>
            <a:ext cx="1069602" cy="4461936"/>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10241" y="609598"/>
            <a:ext cx="6576359" cy="532658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5029144" y="5936188"/>
            <a:ext cx="2057400" cy="365125"/>
          </a:xfrm>
        </p:spPr>
        <p:txBody>
          <a:bodyPr/>
          <a:lstStyle/>
          <a:p>
            <a:fld id="{F6143C36-BFC3-49EF-918A-8B007630A6B0}" type="datetimeFigureOut">
              <a:rPr lang="en-US" smtClean="0"/>
              <a:t>6/3/2015</a:t>
            </a:fld>
            <a:endParaRPr lang="en-US" dirty="0"/>
          </a:p>
        </p:txBody>
      </p:sp>
      <p:sp>
        <p:nvSpPr>
          <p:cNvPr id="5" name="Footer Placeholder 4"/>
          <p:cNvSpPr>
            <a:spLocks noGrp="1"/>
          </p:cNvSpPr>
          <p:nvPr>
            <p:ph type="ftr" sz="quarter" idx="11"/>
          </p:nvPr>
        </p:nvSpPr>
        <p:spPr>
          <a:xfrm>
            <a:off x="510241" y="5936189"/>
            <a:ext cx="4518959" cy="365125"/>
          </a:xfrm>
        </p:spPr>
        <p:txBody>
          <a:bodyPr/>
          <a:lstStyle/>
          <a:p>
            <a:endParaRPr lang="en-US" dirty="0"/>
          </a:p>
        </p:txBody>
      </p:sp>
      <p:sp>
        <p:nvSpPr>
          <p:cNvPr id="6" name="Slide Number Placeholder 5"/>
          <p:cNvSpPr>
            <a:spLocks noGrp="1"/>
          </p:cNvSpPr>
          <p:nvPr>
            <p:ph type="sldNum" sz="quarter" idx="12"/>
          </p:nvPr>
        </p:nvSpPr>
        <p:spPr>
          <a:xfrm>
            <a:off x="7431152" y="5432500"/>
            <a:ext cx="1149636" cy="1273100"/>
          </a:xfrm>
        </p:spPr>
        <p:txBody>
          <a:bodyPr anchor="t"/>
          <a:lstStyle>
            <a:lvl1pPr algn="ctr">
              <a:defRPr/>
            </a:lvl1pPr>
          </a:lstStyle>
          <a:p>
            <a:fld id="{010828E5-1FF8-4070-AB3F-15658A378CE3}" type="slidenum">
              <a:rPr lang="en-US" smtClean="0"/>
              <a:t>‹#›</a:t>
            </a:fld>
            <a:endParaRPr lang="en-US" dirty="0"/>
          </a:p>
        </p:txBody>
      </p:sp>
    </p:spTree>
    <p:extLst>
      <p:ext uri="{BB962C8B-B14F-4D97-AF65-F5344CB8AC3E}">
        <p14:creationId xmlns:p14="http://schemas.microsoft.com/office/powerpoint/2010/main" val="2405026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27" name="Group 26"/>
          <p:cNvGrpSpPr/>
          <p:nvPr/>
        </p:nvGrpSpPr>
        <p:grpSpPr>
          <a:xfrm>
            <a:off x="0" y="609600"/>
            <a:ext cx="9161969" cy="1677035"/>
            <a:chOff x="0" y="2895600"/>
            <a:chExt cx="9161969" cy="1677035"/>
          </a:xfrm>
        </p:grpSpPr>
        <p:pic>
          <p:nvPicPr>
            <p:cNvPr id="28" name="Picture 27"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9" name="Picture 28"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30" name="Rectangle 29"/>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1" name="Rectangle 3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6143C36-BFC3-49EF-918A-8B007630A6B0}" type="datetimeFigureOut">
              <a:rPr lang="en-US" smtClean="0"/>
              <a:t>6/3/2015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10828E5-1FF8-4070-AB3F-15658A378CE3}" type="slidenum">
              <a:rPr lang="en-US" smtClean="0"/>
              <a:t>‹#›</a:t>
            </a:fld>
            <a:endParaRPr lang="en-US" dirty="0"/>
          </a:p>
        </p:txBody>
      </p:sp>
    </p:spTree>
    <p:extLst>
      <p:ext uri="{BB962C8B-B14F-4D97-AF65-F5344CB8AC3E}">
        <p14:creationId xmlns:p14="http://schemas.microsoft.com/office/powerpoint/2010/main" val="20349493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18" name="Group 17"/>
          <p:cNvGrpSpPr/>
          <p:nvPr/>
        </p:nvGrpSpPr>
        <p:grpSpPr>
          <a:xfrm>
            <a:off x="0" y="2728432"/>
            <a:ext cx="9161969" cy="1677035"/>
            <a:chOff x="0" y="2895600"/>
            <a:chExt cx="9161969" cy="1677035"/>
          </a:xfrm>
        </p:grpSpPr>
        <p:pic>
          <p:nvPicPr>
            <p:cNvPr id="19" name="Picture 18"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0" name="Picture 19"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1" name="Rectangle 20"/>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2" name="Rectangle 21"/>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2869895"/>
            <a:ext cx="6889150" cy="1090788"/>
          </a:xfrm>
        </p:spPr>
        <p:txBody>
          <a:bodyPr anchor="ctr">
            <a:normAutofit/>
          </a:bodyPr>
          <a:lstStyle>
            <a:lvl1pPr algn="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531639" y="4232172"/>
            <a:ext cx="688915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5365810" y="5936188"/>
            <a:ext cx="2057400" cy="365125"/>
          </a:xfrm>
        </p:spPr>
        <p:txBody>
          <a:bodyPr/>
          <a:lstStyle/>
          <a:p>
            <a:fld id="{F6143C36-BFC3-49EF-918A-8B007630A6B0}" type="datetimeFigureOut">
              <a:rPr lang="en-US" smtClean="0"/>
              <a:t>6/3/2015</a:t>
            </a:fld>
            <a:endParaRPr lang="en-US" dirty="0"/>
          </a:p>
        </p:txBody>
      </p:sp>
      <p:sp>
        <p:nvSpPr>
          <p:cNvPr id="5" name="Footer Placeholder 4"/>
          <p:cNvSpPr>
            <a:spLocks noGrp="1"/>
          </p:cNvSpPr>
          <p:nvPr>
            <p:ph type="ftr" sz="quarter" idx="11"/>
          </p:nvPr>
        </p:nvSpPr>
        <p:spPr>
          <a:xfrm>
            <a:off x="533400" y="5936189"/>
            <a:ext cx="4834673" cy="365125"/>
          </a:xfrm>
        </p:spPr>
        <p:txBody>
          <a:bodyPr/>
          <a:lstStyle/>
          <a:p>
            <a:endParaRPr lang="en-US" dirty="0"/>
          </a:p>
        </p:txBody>
      </p:sp>
      <p:sp>
        <p:nvSpPr>
          <p:cNvPr id="6" name="Slide Number Placeholder 5"/>
          <p:cNvSpPr>
            <a:spLocks noGrp="1"/>
          </p:cNvSpPr>
          <p:nvPr>
            <p:ph type="sldNum" sz="quarter" idx="12"/>
          </p:nvPr>
        </p:nvSpPr>
        <p:spPr>
          <a:xfrm>
            <a:off x="7856438" y="2869896"/>
            <a:ext cx="1149836" cy="1090789"/>
          </a:xfrm>
        </p:spPr>
        <p:txBody>
          <a:bodyPr/>
          <a:lstStyle/>
          <a:p>
            <a:fld id="{010828E5-1FF8-4070-AB3F-15658A378CE3}" type="slidenum">
              <a:rPr lang="en-US" smtClean="0"/>
              <a:t>‹#›</a:t>
            </a:fld>
            <a:endParaRPr lang="en-US" dirty="0"/>
          </a:p>
        </p:txBody>
      </p:sp>
    </p:spTree>
    <p:extLst>
      <p:ext uri="{BB962C8B-B14F-4D97-AF65-F5344CB8AC3E}">
        <p14:creationId xmlns:p14="http://schemas.microsoft.com/office/powerpoint/2010/main" val="29054814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17" name="Group 16"/>
          <p:cNvGrpSpPr/>
          <p:nvPr/>
        </p:nvGrpSpPr>
        <p:grpSpPr>
          <a:xfrm>
            <a:off x="0" y="609600"/>
            <a:ext cx="9161969" cy="1677035"/>
            <a:chOff x="0" y="2895600"/>
            <a:chExt cx="9161969" cy="1677035"/>
          </a:xfrm>
        </p:grpSpPr>
        <p:pic>
          <p:nvPicPr>
            <p:cNvPr id="18" name="Picture 17"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9" name="Picture 18"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0" name="Rectangle 19"/>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3400" y="753228"/>
            <a:ext cx="6887390" cy="1080938"/>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33400" y="2336873"/>
            <a:ext cx="3357899"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061128" y="2336873"/>
            <a:ext cx="3359661"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6143C36-BFC3-49EF-918A-8B007630A6B0}" type="datetimeFigureOut">
              <a:rPr lang="en-US" smtClean="0"/>
              <a:t>6/3/2015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10828E5-1FF8-4070-AB3F-15658A378CE3}" type="slidenum">
              <a:rPr lang="en-US" smtClean="0"/>
              <a:t>‹#›</a:t>
            </a:fld>
            <a:endParaRPr lang="en-US" dirty="0"/>
          </a:p>
        </p:txBody>
      </p:sp>
    </p:spTree>
    <p:extLst>
      <p:ext uri="{BB962C8B-B14F-4D97-AF65-F5344CB8AC3E}">
        <p14:creationId xmlns:p14="http://schemas.microsoft.com/office/powerpoint/2010/main" val="257192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28" name="Group 27"/>
          <p:cNvGrpSpPr/>
          <p:nvPr/>
        </p:nvGrpSpPr>
        <p:grpSpPr>
          <a:xfrm>
            <a:off x="0" y="609600"/>
            <a:ext cx="9161969" cy="1677035"/>
            <a:chOff x="0" y="2895600"/>
            <a:chExt cx="9161969" cy="1677035"/>
          </a:xfrm>
        </p:grpSpPr>
        <p:pic>
          <p:nvPicPr>
            <p:cNvPr id="29" name="Picture 28"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30" name="Picture 29"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31" name="Rectangle 30"/>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Rectangle 31"/>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30"/>
            <a:ext cx="6896534" cy="108093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760988" y="2336874"/>
            <a:ext cx="3145080"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31638" y="3030009"/>
            <a:ext cx="3367045"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282646" y="2336873"/>
            <a:ext cx="3145527"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061129" y="3030009"/>
            <a:ext cx="3367044"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6143C36-BFC3-49EF-918A-8B007630A6B0}" type="datetimeFigureOut">
              <a:rPr lang="en-US" smtClean="0"/>
              <a:t>6/3/2015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10828E5-1FF8-4070-AB3F-15658A378CE3}" type="slidenum">
              <a:rPr lang="en-US" smtClean="0"/>
              <a:t>‹#›</a:t>
            </a:fld>
            <a:endParaRPr lang="en-US" dirty="0"/>
          </a:p>
        </p:txBody>
      </p:sp>
    </p:spTree>
    <p:extLst>
      <p:ext uri="{BB962C8B-B14F-4D97-AF65-F5344CB8AC3E}">
        <p14:creationId xmlns:p14="http://schemas.microsoft.com/office/powerpoint/2010/main" val="5875571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15" name="Group 14"/>
          <p:cNvGrpSpPr/>
          <p:nvPr/>
        </p:nvGrpSpPr>
        <p:grpSpPr>
          <a:xfrm>
            <a:off x="0" y="609600"/>
            <a:ext cx="9161969" cy="1677035"/>
            <a:chOff x="0" y="2895600"/>
            <a:chExt cx="9161969" cy="1677035"/>
          </a:xfrm>
        </p:grpSpPr>
        <p:pic>
          <p:nvPicPr>
            <p:cNvPr id="16" name="Picture 15"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7" name="Picture 16"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18" name="Rectangle 17"/>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 name="Rectangle 18"/>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6143C36-BFC3-49EF-918A-8B007630A6B0}" type="datetimeFigureOut">
              <a:rPr lang="en-US" smtClean="0"/>
              <a:t>6/3/2015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10828E5-1FF8-4070-AB3F-15658A378CE3}" type="slidenum">
              <a:rPr lang="en-US" smtClean="0"/>
              <a:t>‹#›</a:t>
            </a:fld>
            <a:endParaRPr lang="en-US" dirty="0"/>
          </a:p>
        </p:txBody>
      </p:sp>
    </p:spTree>
    <p:extLst>
      <p:ext uri="{BB962C8B-B14F-4D97-AF65-F5344CB8AC3E}">
        <p14:creationId xmlns:p14="http://schemas.microsoft.com/office/powerpoint/2010/main" val="4399271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12" name="Picture 11" descr="HD-ShadowShort.png"/>
          <p:cNvPicPr>
            <a:picLocks noChangeAspect="1"/>
          </p:cNvPicPr>
          <p:nvPr/>
        </p:nvPicPr>
        <p:blipFill rotWithShape="1">
          <a:blip r:embed="rId2" cstate="print">
            <a:extLst>
              <a:ext uri="{28A0092B-C50C-407E-A947-70E740481C1C}">
                <a14:useLocalDpi xmlns:a14="http://schemas.microsoft.com/office/drawing/2010/main" val="0"/>
              </a:ext>
            </a:extLst>
          </a:blip>
          <a:srcRect r="9871"/>
          <a:stretch/>
        </p:blipFill>
        <p:spPr>
          <a:xfrm>
            <a:off x="7717217" y="1973262"/>
            <a:ext cx="1444752" cy="144270"/>
          </a:xfrm>
          <a:prstGeom prst="rect">
            <a:avLst/>
          </a:prstGeom>
        </p:spPr>
      </p:pic>
      <p:sp>
        <p:nvSpPr>
          <p:cNvPr id="14" name="Rectangle 13"/>
          <p:cNvSpPr/>
          <p:nvPr/>
        </p:nvSpPr>
        <p:spPr>
          <a:xfrm>
            <a:off x="7710769" y="609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F6143C36-BFC3-49EF-918A-8B007630A6B0}" type="datetimeFigureOut">
              <a:rPr lang="en-US" smtClean="0"/>
              <a:t>6/3/2015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10828E5-1FF8-4070-AB3F-15658A378CE3}" type="slidenum">
              <a:rPr lang="en-US" smtClean="0"/>
              <a:t>‹#›</a:t>
            </a:fld>
            <a:endParaRPr lang="en-US" dirty="0"/>
          </a:p>
        </p:txBody>
      </p:sp>
    </p:spTree>
    <p:extLst>
      <p:ext uri="{BB962C8B-B14F-4D97-AF65-F5344CB8AC3E}">
        <p14:creationId xmlns:p14="http://schemas.microsoft.com/office/powerpoint/2010/main" val="39434460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17" name="Group 16"/>
          <p:cNvGrpSpPr/>
          <p:nvPr/>
        </p:nvGrpSpPr>
        <p:grpSpPr>
          <a:xfrm>
            <a:off x="0" y="609600"/>
            <a:ext cx="9161969" cy="1677035"/>
            <a:chOff x="0" y="2895600"/>
            <a:chExt cx="9161969" cy="1677035"/>
          </a:xfrm>
        </p:grpSpPr>
        <p:pic>
          <p:nvPicPr>
            <p:cNvPr id="18" name="Picture 17"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9" name="Picture 18"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0" name="Rectangle 19"/>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27"/>
            <a:ext cx="6896534" cy="1080940"/>
          </a:xfrm>
        </p:spPr>
        <p:txBody>
          <a:bodyPr anchor="ct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a:xfrm>
            <a:off x="3514385" y="2336874"/>
            <a:ext cx="3913788" cy="35993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33401" y="2336873"/>
            <a:ext cx="2796240"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6143C36-BFC3-49EF-918A-8B007630A6B0}" type="datetimeFigureOut">
              <a:rPr lang="en-US" smtClean="0"/>
              <a:t>6/3/2015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10828E5-1FF8-4070-AB3F-15658A378CE3}" type="slidenum">
              <a:rPr lang="en-US" smtClean="0"/>
              <a:t>‹#›</a:t>
            </a:fld>
            <a:endParaRPr lang="en-US" dirty="0"/>
          </a:p>
        </p:txBody>
      </p:sp>
    </p:spTree>
    <p:extLst>
      <p:ext uri="{BB962C8B-B14F-4D97-AF65-F5344CB8AC3E}">
        <p14:creationId xmlns:p14="http://schemas.microsoft.com/office/powerpoint/2010/main" val="25745297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7" name="Group 16"/>
          <p:cNvGrpSpPr/>
          <p:nvPr/>
        </p:nvGrpSpPr>
        <p:grpSpPr>
          <a:xfrm>
            <a:off x="0" y="609600"/>
            <a:ext cx="9161969" cy="1677035"/>
            <a:chOff x="0" y="2895600"/>
            <a:chExt cx="9161969" cy="1677035"/>
          </a:xfrm>
        </p:grpSpPr>
        <p:pic>
          <p:nvPicPr>
            <p:cNvPr id="18" name="Picture 17"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9" name="Picture 18"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0" name="Rectangle 19"/>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28"/>
            <a:ext cx="6896534" cy="1080938"/>
          </a:xfrm>
        </p:spPr>
        <p:txBody>
          <a:bodyPr anchor="ctr">
            <a:normAutofit/>
          </a:bodyPr>
          <a:lstStyle>
            <a:lvl1pPr>
              <a:defRPr sz="36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510956" y="2336874"/>
            <a:ext cx="3917217"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531638" y="2336874"/>
            <a:ext cx="2798487"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6143C36-BFC3-49EF-918A-8B007630A6B0}" type="datetimeFigureOut">
              <a:rPr lang="en-US" smtClean="0"/>
              <a:t>6/3/2015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10828E5-1FF8-4070-AB3F-15658A378CE3}" type="slidenum">
              <a:rPr lang="en-US" smtClean="0"/>
              <a:t>‹#›</a:t>
            </a:fld>
            <a:endParaRPr lang="en-US" dirty="0"/>
          </a:p>
        </p:txBody>
      </p:sp>
    </p:spTree>
    <p:extLst>
      <p:ext uri="{BB962C8B-B14F-4D97-AF65-F5344CB8AC3E}">
        <p14:creationId xmlns:p14="http://schemas.microsoft.com/office/powerpoint/2010/main" val="35160166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7" name="Picture 3" descr="C:\Users\James\Desktop\msft\Berlin\build Assets\hashOverlaySD-FullResolve.png"/>
          <p:cNvPicPr>
            <a:picLocks noChangeAspect="1" noChangeArrowheads="1"/>
          </p:cNvPicPr>
          <p:nvPr/>
        </p:nvPicPr>
        <p:blipFill>
          <a:blip r:embed="rId19">
            <a:alphaModFix amt="10000"/>
            <a:extLst>
              <a:ext uri="{28A0092B-C50C-407E-A947-70E740481C1C}">
                <a14:useLocalDpi xmlns:a14="http://schemas.microsoft.com/office/drawing/2010/main" val="0"/>
              </a:ext>
            </a:extLst>
          </a:blip>
          <a:srcRect/>
          <a:stretch>
            <a:fillRect/>
          </a:stretch>
        </p:blipFill>
        <p:spPr bwMode="auto">
          <a:xfrm>
            <a:off x="0" y="1"/>
            <a:ext cx="9144000" cy="6858000"/>
          </a:xfrm>
          <a:prstGeom prst="rect">
            <a:avLst/>
          </a:prstGeom>
          <a:extLst>
            <a:ext uri="{909E8E84-426E-40dd-AFC4-6F175D3DCCD1}">
              <a14:hiddenFill xmlns:a14="http://schemas.microsoft.com/office/drawing/2010/main" xmlns="">
                <a:solidFill>
                  <a:srgbClr val="FFFFFF"/>
                </a:solidFill>
              </a14:hiddenFill>
            </a:ext>
          </a:extLst>
        </p:spPr>
      </p:pic>
      <p:sp>
        <p:nvSpPr>
          <p:cNvPr id="2" name="Title Placeholder 1"/>
          <p:cNvSpPr>
            <a:spLocks noGrp="1"/>
          </p:cNvSpPr>
          <p:nvPr>
            <p:ph type="title"/>
          </p:nvPr>
        </p:nvSpPr>
        <p:spPr>
          <a:xfrm>
            <a:off x="531639" y="753228"/>
            <a:ext cx="6896534" cy="10809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33400" y="2336873"/>
            <a:ext cx="6887389" cy="359931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367881" y="5936188"/>
            <a:ext cx="20574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F6143C36-BFC3-49EF-918A-8B007630A6B0}" type="datetimeFigureOut">
              <a:rPr lang="en-US" smtClean="0"/>
              <a:t>6/3/2015</a:t>
            </a:fld>
            <a:endParaRPr lang="en-US" dirty="0"/>
          </a:p>
        </p:txBody>
      </p:sp>
      <p:sp>
        <p:nvSpPr>
          <p:cNvPr id="5" name="Footer Placeholder 4"/>
          <p:cNvSpPr>
            <a:spLocks noGrp="1"/>
          </p:cNvSpPr>
          <p:nvPr>
            <p:ph type="ftr" sz="quarter" idx="3"/>
          </p:nvPr>
        </p:nvSpPr>
        <p:spPr>
          <a:xfrm>
            <a:off x="533400" y="5936189"/>
            <a:ext cx="4834673"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7848600" y="753228"/>
            <a:ext cx="1157674"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010828E5-1FF8-4070-AB3F-15658A378CE3}" type="slidenum">
              <a:rPr lang="en-US" smtClean="0"/>
              <a:t>‹#›</a:t>
            </a:fld>
            <a:endParaRPr lang="en-US" dirty="0"/>
          </a:p>
        </p:txBody>
      </p:sp>
    </p:spTree>
    <p:extLst>
      <p:ext uri="{BB962C8B-B14F-4D97-AF65-F5344CB8AC3E}">
        <p14:creationId xmlns:p14="http://schemas.microsoft.com/office/powerpoint/2010/main" val="4183556795"/>
      </p:ext>
    </p:extLst>
  </p:cSld>
  <p:clrMap bg1="dk1" tx1="lt1" bg2="dk2" tx2="lt2" accent1="accent1" accent2="accent2" accent3="accent3" accent4="accent4" accent5="accent5" accent6="accent6" hlink="hlink" folHlink="folHlink"/>
  <p:sldLayoutIdLst>
    <p:sldLayoutId id="2147483774" r:id="rId1"/>
    <p:sldLayoutId id="2147483775" r:id="rId2"/>
    <p:sldLayoutId id="2147483776" r:id="rId3"/>
    <p:sldLayoutId id="2147483777" r:id="rId4"/>
    <p:sldLayoutId id="2147483778" r:id="rId5"/>
    <p:sldLayoutId id="2147483779" r:id="rId6"/>
    <p:sldLayoutId id="2147483780" r:id="rId7"/>
    <p:sldLayoutId id="2147483781" r:id="rId8"/>
    <p:sldLayoutId id="2147483782" r:id="rId9"/>
    <p:sldLayoutId id="2147483783" r:id="rId10"/>
    <p:sldLayoutId id="2147483784" r:id="rId11"/>
    <p:sldLayoutId id="2147483785" r:id="rId12"/>
    <p:sldLayoutId id="2147483786" r:id="rId13"/>
    <p:sldLayoutId id="2147483787" r:id="rId14"/>
    <p:sldLayoutId id="2147483788" r:id="rId15"/>
    <p:sldLayoutId id="2147483789" r:id="rId16"/>
    <p:sldLayoutId id="2147483790"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bible.us/john10.10.amp"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www.biblestudytools.com/search/?t=niv&amp;q=jas+5:15-15"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bible.us/deut30.19.amp"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bible.us/phil1.6.amp"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http://www.biblestudytools.com/search/?t=niv&amp;q=jas+5:13-18"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hyperlink" Target="http://www.biblestudytools.com/search/?t=niv&amp;q=ge+1:31-31"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Healing Covenant</a:t>
            </a:r>
            <a:endParaRPr lang="en-US" dirty="0"/>
          </a:p>
        </p:txBody>
      </p:sp>
      <p:sp>
        <p:nvSpPr>
          <p:cNvPr id="3" name="Subtitle 2"/>
          <p:cNvSpPr>
            <a:spLocks noGrp="1"/>
          </p:cNvSpPr>
          <p:nvPr>
            <p:ph type="subTitle" idx="1"/>
          </p:nvPr>
        </p:nvSpPr>
        <p:spPr>
          <a:xfrm>
            <a:off x="510241" y="4394040"/>
            <a:ext cx="8100359" cy="2006760"/>
          </a:xfrm>
        </p:spPr>
        <p:txBody>
          <a:bodyPr>
            <a:normAutofit/>
          </a:bodyPr>
          <a:lstStyle/>
          <a:p>
            <a:r>
              <a:rPr lang="en-US" sz="2400" dirty="0" smtClean="0"/>
              <a:t>16…..And He cast out the spirits with a word, and healed all who were sick, 17. that it might be fulfilled which was spoken by Isaiah the prophet say: He Himself took our infirmities and bore our sicknesses. </a:t>
            </a:r>
            <a:endParaRPr lang="en-US" sz="2400" dirty="0" smtClean="0"/>
          </a:p>
          <a:p>
            <a:r>
              <a:rPr lang="en-US" sz="2400" dirty="0" smtClean="0"/>
              <a:t>Matt</a:t>
            </a:r>
            <a:r>
              <a:rPr lang="en-US" sz="2400" dirty="0" smtClean="0"/>
              <a:t>. 8:16-17 (NKJV)</a:t>
            </a:r>
            <a:endParaRPr lang="en-US" sz="2400" dirty="0"/>
          </a:p>
        </p:txBody>
      </p:sp>
    </p:spTree>
    <p:extLst>
      <p:ext uri="{BB962C8B-B14F-4D97-AF65-F5344CB8AC3E}">
        <p14:creationId xmlns:p14="http://schemas.microsoft.com/office/powerpoint/2010/main" val="167831758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Healing Covenant</a:t>
            </a:r>
          </a:p>
        </p:txBody>
      </p:sp>
      <p:sp>
        <p:nvSpPr>
          <p:cNvPr id="3" name="Content Placeholder 2"/>
          <p:cNvSpPr>
            <a:spLocks noGrp="1"/>
          </p:cNvSpPr>
          <p:nvPr>
            <p:ph idx="1"/>
          </p:nvPr>
        </p:nvSpPr>
        <p:spPr>
          <a:xfrm>
            <a:off x="152400" y="1981200"/>
            <a:ext cx="8839200" cy="4495800"/>
          </a:xfrm>
        </p:spPr>
        <p:txBody>
          <a:bodyPr>
            <a:normAutofit/>
          </a:bodyPr>
          <a:lstStyle/>
          <a:p>
            <a:r>
              <a:rPr lang="en-US" sz="2800" dirty="0"/>
              <a:t>As we can see there are three very bold affirmative statements in this passage of Scripture that refer to healing being a part of the atoning work of Christ. </a:t>
            </a:r>
          </a:p>
          <a:p>
            <a:r>
              <a:rPr lang="en-US" sz="2800" b="1" dirty="0"/>
              <a:t>Verse four: He has borne our griefs</a:t>
            </a:r>
            <a:r>
              <a:rPr lang="en-US" sz="2800" dirty="0"/>
              <a:t> - The word griefs means sicknesses, weaknesses and diseases.</a:t>
            </a:r>
          </a:p>
          <a:p>
            <a:r>
              <a:rPr lang="en-US" sz="2800" b="1" dirty="0"/>
              <a:t>Verse five: by His stripes we are healed</a:t>
            </a:r>
            <a:r>
              <a:rPr lang="en-US" sz="2800" dirty="0"/>
              <a:t> - this includes emotional and physical healing.</a:t>
            </a:r>
          </a:p>
          <a:p>
            <a:r>
              <a:rPr lang="en-US" sz="2800" b="1" dirty="0"/>
              <a:t>Verse ten: He has put Him to grief</a:t>
            </a:r>
            <a:r>
              <a:rPr lang="en-US" sz="2800" dirty="0"/>
              <a:t> - The Amplified version says, “He has put Him to grief and made Him </a:t>
            </a:r>
            <a:r>
              <a:rPr lang="en-US" sz="2800" dirty="0" smtClean="0"/>
              <a:t>sick for us.</a:t>
            </a:r>
            <a:endParaRPr lang="en-US" sz="2800" dirty="0"/>
          </a:p>
          <a:p>
            <a:endParaRPr lang="en-US" sz="2800" dirty="0"/>
          </a:p>
        </p:txBody>
      </p:sp>
    </p:spTree>
    <p:extLst>
      <p:ext uri="{BB962C8B-B14F-4D97-AF65-F5344CB8AC3E}">
        <p14:creationId xmlns:p14="http://schemas.microsoft.com/office/powerpoint/2010/main" val="33855208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Healing Covenant</a:t>
            </a:r>
          </a:p>
        </p:txBody>
      </p:sp>
      <p:sp>
        <p:nvSpPr>
          <p:cNvPr id="3" name="Content Placeholder 2"/>
          <p:cNvSpPr>
            <a:spLocks noGrp="1"/>
          </p:cNvSpPr>
          <p:nvPr>
            <p:ph idx="1"/>
          </p:nvPr>
        </p:nvSpPr>
        <p:spPr>
          <a:xfrm>
            <a:off x="533400" y="1981200"/>
            <a:ext cx="7620000" cy="4343400"/>
          </a:xfrm>
        </p:spPr>
        <p:txBody>
          <a:bodyPr>
            <a:normAutofit/>
          </a:bodyPr>
          <a:lstStyle/>
          <a:p>
            <a:r>
              <a:rPr lang="en-US" sz="3200" dirty="0"/>
              <a:t>God has a plan for your life, and He wants to heal you everywhere you hurt. John 10:10 says that </a:t>
            </a:r>
            <a:r>
              <a:rPr lang="en-US" sz="3200" dirty="0">
                <a:hlinkClick r:id="rId2"/>
              </a:rPr>
              <a:t>Jesus came to give us </a:t>
            </a:r>
            <a:r>
              <a:rPr lang="en-US" sz="3200" i="1" dirty="0">
                <a:hlinkClick r:id="rId2"/>
              </a:rPr>
              <a:t>abundant</a:t>
            </a:r>
            <a:r>
              <a:rPr lang="en-US" sz="3200" dirty="0">
                <a:hlinkClick r:id="rId2"/>
              </a:rPr>
              <a:t> life</a:t>
            </a:r>
            <a:r>
              <a:rPr lang="en-US" sz="3200" dirty="0" smtClean="0"/>
              <a:t>,</a:t>
            </a:r>
          </a:p>
          <a:p>
            <a:r>
              <a:rPr lang="en-US" sz="3200" dirty="0"/>
              <a:t>P</a:t>
            </a:r>
            <a:r>
              <a:rPr lang="en-US" sz="3200" dirty="0" smtClean="0"/>
              <a:t>art </a:t>
            </a:r>
            <a:r>
              <a:rPr lang="en-US" sz="3200" dirty="0"/>
              <a:t>of that abundant life is making sure you are healthy and whole—physically, spiritually, mentally and emotionally. </a:t>
            </a:r>
          </a:p>
        </p:txBody>
      </p:sp>
    </p:spTree>
    <p:extLst>
      <p:ext uri="{BB962C8B-B14F-4D97-AF65-F5344CB8AC3E}">
        <p14:creationId xmlns:p14="http://schemas.microsoft.com/office/powerpoint/2010/main" val="337410943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Healing Covenant</a:t>
            </a:r>
          </a:p>
        </p:txBody>
      </p:sp>
      <p:sp>
        <p:nvSpPr>
          <p:cNvPr id="3" name="Content Placeholder 2"/>
          <p:cNvSpPr>
            <a:spLocks noGrp="1"/>
          </p:cNvSpPr>
          <p:nvPr>
            <p:ph idx="1"/>
          </p:nvPr>
        </p:nvSpPr>
        <p:spPr>
          <a:xfrm>
            <a:off x="531639" y="1981200"/>
            <a:ext cx="8305800" cy="3835327"/>
          </a:xfrm>
        </p:spPr>
        <p:txBody>
          <a:bodyPr>
            <a:normAutofit/>
          </a:bodyPr>
          <a:lstStyle/>
          <a:p>
            <a:r>
              <a:rPr lang="en-US" sz="3200" dirty="0"/>
              <a:t>God loves you. And because He loves you, He wants the best for your life—restoration and wholeness. That’s why Jesus Christ willingly laid down His life, died, and rose again. </a:t>
            </a:r>
            <a:endParaRPr lang="en-US" sz="3200" dirty="0" smtClean="0"/>
          </a:p>
          <a:p>
            <a:r>
              <a:rPr lang="en-US" sz="3200" dirty="0" smtClean="0"/>
              <a:t>His </a:t>
            </a:r>
            <a:r>
              <a:rPr lang="en-US" sz="3200" dirty="0"/>
              <a:t>sacrifice has provided the way for us to find and experience the healing and restoration we need. </a:t>
            </a:r>
          </a:p>
        </p:txBody>
      </p:sp>
    </p:spTree>
    <p:extLst>
      <p:ext uri="{BB962C8B-B14F-4D97-AF65-F5344CB8AC3E}">
        <p14:creationId xmlns:p14="http://schemas.microsoft.com/office/powerpoint/2010/main" val="217786279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Healing Covenant</a:t>
            </a:r>
          </a:p>
        </p:txBody>
      </p:sp>
      <p:sp>
        <p:nvSpPr>
          <p:cNvPr id="3" name="Content Placeholder 2"/>
          <p:cNvSpPr>
            <a:spLocks noGrp="1"/>
          </p:cNvSpPr>
          <p:nvPr>
            <p:ph idx="1"/>
          </p:nvPr>
        </p:nvSpPr>
        <p:spPr>
          <a:xfrm>
            <a:off x="228600" y="1981200"/>
            <a:ext cx="8610600" cy="3962400"/>
          </a:xfrm>
        </p:spPr>
        <p:txBody>
          <a:bodyPr>
            <a:noAutofit/>
          </a:bodyPr>
          <a:lstStyle/>
          <a:p>
            <a:r>
              <a:rPr lang="en-US" sz="3200" dirty="0"/>
              <a:t>If it's God's will for us to be sick, then aren't we rebelling against His will when we go to the doctor</a:t>
            </a:r>
            <a:r>
              <a:rPr lang="en-US" sz="3200" dirty="0" smtClean="0"/>
              <a:t>?</a:t>
            </a:r>
          </a:p>
          <a:p>
            <a:r>
              <a:rPr lang="en-US" sz="3200" dirty="0"/>
              <a:t>S</a:t>
            </a:r>
            <a:r>
              <a:rPr lang="en-US" sz="3200" dirty="0" smtClean="0"/>
              <a:t>ince </a:t>
            </a:r>
            <a:r>
              <a:rPr lang="en-US" sz="3200" dirty="0"/>
              <a:t>Jesus paid the price on the cross to set us free from all </a:t>
            </a:r>
            <a:r>
              <a:rPr lang="en-US" sz="3200" dirty="0" smtClean="0"/>
              <a:t>sins. If we are free we are also free to be restored and </a:t>
            </a:r>
            <a:r>
              <a:rPr lang="en-US" sz="3200" dirty="0"/>
              <a:t>healed</a:t>
            </a:r>
            <a:r>
              <a:rPr lang="en-US" sz="3200" dirty="0" smtClean="0"/>
              <a:t>.</a:t>
            </a:r>
          </a:p>
          <a:p>
            <a:r>
              <a:rPr lang="en-US" sz="3200" dirty="0" smtClean="0"/>
              <a:t> We </a:t>
            </a:r>
            <a:r>
              <a:rPr lang="en-US" sz="3200" dirty="0"/>
              <a:t>who believe upon Jesus are automatically entitled to the promises of the new </a:t>
            </a:r>
            <a:r>
              <a:rPr lang="en-US" sz="3200" dirty="0" smtClean="0"/>
              <a:t>covenant of Healing.</a:t>
            </a:r>
            <a:endParaRPr lang="en-US" sz="3200" dirty="0"/>
          </a:p>
        </p:txBody>
      </p:sp>
    </p:spTree>
    <p:extLst>
      <p:ext uri="{BB962C8B-B14F-4D97-AF65-F5344CB8AC3E}">
        <p14:creationId xmlns:p14="http://schemas.microsoft.com/office/powerpoint/2010/main" val="99810551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Healing Covenant</a:t>
            </a:r>
          </a:p>
        </p:txBody>
      </p:sp>
      <p:sp>
        <p:nvSpPr>
          <p:cNvPr id="3" name="Content Placeholder 2"/>
          <p:cNvSpPr>
            <a:spLocks noGrp="1"/>
          </p:cNvSpPr>
          <p:nvPr>
            <p:ph idx="1"/>
          </p:nvPr>
        </p:nvSpPr>
        <p:spPr>
          <a:xfrm>
            <a:off x="542336" y="2209800"/>
            <a:ext cx="7306264" cy="3599316"/>
          </a:xfrm>
        </p:spPr>
        <p:txBody>
          <a:bodyPr>
            <a:normAutofit/>
          </a:bodyPr>
          <a:lstStyle/>
          <a:p>
            <a:r>
              <a:rPr lang="en-US" sz="3200" dirty="0" smtClean="0"/>
              <a:t>Is sin the reason why some are sick?</a:t>
            </a:r>
            <a:endParaRPr lang="en-US" sz="3200" dirty="0"/>
          </a:p>
        </p:txBody>
      </p:sp>
    </p:spTree>
    <p:extLst>
      <p:ext uri="{BB962C8B-B14F-4D97-AF65-F5344CB8AC3E}">
        <p14:creationId xmlns:p14="http://schemas.microsoft.com/office/powerpoint/2010/main" val="130625124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Healing Covenant</a:t>
            </a:r>
          </a:p>
        </p:txBody>
      </p:sp>
      <p:sp>
        <p:nvSpPr>
          <p:cNvPr id="3" name="Content Placeholder 2"/>
          <p:cNvSpPr>
            <a:spLocks noGrp="1"/>
          </p:cNvSpPr>
          <p:nvPr>
            <p:ph idx="1"/>
          </p:nvPr>
        </p:nvSpPr>
        <p:spPr>
          <a:xfrm>
            <a:off x="381000" y="2057400"/>
            <a:ext cx="8534400" cy="3810000"/>
          </a:xfrm>
        </p:spPr>
        <p:txBody>
          <a:bodyPr>
            <a:noAutofit/>
          </a:bodyPr>
          <a:lstStyle/>
          <a:p>
            <a:r>
              <a:rPr lang="en-US" sz="3200" dirty="0"/>
              <a:t>Notice, </a:t>
            </a:r>
            <a:r>
              <a:rPr lang="en-US" sz="3200" dirty="0" smtClean="0"/>
              <a:t>James </a:t>
            </a:r>
            <a:r>
              <a:rPr lang="en-US" sz="3200" dirty="0"/>
              <a:t>does not explicitly say that sin causes illness. </a:t>
            </a:r>
            <a:endParaRPr lang="en-US" sz="3200" dirty="0" smtClean="0"/>
          </a:p>
          <a:p>
            <a:r>
              <a:rPr lang="en-US" sz="3200" dirty="0" smtClean="0"/>
              <a:t>He </a:t>
            </a:r>
            <a:r>
              <a:rPr lang="en-US" sz="3200" dirty="0"/>
              <a:t>is very careful in how he puts it in </a:t>
            </a:r>
            <a:r>
              <a:rPr lang="en-US" sz="3200" dirty="0">
                <a:hlinkClick r:id="rId2"/>
              </a:rPr>
              <a:t>5:15</a:t>
            </a:r>
            <a:r>
              <a:rPr lang="en-US" sz="3200" dirty="0"/>
              <a:t>, “And the prayer offered in faith will make the sick person well; the Lord will raise them up. If they have sinned, they will be forgiven.” </a:t>
            </a:r>
            <a:r>
              <a:rPr lang="en-US" sz="3200" i="1" dirty="0"/>
              <a:t>If</a:t>
            </a:r>
            <a:r>
              <a:rPr lang="en-US" sz="3200" dirty="0"/>
              <a:t> the sick person has sinned, says James. </a:t>
            </a:r>
            <a:endParaRPr lang="en-US" sz="3200" dirty="0" smtClean="0"/>
          </a:p>
          <a:p>
            <a:endParaRPr lang="en-US" sz="3200" dirty="0"/>
          </a:p>
        </p:txBody>
      </p:sp>
    </p:spTree>
    <p:extLst>
      <p:ext uri="{BB962C8B-B14F-4D97-AF65-F5344CB8AC3E}">
        <p14:creationId xmlns:p14="http://schemas.microsoft.com/office/powerpoint/2010/main" val="25040862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Healing Covenant</a:t>
            </a:r>
          </a:p>
        </p:txBody>
      </p:sp>
      <p:sp>
        <p:nvSpPr>
          <p:cNvPr id="3" name="Content Placeholder 2"/>
          <p:cNvSpPr>
            <a:spLocks noGrp="1"/>
          </p:cNvSpPr>
          <p:nvPr>
            <p:ph idx="1"/>
          </p:nvPr>
        </p:nvSpPr>
        <p:spPr>
          <a:xfrm>
            <a:off x="228600" y="1981200"/>
            <a:ext cx="8610600" cy="3810000"/>
          </a:xfrm>
        </p:spPr>
        <p:txBody>
          <a:bodyPr>
            <a:noAutofit/>
          </a:bodyPr>
          <a:lstStyle/>
          <a:p>
            <a:r>
              <a:rPr lang="en-US" sz="3200" dirty="0" smtClean="0"/>
              <a:t>So </a:t>
            </a:r>
            <a:r>
              <a:rPr lang="en-US" sz="3200" dirty="0"/>
              <a:t>it is entirely possible to be sick and not have an issue of sin to deal with. </a:t>
            </a:r>
            <a:endParaRPr lang="en-US" sz="3200" dirty="0" smtClean="0"/>
          </a:p>
          <a:p>
            <a:r>
              <a:rPr lang="en-US" sz="3200" dirty="0" smtClean="0"/>
              <a:t>This </a:t>
            </a:r>
            <a:r>
              <a:rPr lang="en-US" sz="3200" dirty="0"/>
              <a:t>suggests that we should </a:t>
            </a:r>
            <a:r>
              <a:rPr lang="en-US" sz="3200" dirty="0" smtClean="0"/>
              <a:t>never </a:t>
            </a:r>
            <a:r>
              <a:rPr lang="en-US" sz="3200" dirty="0"/>
              <a:t>presume </a:t>
            </a:r>
            <a:r>
              <a:rPr lang="en-US" sz="3200" dirty="0" smtClean="0"/>
              <a:t>sin is a connected to someone sickness. </a:t>
            </a:r>
          </a:p>
          <a:p>
            <a:r>
              <a:rPr lang="en-US" sz="3200" dirty="0" smtClean="0"/>
              <a:t>As </a:t>
            </a:r>
            <a:r>
              <a:rPr lang="en-US" sz="3200" dirty="0"/>
              <a:t>noted previously, in John 9 Jesus says the man’s blindness was not caused by sin. Likewise Job’s troubles were not caused by his sin either.</a:t>
            </a:r>
          </a:p>
          <a:p>
            <a:endParaRPr lang="en-US" sz="3200" dirty="0"/>
          </a:p>
        </p:txBody>
      </p:sp>
    </p:spTree>
    <p:extLst>
      <p:ext uri="{BB962C8B-B14F-4D97-AF65-F5344CB8AC3E}">
        <p14:creationId xmlns:p14="http://schemas.microsoft.com/office/powerpoint/2010/main" val="232382751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Healing Covenant</a:t>
            </a:r>
          </a:p>
        </p:txBody>
      </p:sp>
      <p:sp>
        <p:nvSpPr>
          <p:cNvPr id="3" name="Content Placeholder 2"/>
          <p:cNvSpPr>
            <a:spLocks noGrp="1"/>
          </p:cNvSpPr>
          <p:nvPr>
            <p:ph idx="1"/>
          </p:nvPr>
        </p:nvSpPr>
        <p:spPr>
          <a:xfrm>
            <a:off x="228600" y="1905001"/>
            <a:ext cx="8686800" cy="3886200"/>
          </a:xfrm>
        </p:spPr>
        <p:txBody>
          <a:bodyPr>
            <a:noAutofit/>
          </a:bodyPr>
          <a:lstStyle/>
          <a:p>
            <a:r>
              <a:rPr lang="en-US" sz="2800" dirty="0"/>
              <a:t>Jesus went through 39 lashings on His back JUST for </a:t>
            </a:r>
            <a:r>
              <a:rPr lang="en-US" sz="2800" dirty="0" smtClean="0"/>
              <a:t>our </a:t>
            </a:r>
            <a:r>
              <a:rPr lang="en-US" sz="2800" dirty="0"/>
              <a:t>healing</a:t>
            </a:r>
            <a:r>
              <a:rPr lang="en-US" sz="2800" dirty="0" smtClean="0"/>
              <a:t>.</a:t>
            </a:r>
          </a:p>
          <a:p>
            <a:r>
              <a:rPr lang="en-US" sz="2800" dirty="0"/>
              <a:t>The Bible is clear that by Jesus' stripes, we are healed (1 Peter </a:t>
            </a:r>
            <a:r>
              <a:rPr lang="en-US" sz="2800" dirty="0" smtClean="0"/>
              <a:t>2:24)</a:t>
            </a:r>
          </a:p>
          <a:p>
            <a:r>
              <a:rPr lang="en-US" sz="2800" dirty="0" smtClean="0"/>
              <a:t>Who Himself bore our sins in His own body on the tree, that we, having died to sins, might live for righteousness- </a:t>
            </a:r>
            <a:r>
              <a:rPr lang="en-US" sz="2800" b="1" dirty="0" smtClean="0"/>
              <a:t>by whose stripes </a:t>
            </a:r>
            <a:r>
              <a:rPr lang="en-US" sz="2800" b="1" dirty="0"/>
              <a:t>you were healed</a:t>
            </a:r>
            <a:r>
              <a:rPr lang="en-US" sz="2800" b="1" dirty="0" smtClean="0"/>
              <a:t>.</a:t>
            </a:r>
          </a:p>
          <a:p>
            <a:r>
              <a:rPr lang="en-US" sz="2800" dirty="0" smtClean="0"/>
              <a:t> </a:t>
            </a:r>
            <a:r>
              <a:rPr lang="en-US" sz="2800" dirty="0"/>
              <a:t>We, as believers, are entitled to our healing, but if we don't reach out in faith and accept what was given to us, it </a:t>
            </a:r>
            <a:r>
              <a:rPr lang="en-US" sz="2800" dirty="0" smtClean="0"/>
              <a:t>may not </a:t>
            </a:r>
            <a:r>
              <a:rPr lang="en-US" sz="2800" dirty="0"/>
              <a:t>be manifested in our lives!</a:t>
            </a:r>
          </a:p>
        </p:txBody>
      </p:sp>
    </p:spTree>
    <p:extLst>
      <p:ext uri="{BB962C8B-B14F-4D97-AF65-F5344CB8AC3E}">
        <p14:creationId xmlns:p14="http://schemas.microsoft.com/office/powerpoint/2010/main" val="319543490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Healing Covenant</a:t>
            </a:r>
          </a:p>
        </p:txBody>
      </p:sp>
      <p:sp>
        <p:nvSpPr>
          <p:cNvPr id="3" name="Content Placeholder 2"/>
          <p:cNvSpPr>
            <a:spLocks noGrp="1"/>
          </p:cNvSpPr>
          <p:nvPr>
            <p:ph idx="1"/>
          </p:nvPr>
        </p:nvSpPr>
        <p:spPr>
          <a:xfrm>
            <a:off x="531639" y="1981200"/>
            <a:ext cx="8002761" cy="4419600"/>
          </a:xfrm>
        </p:spPr>
        <p:txBody>
          <a:bodyPr>
            <a:normAutofit/>
          </a:bodyPr>
          <a:lstStyle/>
          <a:p>
            <a:r>
              <a:rPr lang="en-US" sz="2800" dirty="0"/>
              <a:t>Your healing was paid for by the Blood of Jesus!</a:t>
            </a:r>
          </a:p>
          <a:p>
            <a:r>
              <a:rPr lang="en-US" sz="2800" dirty="0"/>
              <a:t>Just because Jesus paid for our healing, doesn't mean you will automatically manifest the benefits. You need to reach out and receive what Jesus did for you by faith! Jesus died for the sins of the world, but that doesn't mean that the world will be saved, because they didn't reach out with faith and receive what Jesus did for them!</a:t>
            </a:r>
          </a:p>
          <a:p>
            <a:endParaRPr lang="en-US" sz="2800" dirty="0"/>
          </a:p>
        </p:txBody>
      </p:sp>
    </p:spTree>
    <p:extLst>
      <p:ext uri="{BB962C8B-B14F-4D97-AF65-F5344CB8AC3E}">
        <p14:creationId xmlns:p14="http://schemas.microsoft.com/office/powerpoint/2010/main" val="263866252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Healing Covenant</a:t>
            </a:r>
          </a:p>
        </p:txBody>
      </p:sp>
      <p:sp>
        <p:nvSpPr>
          <p:cNvPr id="3" name="Content Placeholder 2"/>
          <p:cNvSpPr>
            <a:spLocks noGrp="1"/>
          </p:cNvSpPr>
          <p:nvPr>
            <p:ph idx="1"/>
          </p:nvPr>
        </p:nvSpPr>
        <p:spPr>
          <a:xfrm>
            <a:off x="563975" y="1981200"/>
            <a:ext cx="8122825" cy="4724400"/>
          </a:xfrm>
        </p:spPr>
        <p:txBody>
          <a:bodyPr>
            <a:normAutofit/>
          </a:bodyPr>
          <a:lstStyle/>
          <a:p>
            <a:r>
              <a:rPr lang="en-US" sz="3200" dirty="0"/>
              <a:t>God’s Word is medicine for our spirit, soul and body, and the way we experience its power is by speaking it out loud, praying it to God, meditating on it, and believing it. When you speak His Word over your life, it releases that power into your life. It won’t work for us if we just have a Bible and leave it on the shelf. We have to use it.</a:t>
            </a:r>
          </a:p>
        </p:txBody>
      </p:sp>
    </p:spTree>
    <p:extLst>
      <p:ext uri="{BB962C8B-B14F-4D97-AF65-F5344CB8AC3E}">
        <p14:creationId xmlns:p14="http://schemas.microsoft.com/office/powerpoint/2010/main" val="24880175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Healing Covenant</a:t>
            </a:r>
          </a:p>
        </p:txBody>
      </p:sp>
      <p:sp>
        <p:nvSpPr>
          <p:cNvPr id="3" name="Content Placeholder 2"/>
          <p:cNvSpPr>
            <a:spLocks noGrp="1"/>
          </p:cNvSpPr>
          <p:nvPr>
            <p:ph idx="1"/>
          </p:nvPr>
        </p:nvSpPr>
        <p:spPr>
          <a:xfrm>
            <a:off x="381000" y="1834166"/>
            <a:ext cx="8534400" cy="4033234"/>
          </a:xfrm>
        </p:spPr>
        <p:txBody>
          <a:bodyPr>
            <a:noAutofit/>
          </a:bodyPr>
          <a:lstStyle/>
          <a:p>
            <a:pPr marL="0" indent="0">
              <a:buNone/>
            </a:pPr>
            <a:endParaRPr lang="en-US" sz="3200" b="0" dirty="0" smtClean="0">
              <a:solidFill>
                <a:srgbClr val="0C0F60"/>
              </a:solidFill>
              <a:effectLst/>
              <a:latin typeface="Arial"/>
            </a:endParaRPr>
          </a:p>
          <a:p>
            <a:r>
              <a:rPr lang="en-US" sz="3200" b="0" dirty="0" smtClean="0">
                <a:effectLst/>
              </a:rPr>
              <a:t>The purpose of this study is to show you that healing is a part of God’s divine nature that is being poured into the hearts of His people. </a:t>
            </a:r>
          </a:p>
          <a:p>
            <a:r>
              <a:rPr lang="en-US" sz="3200" b="0" dirty="0" smtClean="0">
                <a:effectLst/>
              </a:rPr>
              <a:t>Healing was a part of the Old Covenant under the law and is also a part of the New Covenant under grace that was established through the blood of Jesus Christ</a:t>
            </a:r>
            <a:r>
              <a:rPr lang="en-US" sz="3200" b="0" dirty="0" smtClean="0">
                <a:effectLst/>
              </a:rPr>
              <a:t>.</a:t>
            </a:r>
            <a:endParaRPr lang="en-US" sz="3200" b="0" dirty="0" smtClean="0">
              <a:effectLst/>
            </a:endParaRPr>
          </a:p>
        </p:txBody>
      </p:sp>
    </p:spTree>
    <p:extLst>
      <p:ext uri="{BB962C8B-B14F-4D97-AF65-F5344CB8AC3E}">
        <p14:creationId xmlns:p14="http://schemas.microsoft.com/office/powerpoint/2010/main" val="420566662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Healing Covenant</a:t>
            </a:r>
          </a:p>
        </p:txBody>
      </p:sp>
      <p:sp>
        <p:nvSpPr>
          <p:cNvPr id="3" name="Content Placeholder 2"/>
          <p:cNvSpPr>
            <a:spLocks noGrp="1"/>
          </p:cNvSpPr>
          <p:nvPr>
            <p:ph idx="1"/>
          </p:nvPr>
        </p:nvSpPr>
        <p:spPr>
          <a:xfrm>
            <a:off x="554036" y="1981200"/>
            <a:ext cx="8132764" cy="4495800"/>
          </a:xfrm>
        </p:spPr>
        <p:txBody>
          <a:bodyPr>
            <a:normAutofit/>
          </a:bodyPr>
          <a:lstStyle/>
          <a:p>
            <a:r>
              <a:rPr lang="en-US" sz="3200" dirty="0"/>
              <a:t>One of the ways we can choose life is through prayer and by speaking His truth over our lives. I want to help you do that. You can speak these scriptures and confessions over your life to strengthen your faith in God for the healing and wholeness you need. </a:t>
            </a:r>
          </a:p>
        </p:txBody>
      </p:sp>
    </p:spTree>
    <p:extLst>
      <p:ext uri="{BB962C8B-B14F-4D97-AF65-F5344CB8AC3E}">
        <p14:creationId xmlns:p14="http://schemas.microsoft.com/office/powerpoint/2010/main" val="172789042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Healing Covenant</a:t>
            </a:r>
          </a:p>
        </p:txBody>
      </p:sp>
      <p:sp>
        <p:nvSpPr>
          <p:cNvPr id="3" name="Content Placeholder 2"/>
          <p:cNvSpPr>
            <a:spLocks noGrp="1"/>
          </p:cNvSpPr>
          <p:nvPr>
            <p:ph idx="1"/>
          </p:nvPr>
        </p:nvSpPr>
        <p:spPr>
          <a:xfrm>
            <a:off x="531639" y="2057400"/>
            <a:ext cx="8383761" cy="4267200"/>
          </a:xfrm>
        </p:spPr>
        <p:txBody>
          <a:bodyPr>
            <a:noAutofit/>
          </a:bodyPr>
          <a:lstStyle/>
          <a:p>
            <a:pPr marL="0" indent="0">
              <a:buNone/>
            </a:pPr>
            <a:r>
              <a:rPr lang="en-US" sz="2800" dirty="0" smtClean="0"/>
              <a:t> </a:t>
            </a:r>
            <a:r>
              <a:rPr lang="en-US" sz="2800" b="1" dirty="0"/>
              <a:t>Exodus 23:25 </a:t>
            </a:r>
            <a:endParaRPr lang="en-US" sz="2800" dirty="0"/>
          </a:p>
          <a:p>
            <a:r>
              <a:rPr lang="en-US" sz="2800" dirty="0"/>
              <a:t>You shall serve the Lord your God; He shall bless your bread and water, and will take sickness from your midst. </a:t>
            </a:r>
          </a:p>
          <a:p>
            <a:pPr marL="0" indent="0">
              <a:buNone/>
            </a:pPr>
            <a:r>
              <a:rPr lang="en-US" sz="2800" b="1" dirty="0" smtClean="0"/>
              <a:t>Proverbs </a:t>
            </a:r>
            <a:r>
              <a:rPr lang="en-US" sz="2800" b="1" dirty="0"/>
              <a:t>4:20-22 </a:t>
            </a:r>
            <a:endParaRPr lang="en-US" sz="2800" dirty="0"/>
          </a:p>
          <a:p>
            <a:r>
              <a:rPr lang="en-US" sz="2800" dirty="0"/>
              <a:t>My son, attend to my words; consent and submit to my sayings. Let them not depart from your sight; keep them in the center of your heart. For they are life to those who find them, healing and health to all their flesh. </a:t>
            </a:r>
          </a:p>
          <a:p>
            <a:endParaRPr lang="en-US" sz="2800" dirty="0"/>
          </a:p>
        </p:txBody>
      </p:sp>
    </p:spTree>
    <p:extLst>
      <p:ext uri="{BB962C8B-B14F-4D97-AF65-F5344CB8AC3E}">
        <p14:creationId xmlns:p14="http://schemas.microsoft.com/office/powerpoint/2010/main" val="260004446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Healing Covenant</a:t>
            </a:r>
          </a:p>
        </p:txBody>
      </p:sp>
      <p:sp>
        <p:nvSpPr>
          <p:cNvPr id="3" name="Content Placeholder 2"/>
          <p:cNvSpPr>
            <a:spLocks noGrp="1"/>
          </p:cNvSpPr>
          <p:nvPr>
            <p:ph idx="1"/>
          </p:nvPr>
        </p:nvSpPr>
        <p:spPr>
          <a:xfrm>
            <a:off x="508448" y="1981200"/>
            <a:ext cx="8254552" cy="4648200"/>
          </a:xfrm>
        </p:spPr>
        <p:txBody>
          <a:bodyPr>
            <a:normAutofit/>
          </a:bodyPr>
          <a:lstStyle/>
          <a:p>
            <a:r>
              <a:rPr lang="en-US" sz="3200" dirty="0"/>
              <a:t>But the truth </a:t>
            </a:r>
            <a:r>
              <a:rPr lang="en-US" sz="3200" dirty="0" smtClean="0"/>
              <a:t>is you </a:t>
            </a:r>
            <a:r>
              <a:rPr lang="en-US" sz="3200" dirty="0"/>
              <a:t>cannot “catch” health like you </a:t>
            </a:r>
            <a:r>
              <a:rPr lang="en-US" sz="3200" dirty="0" smtClean="0"/>
              <a:t>can a </a:t>
            </a:r>
            <a:r>
              <a:rPr lang="en-US" sz="3200" dirty="0"/>
              <a:t>disease. For example, if you're around somebody who has a cold, you don't have to do anything to catch it. You can get it by just by being around them because that's the nature of sickness and disease. But you can be around a healthy person and you won’t catch their health. </a:t>
            </a:r>
            <a:r>
              <a:rPr lang="en-US" sz="3200" dirty="0">
                <a:hlinkClick r:id="rId2"/>
              </a:rPr>
              <a:t>You have to choose health</a:t>
            </a:r>
            <a:r>
              <a:rPr lang="en-US" sz="3200" dirty="0"/>
              <a:t>.</a:t>
            </a:r>
          </a:p>
        </p:txBody>
      </p:sp>
    </p:spTree>
    <p:extLst>
      <p:ext uri="{BB962C8B-B14F-4D97-AF65-F5344CB8AC3E}">
        <p14:creationId xmlns:p14="http://schemas.microsoft.com/office/powerpoint/2010/main" val="202917449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Healing Covenant</a:t>
            </a:r>
          </a:p>
        </p:txBody>
      </p:sp>
      <p:sp>
        <p:nvSpPr>
          <p:cNvPr id="3" name="Content Placeholder 2"/>
          <p:cNvSpPr>
            <a:spLocks noGrp="1"/>
          </p:cNvSpPr>
          <p:nvPr>
            <p:ph idx="1"/>
          </p:nvPr>
        </p:nvSpPr>
        <p:spPr>
          <a:xfrm>
            <a:off x="563975" y="1981200"/>
            <a:ext cx="8046625" cy="4191000"/>
          </a:xfrm>
        </p:spPr>
        <p:txBody>
          <a:bodyPr>
            <a:normAutofit/>
          </a:bodyPr>
          <a:lstStyle/>
          <a:p>
            <a:r>
              <a:rPr lang="en-US" sz="3200" dirty="0"/>
              <a:t>We must be like Abraham who believed God according to His covenant, not according to your present circumstances. Abraham was unwavering in his faith because of the covenant God had established with him (Rom 4:20-21</a:t>
            </a:r>
            <a:r>
              <a:rPr lang="en-US" sz="3200" dirty="0" smtClean="0"/>
              <a:t>)</a:t>
            </a:r>
            <a:endParaRPr lang="en-US" sz="3200" dirty="0"/>
          </a:p>
        </p:txBody>
      </p:sp>
    </p:spTree>
    <p:extLst>
      <p:ext uri="{BB962C8B-B14F-4D97-AF65-F5344CB8AC3E}">
        <p14:creationId xmlns:p14="http://schemas.microsoft.com/office/powerpoint/2010/main" val="236729915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Healing Covenant</a:t>
            </a:r>
          </a:p>
        </p:txBody>
      </p:sp>
      <p:sp>
        <p:nvSpPr>
          <p:cNvPr id="3" name="Content Placeholder 2"/>
          <p:cNvSpPr>
            <a:spLocks noGrp="1"/>
          </p:cNvSpPr>
          <p:nvPr>
            <p:ph idx="1"/>
          </p:nvPr>
        </p:nvSpPr>
        <p:spPr>
          <a:xfrm>
            <a:off x="540784" y="1981200"/>
            <a:ext cx="7993616" cy="4495800"/>
          </a:xfrm>
        </p:spPr>
        <p:txBody>
          <a:bodyPr>
            <a:normAutofit/>
          </a:bodyPr>
          <a:lstStyle/>
          <a:p>
            <a:r>
              <a:rPr lang="en-US" sz="3200" dirty="0"/>
              <a:t>Is Jesus the same yesterday, today and forever? </a:t>
            </a:r>
            <a:endParaRPr lang="en-US" sz="3200" dirty="0" smtClean="0"/>
          </a:p>
          <a:p>
            <a:r>
              <a:rPr lang="en-US" sz="3200" dirty="0" smtClean="0"/>
              <a:t>Should </a:t>
            </a:r>
            <a:r>
              <a:rPr lang="en-US" sz="3200" dirty="0"/>
              <a:t>we have the liberty to have faith to be healed today? </a:t>
            </a:r>
          </a:p>
        </p:txBody>
      </p:sp>
    </p:spTree>
    <p:extLst>
      <p:ext uri="{BB962C8B-B14F-4D97-AF65-F5344CB8AC3E}">
        <p14:creationId xmlns:p14="http://schemas.microsoft.com/office/powerpoint/2010/main" val="3316286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Healing Covenant</a:t>
            </a:r>
          </a:p>
        </p:txBody>
      </p:sp>
      <p:sp>
        <p:nvSpPr>
          <p:cNvPr id="3" name="Content Placeholder 2"/>
          <p:cNvSpPr>
            <a:spLocks noGrp="1"/>
          </p:cNvSpPr>
          <p:nvPr>
            <p:ph idx="1"/>
          </p:nvPr>
        </p:nvSpPr>
        <p:spPr>
          <a:xfrm>
            <a:off x="557349" y="1981200"/>
            <a:ext cx="8205651" cy="4495800"/>
          </a:xfrm>
        </p:spPr>
        <p:txBody>
          <a:bodyPr>
            <a:normAutofit/>
          </a:bodyPr>
          <a:lstStyle/>
          <a:p>
            <a:r>
              <a:rPr lang="en-US" sz="2800" dirty="0" smtClean="0"/>
              <a:t>Matthew 8:16-17 says Jesus healed all who came to Him in order to fulfill the prophecy of Isaiah 53:4 where it says, "He Himself took our infirmities and bore our sicknesses. He bore our sicknesses in the same way that he bore our sins, yet we have no problem believing we are totally forgiven for our sins. </a:t>
            </a:r>
          </a:p>
          <a:p>
            <a:r>
              <a:rPr lang="en-US" sz="2800" dirty="0" smtClean="0"/>
              <a:t>This is why Jesus said, which is harder? to forgive sins or to heal? As far as He was concerned it was all done in the same act. </a:t>
            </a:r>
          </a:p>
          <a:p>
            <a:endParaRPr lang="en-US" sz="2800" dirty="0"/>
          </a:p>
        </p:txBody>
      </p:sp>
    </p:spTree>
    <p:extLst>
      <p:ext uri="{BB962C8B-B14F-4D97-AF65-F5344CB8AC3E}">
        <p14:creationId xmlns:p14="http://schemas.microsoft.com/office/powerpoint/2010/main" val="144359013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Healing Covenant</a:t>
            </a:r>
          </a:p>
        </p:txBody>
      </p:sp>
      <p:sp>
        <p:nvSpPr>
          <p:cNvPr id="3" name="Content Placeholder 2"/>
          <p:cNvSpPr>
            <a:spLocks noGrp="1"/>
          </p:cNvSpPr>
          <p:nvPr>
            <p:ph idx="1"/>
          </p:nvPr>
        </p:nvSpPr>
        <p:spPr>
          <a:xfrm>
            <a:off x="531639" y="1981200"/>
            <a:ext cx="8383761" cy="4495800"/>
          </a:xfrm>
        </p:spPr>
        <p:txBody>
          <a:bodyPr>
            <a:normAutofit/>
          </a:bodyPr>
          <a:lstStyle/>
          <a:p>
            <a:r>
              <a:rPr lang="en-US" sz="3200" dirty="0" smtClean="0"/>
              <a:t>God has established a covenant of healing with us according to Matthew 8:16-17. Therefore you have every right to believe God for healing. It's as much His will for heal you as it is to forgive you of your sins. </a:t>
            </a:r>
          </a:p>
          <a:p>
            <a:r>
              <a:rPr lang="en-US" sz="3200" dirty="0" smtClean="0"/>
              <a:t>Therefore be fully persuaded and believe for it according to His will. If we ask anything according to His will, He will hear us. </a:t>
            </a:r>
          </a:p>
          <a:p>
            <a:endParaRPr lang="en-US" sz="3200" dirty="0"/>
          </a:p>
        </p:txBody>
      </p:sp>
    </p:spTree>
    <p:extLst>
      <p:ext uri="{BB962C8B-B14F-4D97-AF65-F5344CB8AC3E}">
        <p14:creationId xmlns:p14="http://schemas.microsoft.com/office/powerpoint/2010/main" val="97154143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Healing Covenant</a:t>
            </a:r>
          </a:p>
        </p:txBody>
      </p:sp>
      <p:sp>
        <p:nvSpPr>
          <p:cNvPr id="3" name="Content Placeholder 2"/>
          <p:cNvSpPr>
            <a:spLocks noGrp="1"/>
          </p:cNvSpPr>
          <p:nvPr>
            <p:ph idx="1"/>
          </p:nvPr>
        </p:nvSpPr>
        <p:spPr>
          <a:xfrm>
            <a:off x="540784" y="1981200"/>
            <a:ext cx="8374616" cy="4267200"/>
          </a:xfrm>
        </p:spPr>
        <p:txBody>
          <a:bodyPr>
            <a:noAutofit/>
          </a:bodyPr>
          <a:lstStyle/>
          <a:p>
            <a:r>
              <a:rPr lang="en-US" sz="3200" dirty="0"/>
              <a:t>What is God’s will concerning healing in the church? Is healing still relevant today? </a:t>
            </a:r>
            <a:endParaRPr lang="en-US" sz="3200" dirty="0" smtClean="0"/>
          </a:p>
          <a:p>
            <a:r>
              <a:rPr lang="en-US" sz="3200" dirty="0" smtClean="0"/>
              <a:t>Is </a:t>
            </a:r>
            <a:r>
              <a:rPr lang="en-US" sz="3200" dirty="0"/>
              <a:t>healing a part of the </a:t>
            </a:r>
            <a:r>
              <a:rPr lang="en-US" sz="3200" dirty="0" smtClean="0"/>
              <a:t>atonement (redemption)? </a:t>
            </a:r>
          </a:p>
          <a:p>
            <a:r>
              <a:rPr lang="en-US" sz="3200" dirty="0" smtClean="0"/>
              <a:t>Is </a:t>
            </a:r>
            <a:r>
              <a:rPr lang="en-US" sz="3200" dirty="0"/>
              <a:t>it God’s will to heal every time? </a:t>
            </a:r>
            <a:endParaRPr lang="en-US" sz="3200" dirty="0" smtClean="0"/>
          </a:p>
          <a:p>
            <a:r>
              <a:rPr lang="en-US" sz="3200" dirty="0" smtClean="0"/>
              <a:t>Why </a:t>
            </a:r>
            <a:r>
              <a:rPr lang="en-US" sz="3200" dirty="0"/>
              <a:t>we don’t always receive our healing? These are just some of the questions that come up when the topic of healing comes up.</a:t>
            </a:r>
          </a:p>
        </p:txBody>
      </p:sp>
    </p:spTree>
    <p:extLst>
      <p:ext uri="{BB962C8B-B14F-4D97-AF65-F5344CB8AC3E}">
        <p14:creationId xmlns:p14="http://schemas.microsoft.com/office/powerpoint/2010/main" val="187011184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Healing Covenant</a:t>
            </a:r>
          </a:p>
        </p:txBody>
      </p:sp>
      <p:sp>
        <p:nvSpPr>
          <p:cNvPr id="3" name="Content Placeholder 2"/>
          <p:cNvSpPr>
            <a:spLocks noGrp="1"/>
          </p:cNvSpPr>
          <p:nvPr>
            <p:ph idx="1"/>
          </p:nvPr>
        </p:nvSpPr>
        <p:spPr>
          <a:xfrm>
            <a:off x="381000" y="1981200"/>
            <a:ext cx="8229600" cy="4495800"/>
          </a:xfrm>
        </p:spPr>
        <p:txBody>
          <a:bodyPr>
            <a:normAutofit/>
          </a:bodyPr>
          <a:lstStyle/>
          <a:p>
            <a:r>
              <a:rPr lang="en-US" sz="3200" dirty="0"/>
              <a:t>God wants to make you whole, and what He’s asking you to do is believe what His Word says more than you believe what you think or how you feel. </a:t>
            </a:r>
            <a:endParaRPr lang="en-US" sz="3200" dirty="0" smtClean="0"/>
          </a:p>
          <a:p>
            <a:r>
              <a:rPr lang="en-US" sz="3200" dirty="0" smtClean="0"/>
              <a:t>Keep </a:t>
            </a:r>
            <a:r>
              <a:rPr lang="en-US" sz="3200" dirty="0"/>
              <a:t>speaking His Word over your circumstances and in His timing, </a:t>
            </a:r>
            <a:r>
              <a:rPr lang="en-US" sz="3200" dirty="0">
                <a:hlinkClick r:id="rId2"/>
              </a:rPr>
              <a:t>He’ll complete the good work He’s begun in you</a:t>
            </a:r>
            <a:r>
              <a:rPr lang="en-US" sz="3200" dirty="0"/>
              <a:t>!</a:t>
            </a:r>
          </a:p>
        </p:txBody>
      </p:sp>
    </p:spTree>
    <p:extLst>
      <p:ext uri="{BB962C8B-B14F-4D97-AF65-F5344CB8AC3E}">
        <p14:creationId xmlns:p14="http://schemas.microsoft.com/office/powerpoint/2010/main" val="106474198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Healing Covenant</a:t>
            </a:r>
          </a:p>
        </p:txBody>
      </p:sp>
      <p:sp>
        <p:nvSpPr>
          <p:cNvPr id="3" name="Content Placeholder 2"/>
          <p:cNvSpPr>
            <a:spLocks noGrp="1"/>
          </p:cNvSpPr>
          <p:nvPr>
            <p:ph idx="1"/>
          </p:nvPr>
        </p:nvSpPr>
        <p:spPr>
          <a:xfrm>
            <a:off x="531639" y="1981200"/>
            <a:ext cx="8155161" cy="4267200"/>
          </a:xfrm>
        </p:spPr>
        <p:txBody>
          <a:bodyPr>
            <a:noAutofit/>
          </a:bodyPr>
          <a:lstStyle/>
          <a:p>
            <a:r>
              <a:rPr lang="en-US" sz="2800" b="1" dirty="0"/>
              <a:t>Isaiah 58:8</a:t>
            </a:r>
            <a:r>
              <a:rPr lang="en-US" sz="2800" dirty="0"/>
              <a:t/>
            </a:r>
            <a:br>
              <a:rPr lang="en-US" sz="2800" dirty="0"/>
            </a:br>
            <a:r>
              <a:rPr lang="en-US" sz="2800" dirty="0"/>
              <a:t>Then shall your light break forth like the morning, and your healing (your restoration and the power of a new life) shall spring forth speedily; your righteousness (your rightness, your justice, and your right relationship with God) shall go before you [conducting you to peace and prosperity], and the glory of the Lord shall be your rear guard.</a:t>
            </a:r>
          </a:p>
        </p:txBody>
      </p:sp>
    </p:spTree>
    <p:extLst>
      <p:ext uri="{BB962C8B-B14F-4D97-AF65-F5344CB8AC3E}">
        <p14:creationId xmlns:p14="http://schemas.microsoft.com/office/powerpoint/2010/main" val="27235756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Healing Covenant</a:t>
            </a:r>
          </a:p>
        </p:txBody>
      </p:sp>
      <p:sp>
        <p:nvSpPr>
          <p:cNvPr id="3" name="Content Placeholder 2"/>
          <p:cNvSpPr>
            <a:spLocks noGrp="1"/>
          </p:cNvSpPr>
          <p:nvPr>
            <p:ph idx="1"/>
          </p:nvPr>
        </p:nvSpPr>
        <p:spPr>
          <a:xfrm>
            <a:off x="533400" y="1981200"/>
            <a:ext cx="7620000" cy="4419600"/>
          </a:xfrm>
        </p:spPr>
        <p:txBody>
          <a:bodyPr/>
          <a:lstStyle/>
          <a:p>
            <a:pPr marL="0" indent="0">
              <a:buNone/>
            </a:pPr>
            <a:r>
              <a:rPr lang="en-US" sz="3200" b="1" dirty="0"/>
              <a:t>Historical &amp; Biblical Examples of Healing</a:t>
            </a:r>
            <a:r>
              <a:rPr lang="en-US" sz="3200" dirty="0"/>
              <a:t> </a:t>
            </a:r>
          </a:p>
          <a:p>
            <a:r>
              <a:rPr lang="en-US" sz="3200" dirty="0"/>
              <a:t>The Passover Lamb, The Exodus and Healing – Exodus 12:1-14. </a:t>
            </a:r>
          </a:p>
          <a:p>
            <a:r>
              <a:rPr lang="en-US" sz="3200" dirty="0"/>
              <a:t>The Passover Lamb was for the healing of the nation of Israel.</a:t>
            </a:r>
          </a:p>
          <a:p>
            <a:r>
              <a:rPr lang="en-US" sz="3200" dirty="0"/>
              <a:t>God made a covenant with them saying, “I am the Lord who heals you.”</a:t>
            </a:r>
          </a:p>
          <a:p>
            <a:endParaRPr lang="en-US" dirty="0"/>
          </a:p>
        </p:txBody>
      </p:sp>
    </p:spTree>
    <p:extLst>
      <p:ext uri="{BB962C8B-B14F-4D97-AF65-F5344CB8AC3E}">
        <p14:creationId xmlns:p14="http://schemas.microsoft.com/office/powerpoint/2010/main" val="236525665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Healing Covenant</a:t>
            </a:r>
          </a:p>
        </p:txBody>
      </p:sp>
      <p:sp>
        <p:nvSpPr>
          <p:cNvPr id="3" name="Content Placeholder 2"/>
          <p:cNvSpPr>
            <a:spLocks noGrp="1"/>
          </p:cNvSpPr>
          <p:nvPr>
            <p:ph idx="1"/>
          </p:nvPr>
        </p:nvSpPr>
        <p:spPr>
          <a:xfrm>
            <a:off x="531639" y="1981200"/>
            <a:ext cx="8155161" cy="4648200"/>
          </a:xfrm>
        </p:spPr>
        <p:txBody>
          <a:bodyPr>
            <a:noAutofit/>
          </a:bodyPr>
          <a:lstStyle/>
          <a:p>
            <a:pPr marL="0" indent="0">
              <a:buNone/>
            </a:pPr>
            <a:r>
              <a:rPr lang="en-US" sz="2800" dirty="0" smtClean="0"/>
              <a:t> </a:t>
            </a:r>
            <a:r>
              <a:rPr lang="en-US" sz="2800" b="1" dirty="0"/>
              <a:t>Psalm 103:1-3 </a:t>
            </a:r>
            <a:endParaRPr lang="en-US" sz="2800" dirty="0"/>
          </a:p>
          <a:p>
            <a:r>
              <a:rPr lang="en-US" sz="2800" dirty="0"/>
              <a:t>BLESS (AFFECTIONATELY, gratefully praise) the Lord, O my soul; and all that is [deepest] within me, bless His holy name! Bless (affectionately, gratefully praise) the Lord, O my soul, and forget not [one of] all His benefits—Who forgives [every one of] all your iniquities, Who heals [each one of] all your diseases. </a:t>
            </a:r>
          </a:p>
        </p:txBody>
      </p:sp>
    </p:spTree>
    <p:extLst>
      <p:ext uri="{BB962C8B-B14F-4D97-AF65-F5344CB8AC3E}">
        <p14:creationId xmlns:p14="http://schemas.microsoft.com/office/powerpoint/2010/main" val="14845911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Healing Covenant</a:t>
            </a:r>
          </a:p>
        </p:txBody>
      </p:sp>
      <p:sp>
        <p:nvSpPr>
          <p:cNvPr id="3" name="Content Placeholder 2"/>
          <p:cNvSpPr>
            <a:spLocks noGrp="1"/>
          </p:cNvSpPr>
          <p:nvPr>
            <p:ph idx="1"/>
          </p:nvPr>
        </p:nvSpPr>
        <p:spPr>
          <a:xfrm>
            <a:off x="531639" y="1981200"/>
            <a:ext cx="8155161" cy="4648200"/>
          </a:xfrm>
        </p:spPr>
        <p:txBody>
          <a:bodyPr>
            <a:noAutofit/>
          </a:bodyPr>
          <a:lstStyle/>
          <a:p>
            <a:pPr marL="0" indent="0">
              <a:buNone/>
            </a:pPr>
            <a:r>
              <a:rPr lang="en-US" sz="3200" b="1" dirty="0" smtClean="0"/>
              <a:t>Psalm </a:t>
            </a:r>
            <a:r>
              <a:rPr lang="en-US" sz="3200" b="1" dirty="0"/>
              <a:t>118:17 </a:t>
            </a:r>
            <a:endParaRPr lang="en-US" sz="3200" dirty="0"/>
          </a:p>
          <a:p>
            <a:r>
              <a:rPr lang="en-US" sz="3200" dirty="0"/>
              <a:t>I shall not die but live, and shall declare the works and recount the illustrious acts of the Lord. </a:t>
            </a:r>
          </a:p>
          <a:p>
            <a:pPr marL="0" indent="0">
              <a:buNone/>
            </a:pPr>
            <a:r>
              <a:rPr lang="en-US" sz="3200" b="1" dirty="0"/>
              <a:t>Psalm 147:3 </a:t>
            </a:r>
            <a:endParaRPr lang="en-US" sz="3200" dirty="0"/>
          </a:p>
          <a:p>
            <a:r>
              <a:rPr lang="en-US" sz="3200" dirty="0"/>
              <a:t>He heals the brokenhearted and binds up their wounds [curing their pains and their sorrows]. </a:t>
            </a:r>
          </a:p>
        </p:txBody>
      </p:sp>
    </p:spTree>
    <p:extLst>
      <p:ext uri="{BB962C8B-B14F-4D97-AF65-F5344CB8AC3E}">
        <p14:creationId xmlns:p14="http://schemas.microsoft.com/office/powerpoint/2010/main" val="185103935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Healing Covenant</a:t>
            </a:r>
          </a:p>
        </p:txBody>
      </p:sp>
      <p:sp>
        <p:nvSpPr>
          <p:cNvPr id="3" name="Content Placeholder 2"/>
          <p:cNvSpPr>
            <a:spLocks noGrp="1"/>
          </p:cNvSpPr>
          <p:nvPr>
            <p:ph idx="1"/>
          </p:nvPr>
        </p:nvSpPr>
        <p:spPr>
          <a:xfrm>
            <a:off x="531639" y="2057400"/>
            <a:ext cx="8155161" cy="4419600"/>
          </a:xfrm>
        </p:spPr>
        <p:txBody>
          <a:bodyPr>
            <a:normAutofit/>
          </a:bodyPr>
          <a:lstStyle/>
          <a:p>
            <a:r>
              <a:rPr lang="en-US" sz="3200" dirty="0" smtClean="0"/>
              <a:t>Attempt to pray for anything.</a:t>
            </a:r>
          </a:p>
          <a:p>
            <a:r>
              <a:rPr lang="en-US" sz="3200" dirty="0"/>
              <a:t>W</a:t>
            </a:r>
            <a:r>
              <a:rPr lang="en-US" sz="3200" dirty="0" smtClean="0"/>
              <a:t>e </a:t>
            </a:r>
            <a:r>
              <a:rPr lang="en-US" sz="3200" dirty="0"/>
              <a:t>leave it </a:t>
            </a:r>
            <a:r>
              <a:rPr lang="en-US" sz="3200" dirty="0" smtClean="0"/>
              <a:t>up to </a:t>
            </a:r>
            <a:r>
              <a:rPr lang="en-US" sz="3200" dirty="0"/>
              <a:t>God to do </a:t>
            </a:r>
            <a:r>
              <a:rPr lang="en-US" sz="3200" dirty="0" smtClean="0"/>
              <a:t>His </a:t>
            </a:r>
            <a:r>
              <a:rPr lang="en-US" sz="3200" dirty="0"/>
              <a:t>will as </a:t>
            </a:r>
            <a:r>
              <a:rPr lang="en-US" sz="3200" dirty="0" smtClean="0"/>
              <a:t>He </a:t>
            </a:r>
            <a:r>
              <a:rPr lang="en-US" sz="3200" dirty="0"/>
              <a:t>pleases, when </a:t>
            </a:r>
            <a:r>
              <a:rPr lang="en-US" sz="3200" dirty="0" smtClean="0"/>
              <a:t>He </a:t>
            </a:r>
            <a:r>
              <a:rPr lang="en-US" sz="3200" dirty="0"/>
              <a:t>pleases</a:t>
            </a:r>
          </a:p>
        </p:txBody>
      </p:sp>
    </p:spTree>
    <p:extLst>
      <p:ext uri="{BB962C8B-B14F-4D97-AF65-F5344CB8AC3E}">
        <p14:creationId xmlns:p14="http://schemas.microsoft.com/office/powerpoint/2010/main" val="370948363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Healing Covenant</a:t>
            </a:r>
          </a:p>
        </p:txBody>
      </p:sp>
      <p:sp>
        <p:nvSpPr>
          <p:cNvPr id="3" name="Content Placeholder 2"/>
          <p:cNvSpPr>
            <a:spLocks noGrp="1"/>
          </p:cNvSpPr>
          <p:nvPr>
            <p:ph idx="1"/>
          </p:nvPr>
        </p:nvSpPr>
        <p:spPr>
          <a:xfrm>
            <a:off x="304800" y="1981200"/>
            <a:ext cx="8458200" cy="4648200"/>
          </a:xfrm>
        </p:spPr>
        <p:txBody>
          <a:bodyPr>
            <a:normAutofit/>
          </a:bodyPr>
          <a:lstStyle/>
          <a:p>
            <a:r>
              <a:rPr lang="en-US" sz="3200" dirty="0" smtClean="0"/>
              <a:t>James 5: 14-in </a:t>
            </a:r>
            <a:r>
              <a:rPr lang="en-US" sz="3200" dirty="0"/>
              <a:t>particular, offers some clarification. In that verse James instructs, “Is anyone among you sick? Let them call the elders of the church to pray over them and anoint them with oil in the name of the Lord.” What does it mean to anoint “in the name of the Lord”? This is not a magical incantation we utter to somehow force God’s hand.</a:t>
            </a:r>
          </a:p>
          <a:p>
            <a:endParaRPr lang="en-US" sz="3200" dirty="0"/>
          </a:p>
        </p:txBody>
      </p:sp>
    </p:spTree>
    <p:extLst>
      <p:ext uri="{BB962C8B-B14F-4D97-AF65-F5344CB8AC3E}">
        <p14:creationId xmlns:p14="http://schemas.microsoft.com/office/powerpoint/2010/main" val="361976922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Healing Covenant</a:t>
            </a:r>
          </a:p>
        </p:txBody>
      </p:sp>
      <p:sp>
        <p:nvSpPr>
          <p:cNvPr id="3" name="Content Placeholder 2"/>
          <p:cNvSpPr>
            <a:spLocks noGrp="1"/>
          </p:cNvSpPr>
          <p:nvPr>
            <p:ph idx="1"/>
          </p:nvPr>
        </p:nvSpPr>
        <p:spPr>
          <a:xfrm>
            <a:off x="531639" y="1981200"/>
            <a:ext cx="8155161" cy="4572000"/>
          </a:xfrm>
        </p:spPr>
        <p:txBody>
          <a:bodyPr>
            <a:normAutofit/>
          </a:bodyPr>
          <a:lstStyle/>
          <a:p>
            <a:r>
              <a:rPr lang="en-US" sz="2800" dirty="0" smtClean="0"/>
              <a:t>At </a:t>
            </a:r>
            <a:r>
              <a:rPr lang="en-US" sz="2800" dirty="0"/>
              <a:t>base, to do something “in the name of” another means to act by the authority or will of someone else. Ambassadors act according to the instructions of their country’s leader; they do not have independent authority. So to pray for healing means we must take into account the will of God in the matter.</a:t>
            </a:r>
          </a:p>
          <a:p>
            <a:r>
              <a:rPr lang="en-US" sz="2800" dirty="0"/>
              <a:t>While we can be confident that God’s will for us is to be whole people—body, soul and spirit—we should not be arrogant in assuming we know what God’s total will is in particular situations. </a:t>
            </a:r>
          </a:p>
          <a:p>
            <a:endParaRPr lang="en-US" sz="2800" dirty="0"/>
          </a:p>
        </p:txBody>
      </p:sp>
    </p:spTree>
    <p:extLst>
      <p:ext uri="{BB962C8B-B14F-4D97-AF65-F5344CB8AC3E}">
        <p14:creationId xmlns:p14="http://schemas.microsoft.com/office/powerpoint/2010/main" val="306185205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Healing Covenant</a:t>
            </a:r>
          </a:p>
        </p:txBody>
      </p:sp>
      <p:sp>
        <p:nvSpPr>
          <p:cNvPr id="3" name="Content Placeholder 2"/>
          <p:cNvSpPr>
            <a:spLocks noGrp="1"/>
          </p:cNvSpPr>
          <p:nvPr>
            <p:ph idx="1"/>
          </p:nvPr>
        </p:nvSpPr>
        <p:spPr>
          <a:xfrm>
            <a:off x="507654" y="1981200"/>
            <a:ext cx="8179146" cy="4572000"/>
          </a:xfrm>
        </p:spPr>
        <p:txBody>
          <a:bodyPr>
            <a:normAutofit/>
          </a:bodyPr>
          <a:lstStyle/>
          <a:p>
            <a:r>
              <a:rPr lang="en-US" dirty="0"/>
              <a:t>What, then, does James mean when he says that “the prayer offered in faith will make the sick person well”? </a:t>
            </a:r>
            <a:endParaRPr lang="en-US" dirty="0" smtClean="0"/>
          </a:p>
          <a:p>
            <a:r>
              <a:rPr lang="en-US" dirty="0" smtClean="0"/>
              <a:t>First</a:t>
            </a:r>
            <a:r>
              <a:rPr lang="en-US" dirty="0"/>
              <a:t>, he is affirming, as he is throughout </a:t>
            </a:r>
            <a:r>
              <a:rPr lang="en-US" dirty="0">
                <a:hlinkClick r:id="rId2"/>
              </a:rPr>
              <a:t>5:13-18</a:t>
            </a:r>
            <a:r>
              <a:rPr lang="en-US" dirty="0"/>
              <a:t>, that we should pray; </a:t>
            </a:r>
            <a:r>
              <a:rPr lang="en-US" dirty="0" smtClean="0"/>
              <a:t>the </a:t>
            </a:r>
            <a:r>
              <a:rPr lang="en-US" dirty="0"/>
              <a:t>word </a:t>
            </a:r>
            <a:r>
              <a:rPr lang="en-US" i="1" dirty="0"/>
              <a:t>pray</a:t>
            </a:r>
            <a:r>
              <a:rPr lang="en-US" dirty="0"/>
              <a:t> or some form of it is found in every single verse in this section. </a:t>
            </a:r>
            <a:endParaRPr lang="en-US" dirty="0" smtClean="0"/>
          </a:p>
          <a:p>
            <a:r>
              <a:rPr lang="en-US" dirty="0" smtClean="0"/>
              <a:t>Second</a:t>
            </a:r>
            <a:r>
              <a:rPr lang="en-US" dirty="0"/>
              <a:t>, he is affirming that God can and does heal. </a:t>
            </a:r>
            <a:endParaRPr lang="en-US" dirty="0" smtClean="0"/>
          </a:p>
          <a:p>
            <a:r>
              <a:rPr lang="en-US" dirty="0" smtClean="0"/>
              <a:t>Third</a:t>
            </a:r>
            <a:r>
              <a:rPr lang="en-US" dirty="0"/>
              <a:t>, he is affirming that God works in concert with our prayers. </a:t>
            </a:r>
            <a:endParaRPr lang="en-US" dirty="0" smtClean="0"/>
          </a:p>
          <a:p>
            <a:r>
              <a:rPr lang="en-US" dirty="0" smtClean="0"/>
              <a:t>Fourth</a:t>
            </a:r>
            <a:r>
              <a:rPr lang="en-US" dirty="0"/>
              <a:t>, he makes clear that we do not heal. God is the one who “will raise up” the sick person.</a:t>
            </a:r>
          </a:p>
        </p:txBody>
      </p:sp>
    </p:spTree>
    <p:extLst>
      <p:ext uri="{BB962C8B-B14F-4D97-AF65-F5344CB8AC3E}">
        <p14:creationId xmlns:p14="http://schemas.microsoft.com/office/powerpoint/2010/main" val="222787659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Healing Covenant</a:t>
            </a:r>
          </a:p>
        </p:txBody>
      </p:sp>
      <p:sp>
        <p:nvSpPr>
          <p:cNvPr id="3" name="Content Placeholder 2"/>
          <p:cNvSpPr>
            <a:spLocks noGrp="1"/>
          </p:cNvSpPr>
          <p:nvPr>
            <p:ph idx="1"/>
          </p:nvPr>
        </p:nvSpPr>
        <p:spPr>
          <a:xfrm>
            <a:off x="540784" y="2057400"/>
            <a:ext cx="8222216" cy="4572000"/>
          </a:xfrm>
        </p:spPr>
        <p:txBody>
          <a:bodyPr>
            <a:normAutofit/>
          </a:bodyPr>
          <a:lstStyle/>
          <a:p>
            <a:r>
              <a:rPr lang="en-US" dirty="0"/>
              <a:t>God designed us to be whole people—body, soul and spirit. And God cares about the totality of who we are, not just our spiritual side. He is the one who gave us bodies, after all, and all he made he declared to be good (</a:t>
            </a:r>
            <a:r>
              <a:rPr lang="en-US" dirty="0">
                <a:hlinkClick r:id="rId2"/>
              </a:rPr>
              <a:t>Genesis 1:31</a:t>
            </a:r>
            <a:r>
              <a:rPr lang="en-US" dirty="0"/>
              <a:t>). The health of our bodies matters to him; he knows and cares when we’re sick.</a:t>
            </a:r>
          </a:p>
          <a:p>
            <a:r>
              <a:rPr lang="en-US" dirty="0"/>
              <a:t>Obviously, sickness can have physical causes that require physical treatment—broken arms, infections, disorders. But lifestyle (what and how much we put into our bodies, the amount of exercise we get, where we live, etc.) can also affect health. So can emotional factors like stress at work or in our relationships.</a:t>
            </a:r>
          </a:p>
          <a:p>
            <a:endParaRPr lang="en-US" dirty="0"/>
          </a:p>
        </p:txBody>
      </p:sp>
    </p:spTree>
    <p:extLst>
      <p:ext uri="{BB962C8B-B14F-4D97-AF65-F5344CB8AC3E}">
        <p14:creationId xmlns:p14="http://schemas.microsoft.com/office/powerpoint/2010/main" val="158257945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Healing Covenant</a:t>
            </a:r>
          </a:p>
        </p:txBody>
      </p:sp>
      <p:sp>
        <p:nvSpPr>
          <p:cNvPr id="3" name="Content Placeholder 2"/>
          <p:cNvSpPr>
            <a:spLocks noGrp="1"/>
          </p:cNvSpPr>
          <p:nvPr>
            <p:ph idx="1"/>
          </p:nvPr>
        </p:nvSpPr>
        <p:spPr>
          <a:xfrm>
            <a:off x="381000" y="1981200"/>
            <a:ext cx="8229600" cy="4724400"/>
          </a:xfrm>
        </p:spPr>
        <p:txBody>
          <a:bodyPr>
            <a:normAutofit fontScale="25000" lnSpcReduction="20000"/>
          </a:bodyPr>
          <a:lstStyle/>
          <a:p>
            <a:pPr marL="0" indent="0">
              <a:buNone/>
            </a:pPr>
            <a:r>
              <a:rPr lang="en-US" sz="9600" b="1" dirty="0"/>
              <a:t>Common blockages to healing</a:t>
            </a:r>
          </a:p>
          <a:p>
            <a:r>
              <a:rPr lang="en-US" sz="9600" b="1" dirty="0"/>
              <a:t>Lack of Faith:</a:t>
            </a:r>
            <a:r>
              <a:rPr lang="en-US" sz="9600" dirty="0"/>
              <a:t> This is one of the most common of blockages that can prevent a healing. Jesus made it clear in many healings, that faith is important for you to use in receiving your healing. </a:t>
            </a:r>
            <a:endParaRPr lang="en-US" sz="9600" dirty="0" smtClean="0"/>
          </a:p>
          <a:p>
            <a:r>
              <a:rPr lang="en-US" sz="9600" dirty="0" smtClean="0"/>
              <a:t>Matthew </a:t>
            </a:r>
            <a:r>
              <a:rPr lang="en-US" sz="9600" dirty="0"/>
              <a:t>9:29, "Then touched he their eyes, saying, According to your faith be it unto you." Also look at Matthew 9:22, "Daughter, be of good comfort; thy faith hath made thee whole." </a:t>
            </a:r>
            <a:endParaRPr lang="en-US" sz="9600" dirty="0" smtClean="0"/>
          </a:p>
          <a:p>
            <a:r>
              <a:rPr lang="en-US" sz="9600" dirty="0" smtClean="0"/>
              <a:t>Jesus </a:t>
            </a:r>
            <a:r>
              <a:rPr lang="en-US" sz="9600" dirty="0"/>
              <a:t>also made it clear that, "...If thou canst believe, all things are possible to him that believeth." (Mark 9:23). Mark 11:24, "Therefore I say unto you, What things soever ye desire, when ye pray, believe that ye receive them, and ye shall have them." Lack of faith can block us from receiving (James 1:6-7).</a:t>
            </a:r>
          </a:p>
          <a:p>
            <a:endParaRPr lang="en-US" dirty="0"/>
          </a:p>
        </p:txBody>
      </p:sp>
    </p:spTree>
    <p:extLst>
      <p:ext uri="{BB962C8B-B14F-4D97-AF65-F5344CB8AC3E}">
        <p14:creationId xmlns:p14="http://schemas.microsoft.com/office/powerpoint/2010/main" val="173577160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Healing Covenant</a:t>
            </a:r>
          </a:p>
        </p:txBody>
      </p:sp>
      <p:sp>
        <p:nvSpPr>
          <p:cNvPr id="3" name="Content Placeholder 2"/>
          <p:cNvSpPr>
            <a:spLocks noGrp="1"/>
          </p:cNvSpPr>
          <p:nvPr>
            <p:ph idx="1"/>
          </p:nvPr>
        </p:nvSpPr>
        <p:spPr>
          <a:xfrm>
            <a:off x="6626" y="1981200"/>
            <a:ext cx="8908774" cy="4724400"/>
          </a:xfrm>
        </p:spPr>
        <p:txBody>
          <a:bodyPr>
            <a:normAutofit/>
          </a:bodyPr>
          <a:lstStyle/>
          <a:p>
            <a:r>
              <a:rPr lang="en-US" b="1" dirty="0" smtClean="0"/>
              <a:t>Our Choices/Unforgiveness </a:t>
            </a:r>
            <a:r>
              <a:rPr lang="en-US" b="1" dirty="0"/>
              <a:t>in the heart:</a:t>
            </a:r>
            <a:r>
              <a:rPr lang="en-US" dirty="0"/>
              <a:t> If there's somebody who you are holding grudges or bitterness against, then you need to release that hurt and bitterness from your heart. </a:t>
            </a:r>
            <a:endParaRPr lang="en-US" dirty="0" smtClean="0"/>
          </a:p>
          <a:p>
            <a:r>
              <a:rPr lang="en-US" dirty="0" smtClean="0"/>
              <a:t>If </a:t>
            </a:r>
            <a:r>
              <a:rPr lang="en-US" dirty="0"/>
              <a:t>somebody has wronged you, and you still think about their wrong whenever you think of them, then it's time to give those feelings the Lord, and leave them there. </a:t>
            </a:r>
            <a:endParaRPr lang="en-US" dirty="0" smtClean="0"/>
          </a:p>
          <a:p>
            <a:r>
              <a:rPr lang="en-US" dirty="0" smtClean="0"/>
              <a:t>Release </a:t>
            </a:r>
            <a:r>
              <a:rPr lang="en-US" dirty="0"/>
              <a:t>the hurt from your heart that they have caused you, for unforgiveness can come between you and God and prevent your own sins from being forgiven (Matthew 6:15), and can give the enemy a legal ground to bring trouble upon you (Matthew 18:23-35), such as spirits of infirmity, sickness, diseases, etc.</a:t>
            </a:r>
          </a:p>
        </p:txBody>
      </p:sp>
    </p:spTree>
    <p:extLst>
      <p:ext uri="{BB962C8B-B14F-4D97-AF65-F5344CB8AC3E}">
        <p14:creationId xmlns:p14="http://schemas.microsoft.com/office/powerpoint/2010/main" val="292595919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Healing Covenant</a:t>
            </a:r>
          </a:p>
        </p:txBody>
      </p:sp>
      <p:sp>
        <p:nvSpPr>
          <p:cNvPr id="3" name="Content Placeholder 2"/>
          <p:cNvSpPr>
            <a:spLocks noGrp="1"/>
          </p:cNvSpPr>
          <p:nvPr>
            <p:ph idx="1"/>
          </p:nvPr>
        </p:nvSpPr>
        <p:spPr>
          <a:xfrm>
            <a:off x="19878" y="1981200"/>
            <a:ext cx="8895522" cy="4724400"/>
          </a:xfrm>
        </p:spPr>
        <p:txBody>
          <a:bodyPr>
            <a:normAutofit/>
          </a:bodyPr>
          <a:lstStyle/>
          <a:p>
            <a:r>
              <a:rPr lang="en-US" b="1" dirty="0"/>
              <a:t>Unconfessed sin:</a:t>
            </a:r>
            <a:r>
              <a:rPr lang="en-US" dirty="0"/>
              <a:t> 1 John 1:9 tells us that if we confess our sins, He is faithful and just to forgive us our sins and cleanse us of all unrighteousness. If we don't confess our sins, they can remain lingering around in our lives. Different times Jesus would say to the person "your sins are forgiven" instead of saying "rise and walk</a:t>
            </a:r>
            <a:r>
              <a:rPr lang="en-US" dirty="0" smtClean="0"/>
              <a:t>".</a:t>
            </a:r>
          </a:p>
          <a:p>
            <a:r>
              <a:rPr lang="en-US" dirty="0" smtClean="0"/>
              <a:t> </a:t>
            </a:r>
            <a:r>
              <a:rPr lang="en-US" dirty="0"/>
              <a:t>In other words, Him forgiving their sins, opened them up to be healed as well. Pray and ask God to reveal to you any sins that you need to take before Him. Once you confess and repent of your sin, your heavenly Father welcomes you with open arms (Luke 15)! </a:t>
            </a:r>
            <a:endParaRPr lang="en-US" dirty="0" smtClean="0"/>
          </a:p>
        </p:txBody>
      </p:sp>
    </p:spTree>
    <p:extLst>
      <p:ext uri="{BB962C8B-B14F-4D97-AF65-F5344CB8AC3E}">
        <p14:creationId xmlns:p14="http://schemas.microsoft.com/office/powerpoint/2010/main" val="13099871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Healing Covenant</a:t>
            </a:r>
          </a:p>
        </p:txBody>
      </p:sp>
      <p:sp>
        <p:nvSpPr>
          <p:cNvPr id="3" name="Content Placeholder 2"/>
          <p:cNvSpPr>
            <a:spLocks noGrp="1"/>
          </p:cNvSpPr>
          <p:nvPr>
            <p:ph idx="1"/>
          </p:nvPr>
        </p:nvSpPr>
        <p:spPr>
          <a:xfrm>
            <a:off x="533400" y="2336872"/>
            <a:ext cx="7848600" cy="3835327"/>
          </a:xfrm>
        </p:spPr>
        <p:txBody>
          <a:bodyPr>
            <a:noAutofit/>
          </a:bodyPr>
          <a:lstStyle/>
          <a:p>
            <a:r>
              <a:rPr lang="en-US" sz="3600" dirty="0" smtClean="0"/>
              <a:t>Exodus 12:1-14-The </a:t>
            </a:r>
            <a:r>
              <a:rPr lang="en-US" sz="3600" dirty="0"/>
              <a:t>Passover lamb that Israel partook of was a type of Jesus Christ, who is the Lamb of God, our Passover Lamb</a:t>
            </a:r>
            <a:r>
              <a:rPr lang="en-US" sz="3600" dirty="0" smtClean="0"/>
              <a:t>.</a:t>
            </a:r>
          </a:p>
          <a:p>
            <a:r>
              <a:rPr lang="en-US" sz="3600" dirty="0" smtClean="0"/>
              <a:t> </a:t>
            </a:r>
            <a:r>
              <a:rPr lang="en-US" sz="3600" dirty="0"/>
              <a:t>Jesus, who is our Passover Lamb has come to heal the whole nation of spiritual Israel.</a:t>
            </a:r>
            <a:br>
              <a:rPr lang="en-US" sz="3600" dirty="0"/>
            </a:br>
            <a:r>
              <a:rPr lang="en-US" sz="3600" dirty="0"/>
              <a:t/>
            </a:r>
            <a:br>
              <a:rPr lang="en-US" sz="3600" dirty="0"/>
            </a:br>
            <a:endParaRPr lang="en-US" sz="3600" dirty="0"/>
          </a:p>
        </p:txBody>
      </p:sp>
    </p:spTree>
    <p:extLst>
      <p:ext uri="{BB962C8B-B14F-4D97-AF65-F5344CB8AC3E}">
        <p14:creationId xmlns:p14="http://schemas.microsoft.com/office/powerpoint/2010/main" val="272541859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Healing Covenant</a:t>
            </a:r>
          </a:p>
        </p:txBody>
      </p:sp>
      <p:sp>
        <p:nvSpPr>
          <p:cNvPr id="3" name="Content Placeholder 2"/>
          <p:cNvSpPr>
            <a:spLocks noGrp="1"/>
          </p:cNvSpPr>
          <p:nvPr>
            <p:ph idx="1"/>
          </p:nvPr>
        </p:nvSpPr>
        <p:spPr>
          <a:xfrm>
            <a:off x="19878" y="1981200"/>
            <a:ext cx="8895522" cy="4724400"/>
          </a:xfrm>
        </p:spPr>
        <p:txBody>
          <a:bodyPr>
            <a:normAutofit/>
          </a:bodyPr>
          <a:lstStyle/>
          <a:p>
            <a:r>
              <a:rPr lang="en-US" sz="3200" dirty="0" smtClean="0"/>
              <a:t>Sometimes </a:t>
            </a:r>
            <a:r>
              <a:rPr lang="en-US" sz="3200" dirty="0"/>
              <a:t>a believer has walked away from God, and God is saying, "Come to me and forsake your sins and I'll heal you!" 2 Chronicles 7:14, "If my people, which are called by my name, shall humble themselves, and pray, and seek my face, and turn from their wicked ways; then will I hear from heaven, and will forgive their sin, and will heal their land."</a:t>
            </a:r>
          </a:p>
        </p:txBody>
      </p:sp>
    </p:spTree>
    <p:extLst>
      <p:ext uri="{BB962C8B-B14F-4D97-AF65-F5344CB8AC3E}">
        <p14:creationId xmlns:p14="http://schemas.microsoft.com/office/powerpoint/2010/main" val="415349114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Healing Covenant</a:t>
            </a:r>
          </a:p>
        </p:txBody>
      </p:sp>
      <p:sp>
        <p:nvSpPr>
          <p:cNvPr id="3" name="Content Placeholder 2"/>
          <p:cNvSpPr>
            <a:spLocks noGrp="1"/>
          </p:cNvSpPr>
          <p:nvPr>
            <p:ph idx="1"/>
          </p:nvPr>
        </p:nvSpPr>
        <p:spPr>
          <a:xfrm>
            <a:off x="152400" y="1981200"/>
            <a:ext cx="8534400" cy="4572000"/>
          </a:xfrm>
        </p:spPr>
        <p:txBody>
          <a:bodyPr>
            <a:normAutofit fontScale="47500" lnSpcReduction="20000"/>
          </a:bodyPr>
          <a:lstStyle/>
          <a:p>
            <a:r>
              <a:rPr lang="en-US" sz="5700" b="1" dirty="0"/>
              <a:t>Wrong battle plan:</a:t>
            </a:r>
            <a:r>
              <a:rPr lang="en-US" sz="5700" dirty="0"/>
              <a:t> Sometimes a healing is not what the person needs. There are many times when a person is being prayed over for a healing and yet the person doesn't need a healing at all; they need a deliverance. </a:t>
            </a:r>
            <a:endParaRPr lang="en-US" sz="5700" dirty="0" smtClean="0"/>
          </a:p>
          <a:p>
            <a:r>
              <a:rPr lang="en-US" sz="5700" dirty="0" smtClean="0"/>
              <a:t>A </a:t>
            </a:r>
            <a:r>
              <a:rPr lang="en-US" sz="5700" dirty="0"/>
              <a:t>spirit of </a:t>
            </a:r>
            <a:r>
              <a:rPr lang="en-US" sz="5700" dirty="0" smtClean="0"/>
              <a:t>infirmity (physical weakness or defect) </a:t>
            </a:r>
            <a:r>
              <a:rPr lang="en-US" sz="5700" dirty="0"/>
              <a:t>has attached itself to them, and is causing some sort of health problem. In Matthew, roughly half of all the 'healings' Jesus did were actually deliverances! Spirits were known to cause physical infirmities, blindness, deafness, etc.</a:t>
            </a:r>
          </a:p>
          <a:p>
            <a:pPr marL="0" indent="0">
              <a:buNone/>
            </a:pPr>
            <a:r>
              <a:rPr lang="en-US" dirty="0"/>
              <a:t/>
            </a:r>
            <a:br>
              <a:rPr lang="en-US" dirty="0"/>
            </a:br>
            <a:endParaRPr lang="en-US" dirty="0"/>
          </a:p>
        </p:txBody>
      </p:sp>
    </p:spTree>
    <p:extLst>
      <p:ext uri="{BB962C8B-B14F-4D97-AF65-F5344CB8AC3E}">
        <p14:creationId xmlns:p14="http://schemas.microsoft.com/office/powerpoint/2010/main" val="89715904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Healing Covenant</a:t>
            </a:r>
          </a:p>
        </p:txBody>
      </p:sp>
      <p:sp>
        <p:nvSpPr>
          <p:cNvPr id="3" name="Content Placeholder 2"/>
          <p:cNvSpPr>
            <a:spLocks noGrp="1"/>
          </p:cNvSpPr>
          <p:nvPr>
            <p:ph idx="1"/>
          </p:nvPr>
        </p:nvSpPr>
        <p:spPr>
          <a:xfrm>
            <a:off x="152400" y="1981200"/>
            <a:ext cx="8839200" cy="4495800"/>
          </a:xfrm>
        </p:spPr>
        <p:txBody>
          <a:bodyPr>
            <a:normAutofit/>
          </a:bodyPr>
          <a:lstStyle/>
          <a:p>
            <a:r>
              <a:rPr lang="en-US" sz="2800" b="1" dirty="0"/>
              <a:t>Not knowing it's God's will to heal us:</a:t>
            </a:r>
            <a:r>
              <a:rPr lang="en-US" sz="2800" dirty="0"/>
              <a:t> Our Christian faith is based upon God's Word, and therefore if we don't know that it's God's will to heal us, then we will doubt when we ask for a healing, or beg for a healing, instead of confidently receiving it in the name of Jesus. </a:t>
            </a:r>
          </a:p>
          <a:p>
            <a:r>
              <a:rPr lang="en-US" sz="2800" dirty="0"/>
              <a:t>How are you supposed to ask in faith, and receive, if you aren't really sure that God will heal you? What kind of faith is that? It's not Biblical faith, because Jesus said that faith cometh by hearing and hearing of God's Word!</a:t>
            </a:r>
          </a:p>
          <a:p>
            <a:endParaRPr lang="en-US" sz="2800" dirty="0"/>
          </a:p>
        </p:txBody>
      </p:sp>
    </p:spTree>
    <p:extLst>
      <p:ext uri="{BB962C8B-B14F-4D97-AF65-F5344CB8AC3E}">
        <p14:creationId xmlns:p14="http://schemas.microsoft.com/office/powerpoint/2010/main" val="191667664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Healing Covenant</a:t>
            </a:r>
          </a:p>
        </p:txBody>
      </p:sp>
      <p:sp>
        <p:nvSpPr>
          <p:cNvPr id="3" name="Content Placeholder 2"/>
          <p:cNvSpPr>
            <a:spLocks noGrp="1"/>
          </p:cNvSpPr>
          <p:nvPr>
            <p:ph idx="1"/>
          </p:nvPr>
        </p:nvSpPr>
        <p:spPr>
          <a:xfrm>
            <a:off x="0" y="1981200"/>
            <a:ext cx="9144000" cy="4419600"/>
          </a:xfrm>
        </p:spPr>
        <p:txBody>
          <a:bodyPr>
            <a:normAutofit/>
          </a:bodyPr>
          <a:lstStyle/>
          <a:p>
            <a:r>
              <a:rPr lang="en-US" sz="3200" dirty="0"/>
              <a:t>These are some of the common things that can block a healing. This spiritual realm is not a one-shot deal in every situation. There can be many reasons why a person is where they are. I know the deliverance ministry has brought healing to </a:t>
            </a:r>
            <a:r>
              <a:rPr lang="en-US" sz="3200" dirty="0" smtClean="0"/>
              <a:t>many people</a:t>
            </a:r>
            <a:r>
              <a:rPr lang="en-US" sz="3200" dirty="0"/>
              <a:t>, because so many sickness and diseases are not really physical problems at all, but spiritual ones manifesting in the physical realm.</a:t>
            </a:r>
          </a:p>
          <a:p>
            <a:endParaRPr lang="en-US" sz="3200" dirty="0"/>
          </a:p>
        </p:txBody>
      </p:sp>
    </p:spTree>
    <p:extLst>
      <p:ext uri="{BB962C8B-B14F-4D97-AF65-F5344CB8AC3E}">
        <p14:creationId xmlns:p14="http://schemas.microsoft.com/office/powerpoint/2010/main" val="86228073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Healing Covenant</a:t>
            </a:r>
          </a:p>
        </p:txBody>
      </p:sp>
      <p:sp>
        <p:nvSpPr>
          <p:cNvPr id="3" name="Content Placeholder 2"/>
          <p:cNvSpPr>
            <a:spLocks noGrp="1"/>
          </p:cNvSpPr>
          <p:nvPr>
            <p:ph idx="1"/>
          </p:nvPr>
        </p:nvSpPr>
        <p:spPr>
          <a:xfrm>
            <a:off x="0" y="1840792"/>
            <a:ext cx="9144000" cy="4419600"/>
          </a:xfrm>
        </p:spPr>
        <p:txBody>
          <a:bodyPr>
            <a:noAutofit/>
          </a:bodyPr>
          <a:lstStyle/>
          <a:p>
            <a:r>
              <a:rPr lang="en-US" sz="2800" dirty="0" smtClean="0"/>
              <a:t>Some </a:t>
            </a:r>
            <a:r>
              <a:rPr lang="en-US" sz="2800" dirty="0"/>
              <a:t>people hold bitterness in their heart, and then when they seek a healing, they may not receive it, because in reality, that sickness or disease is there because of their bitterness, and if they don't deal with the root of the problem, it's likely they aren't going to receive a healing at all. Then they rush out and tell all their friends that God doesn't heal everybody, or that God wanted them to have their sickness. What a mess! All because they didn't understand the reason behind </a:t>
            </a:r>
            <a:r>
              <a:rPr lang="en-US" sz="2800" dirty="0" smtClean="0"/>
              <a:t>what hindered their healing. </a:t>
            </a:r>
          </a:p>
          <a:p>
            <a:r>
              <a:rPr lang="en-US" sz="2800" dirty="0" smtClean="0"/>
              <a:t>Don't </a:t>
            </a:r>
            <a:r>
              <a:rPr lang="en-US" sz="2800" dirty="0"/>
              <a:t>let this happen to you!</a:t>
            </a:r>
          </a:p>
          <a:p>
            <a:endParaRPr lang="en-US" sz="2800" dirty="0"/>
          </a:p>
        </p:txBody>
      </p:sp>
    </p:spTree>
    <p:extLst>
      <p:ext uri="{BB962C8B-B14F-4D97-AF65-F5344CB8AC3E}">
        <p14:creationId xmlns:p14="http://schemas.microsoft.com/office/powerpoint/2010/main" val="137679462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Healing Covenant</a:t>
            </a:r>
          </a:p>
        </p:txBody>
      </p:sp>
      <p:sp>
        <p:nvSpPr>
          <p:cNvPr id="3" name="Content Placeholder 2"/>
          <p:cNvSpPr>
            <a:spLocks noGrp="1"/>
          </p:cNvSpPr>
          <p:nvPr>
            <p:ph idx="1"/>
          </p:nvPr>
        </p:nvSpPr>
        <p:spPr>
          <a:xfrm>
            <a:off x="0" y="1981200"/>
            <a:ext cx="9144000" cy="4343400"/>
          </a:xfrm>
        </p:spPr>
        <p:txBody>
          <a:bodyPr>
            <a:noAutofit/>
          </a:bodyPr>
          <a:lstStyle/>
          <a:p>
            <a:r>
              <a:rPr lang="en-US" sz="2800" dirty="0"/>
              <a:t>Healing is simply the salvation of Jesus Christ having its divine action in a man’s body the same as it had its divine action in a man’s soul.</a:t>
            </a:r>
          </a:p>
          <a:p>
            <a:r>
              <a:rPr lang="en-US" sz="2800" dirty="0"/>
              <a:t>Because of what Jesus did on the cross we have perfect liberty to press forward in healing</a:t>
            </a:r>
            <a:r>
              <a:rPr lang="en-US" sz="2800" dirty="0" smtClean="0"/>
              <a:t>.</a:t>
            </a:r>
          </a:p>
          <a:p>
            <a:r>
              <a:rPr lang="en-US" sz="2800" dirty="0" smtClean="0"/>
              <a:t> </a:t>
            </a:r>
            <a:r>
              <a:rPr lang="en-US" sz="2800" dirty="0"/>
              <a:t>Just because we fall short and sin at times, we don't say it's God's will for me to sin; we simply get back up as a righteous men and women without any condemnation and continue to go forward in his grace. We must do the same for healing.</a:t>
            </a:r>
            <a:br>
              <a:rPr lang="en-US" sz="2800" dirty="0"/>
            </a:br>
            <a:r>
              <a:rPr lang="en-US" sz="2800" dirty="0"/>
              <a:t/>
            </a:r>
            <a:br>
              <a:rPr lang="en-US" sz="2800" dirty="0"/>
            </a:br>
            <a:endParaRPr lang="en-US" sz="2800" dirty="0"/>
          </a:p>
          <a:p>
            <a:endParaRPr lang="en-US" sz="2800" dirty="0"/>
          </a:p>
        </p:txBody>
      </p:sp>
    </p:spTree>
    <p:extLst>
      <p:ext uri="{BB962C8B-B14F-4D97-AF65-F5344CB8AC3E}">
        <p14:creationId xmlns:p14="http://schemas.microsoft.com/office/powerpoint/2010/main" val="310621404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Healing Covenant</a:t>
            </a:r>
          </a:p>
        </p:txBody>
      </p:sp>
      <p:sp>
        <p:nvSpPr>
          <p:cNvPr id="3" name="Content Placeholder 2"/>
          <p:cNvSpPr>
            <a:spLocks noGrp="1"/>
          </p:cNvSpPr>
          <p:nvPr>
            <p:ph idx="1"/>
          </p:nvPr>
        </p:nvSpPr>
        <p:spPr>
          <a:xfrm>
            <a:off x="0" y="1981200"/>
            <a:ext cx="9144000" cy="4343400"/>
          </a:xfrm>
        </p:spPr>
        <p:txBody>
          <a:bodyPr>
            <a:normAutofit/>
          </a:bodyPr>
          <a:lstStyle/>
          <a:p>
            <a:r>
              <a:rPr lang="en-US" sz="2800" dirty="0" smtClean="0"/>
              <a:t>We are not </a:t>
            </a:r>
            <a:r>
              <a:rPr lang="en-US" sz="2800" dirty="0"/>
              <a:t>perfected in </a:t>
            </a:r>
            <a:r>
              <a:rPr lang="en-US" sz="2800" dirty="0" smtClean="0"/>
              <a:t>our </a:t>
            </a:r>
            <a:r>
              <a:rPr lang="en-US" sz="2800" dirty="0"/>
              <a:t>salvation, </a:t>
            </a:r>
            <a:r>
              <a:rPr lang="en-US" sz="2800" dirty="0" smtClean="0"/>
              <a:t>we shouldn’t </a:t>
            </a:r>
            <a:r>
              <a:rPr lang="en-US" sz="2800" dirty="0"/>
              <a:t>get under condemnation because of </a:t>
            </a:r>
            <a:r>
              <a:rPr lang="en-US" sz="2800" dirty="0" smtClean="0"/>
              <a:t>our </a:t>
            </a:r>
            <a:r>
              <a:rPr lang="en-US" sz="2800" dirty="0"/>
              <a:t>imperfections. </a:t>
            </a:r>
            <a:endParaRPr lang="en-US" sz="2800" dirty="0" smtClean="0"/>
          </a:p>
          <a:p>
            <a:r>
              <a:rPr lang="en-US" sz="2800" dirty="0" smtClean="0"/>
              <a:t> keep </a:t>
            </a:r>
            <a:r>
              <a:rPr lang="en-US" sz="2800" dirty="0"/>
              <a:t>pressing forward</a:t>
            </a:r>
            <a:r>
              <a:rPr lang="en-US" sz="2800" dirty="0" smtClean="0"/>
              <a:t>. Knowing as we </a:t>
            </a:r>
            <a:r>
              <a:rPr lang="en-US" sz="2800" dirty="0"/>
              <a:t>keep pressing forward, </a:t>
            </a:r>
            <a:r>
              <a:rPr lang="en-US" sz="2800" dirty="0" smtClean="0"/>
              <a:t>we eventually </a:t>
            </a:r>
            <a:r>
              <a:rPr lang="en-US" sz="2800" dirty="0"/>
              <a:t>get the victory. It should be the same way in our healing. </a:t>
            </a:r>
            <a:endParaRPr lang="en-US" sz="2800" dirty="0" smtClean="0"/>
          </a:p>
          <a:p>
            <a:r>
              <a:rPr lang="en-US" sz="2800" dirty="0" smtClean="0"/>
              <a:t>If </a:t>
            </a:r>
            <a:r>
              <a:rPr lang="en-US" sz="2800" dirty="0"/>
              <a:t>we don't receive our healing right away, don't draw back and say, "It must be God's will for me to be sick." You should rather say, "I am continuing to believe God for my healing.</a:t>
            </a:r>
          </a:p>
        </p:txBody>
      </p:sp>
    </p:spTree>
    <p:extLst>
      <p:ext uri="{BB962C8B-B14F-4D97-AF65-F5344CB8AC3E}">
        <p14:creationId xmlns:p14="http://schemas.microsoft.com/office/powerpoint/2010/main" val="247427480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2057400"/>
            <a:ext cx="8077200" cy="4063927"/>
          </a:xfrm>
        </p:spPr>
        <p:txBody>
          <a:bodyPr>
            <a:normAutofit/>
          </a:bodyPr>
          <a:lstStyle/>
          <a:p>
            <a:pPr marL="0" indent="0">
              <a:buNone/>
            </a:pPr>
            <a:r>
              <a:rPr lang="en-US" sz="3200" b="1" dirty="0" smtClean="0"/>
              <a:t>Next Bible Study</a:t>
            </a:r>
          </a:p>
          <a:p>
            <a:r>
              <a:rPr lang="en-US" sz="3200" dirty="0" smtClean="0"/>
              <a:t>Topic: Purpose &amp; Destiny: Is There A Difference?</a:t>
            </a:r>
          </a:p>
          <a:p>
            <a:r>
              <a:rPr lang="en-US" sz="3200" dirty="0" smtClean="0"/>
              <a:t>Scriptures: Jer. 29:11-14, Phil. 1:6; Eph. 1:11, </a:t>
            </a:r>
          </a:p>
          <a:p>
            <a:r>
              <a:rPr lang="en-US" sz="3200" dirty="0" smtClean="0"/>
              <a:t>II Tim. 1:9; Phil 3:13, Hab. 2:3 &amp; Rom. 8:28-29</a:t>
            </a:r>
            <a:endParaRPr lang="en-US" sz="3200" dirty="0"/>
          </a:p>
        </p:txBody>
      </p:sp>
    </p:spTree>
    <p:extLst>
      <p:ext uri="{BB962C8B-B14F-4D97-AF65-F5344CB8AC3E}">
        <p14:creationId xmlns:p14="http://schemas.microsoft.com/office/powerpoint/2010/main" val="157250340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981200"/>
            <a:ext cx="8001000" cy="3987727"/>
          </a:xfrm>
        </p:spPr>
        <p:txBody>
          <a:bodyPr>
            <a:normAutofit/>
          </a:bodyPr>
          <a:lstStyle/>
          <a:p>
            <a:pPr marL="0" indent="0">
              <a:buNone/>
            </a:pPr>
            <a:r>
              <a:rPr lang="en-US" sz="3200" b="1" dirty="0" smtClean="0"/>
              <a:t>References:</a:t>
            </a:r>
          </a:p>
          <a:p>
            <a:r>
              <a:rPr lang="en-US" sz="3200" dirty="0" smtClean="0"/>
              <a:t>Ken Birks-The Healing Covenant</a:t>
            </a:r>
          </a:p>
          <a:p>
            <a:r>
              <a:rPr lang="en-US" sz="3200" dirty="0" smtClean="0"/>
              <a:t>The Healing Word-Joyce Meyers</a:t>
            </a:r>
          </a:p>
          <a:p>
            <a:r>
              <a:rPr lang="en-US" sz="3200" dirty="0" smtClean="0"/>
              <a:t>A Deeper Look At Healing-Andrew T. &amp; Phyllis  Le </a:t>
            </a:r>
            <a:r>
              <a:rPr lang="en-US" sz="3200" dirty="0"/>
              <a:t>P</a:t>
            </a:r>
            <a:r>
              <a:rPr lang="en-US" sz="3200" dirty="0" smtClean="0"/>
              <a:t>eau</a:t>
            </a:r>
            <a:endParaRPr lang="en-US" sz="3200" dirty="0"/>
          </a:p>
        </p:txBody>
      </p:sp>
    </p:spTree>
    <p:extLst>
      <p:ext uri="{BB962C8B-B14F-4D97-AF65-F5344CB8AC3E}">
        <p14:creationId xmlns:p14="http://schemas.microsoft.com/office/powerpoint/2010/main" val="32182634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Healing Covenant</a:t>
            </a:r>
          </a:p>
        </p:txBody>
      </p:sp>
      <p:sp>
        <p:nvSpPr>
          <p:cNvPr id="3" name="Content Placeholder 2"/>
          <p:cNvSpPr>
            <a:spLocks noGrp="1"/>
          </p:cNvSpPr>
          <p:nvPr>
            <p:ph idx="1"/>
          </p:nvPr>
        </p:nvSpPr>
        <p:spPr>
          <a:xfrm>
            <a:off x="533400" y="2057400"/>
            <a:ext cx="8229600" cy="4267199"/>
          </a:xfrm>
        </p:spPr>
        <p:txBody>
          <a:bodyPr>
            <a:normAutofit/>
          </a:bodyPr>
          <a:lstStyle/>
          <a:p>
            <a:r>
              <a:rPr lang="en-US" b="1" dirty="0"/>
              <a:t>The Testimony of Jesus Fulfilling the </a:t>
            </a:r>
            <a:r>
              <a:rPr lang="en-US" b="1" dirty="0" smtClean="0"/>
              <a:t>Atonement (paid the price for us).</a:t>
            </a:r>
            <a:r>
              <a:rPr lang="en-US" dirty="0"/>
              <a:t/>
            </a:r>
            <a:br>
              <a:rPr lang="en-US" dirty="0"/>
            </a:br>
            <a:r>
              <a:rPr lang="en-US" dirty="0"/>
              <a:t/>
            </a:r>
            <a:br>
              <a:rPr lang="en-US" dirty="0"/>
            </a:br>
            <a:r>
              <a:rPr lang="en-US" dirty="0"/>
              <a:t>Matthew 8:16-17 very plainly illustrates to us that Jesus fulfilled the prophecy of Isaiah 53 by healing all who came unto Him. It says, “He took our infirmities and bore our sicknesses.” Jesus was committed to healing all because of the healing covenant.</a:t>
            </a:r>
          </a:p>
          <a:p>
            <a:r>
              <a:rPr lang="en-US" dirty="0"/>
              <a:t>In Jesus’ mind, healing and forgiveness were equal.</a:t>
            </a:r>
          </a:p>
          <a:p>
            <a:r>
              <a:rPr lang="en-US" dirty="0"/>
              <a:t>Peter sees healing as something that has already been accomplished.</a:t>
            </a:r>
          </a:p>
          <a:p>
            <a:endParaRPr lang="en-US" dirty="0"/>
          </a:p>
        </p:txBody>
      </p:sp>
    </p:spTree>
    <p:extLst>
      <p:ext uri="{BB962C8B-B14F-4D97-AF65-F5344CB8AC3E}">
        <p14:creationId xmlns:p14="http://schemas.microsoft.com/office/powerpoint/2010/main" val="35747564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Healing Covenant</a:t>
            </a:r>
          </a:p>
        </p:txBody>
      </p:sp>
      <p:sp>
        <p:nvSpPr>
          <p:cNvPr id="3" name="Content Placeholder 2"/>
          <p:cNvSpPr>
            <a:spLocks noGrp="1"/>
          </p:cNvSpPr>
          <p:nvPr>
            <p:ph idx="1"/>
          </p:nvPr>
        </p:nvSpPr>
        <p:spPr>
          <a:xfrm>
            <a:off x="531639" y="1981200"/>
            <a:ext cx="8077200" cy="4063927"/>
          </a:xfrm>
        </p:spPr>
        <p:txBody>
          <a:bodyPr>
            <a:normAutofit/>
          </a:bodyPr>
          <a:lstStyle/>
          <a:p>
            <a:r>
              <a:rPr lang="en-US" sz="3200" b="1" dirty="0"/>
              <a:t>The Greek words for salvation or saved show that healing is a part of the atonement.</a:t>
            </a:r>
            <a:r>
              <a:rPr lang="en-US" sz="3200" dirty="0"/>
              <a:t/>
            </a:r>
            <a:br>
              <a:rPr lang="en-US" sz="3200" dirty="0"/>
            </a:br>
            <a:r>
              <a:rPr lang="en-US" sz="3200" dirty="0"/>
              <a:t/>
            </a:r>
            <a:br>
              <a:rPr lang="en-US" sz="3200" dirty="0"/>
            </a:br>
            <a:r>
              <a:rPr lang="en-US" sz="3200" dirty="0"/>
              <a:t>“Sozo” (verb) and “Soteria” (noun) are the two Greek words that are used for the term salvation or saved. They are also translated healed, healing, made whole, preserved, etc.</a:t>
            </a:r>
          </a:p>
        </p:txBody>
      </p:sp>
    </p:spTree>
    <p:extLst>
      <p:ext uri="{BB962C8B-B14F-4D97-AF65-F5344CB8AC3E}">
        <p14:creationId xmlns:p14="http://schemas.microsoft.com/office/powerpoint/2010/main" val="12499251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Healing Covenant</a:t>
            </a:r>
          </a:p>
        </p:txBody>
      </p:sp>
      <p:sp>
        <p:nvSpPr>
          <p:cNvPr id="3" name="Content Placeholder 2"/>
          <p:cNvSpPr>
            <a:spLocks noGrp="1"/>
          </p:cNvSpPr>
          <p:nvPr>
            <p:ph idx="1"/>
          </p:nvPr>
        </p:nvSpPr>
        <p:spPr>
          <a:xfrm>
            <a:off x="228600" y="1981200"/>
            <a:ext cx="8763000" cy="3987727"/>
          </a:xfrm>
        </p:spPr>
        <p:txBody>
          <a:bodyPr>
            <a:noAutofit/>
          </a:bodyPr>
          <a:lstStyle/>
          <a:p>
            <a:pPr marL="0" indent="0">
              <a:buNone/>
            </a:pPr>
            <a:r>
              <a:rPr lang="en-US" sz="2800" b="1" dirty="0"/>
              <a:t>Healing and the Atonement</a:t>
            </a:r>
            <a:r>
              <a:rPr lang="en-US" sz="2800" dirty="0"/>
              <a:t>: </a:t>
            </a:r>
            <a:r>
              <a:rPr lang="en-US" sz="2800" b="1" dirty="0"/>
              <a:t>The Prophecy of Isaiah - Isaiah 53:1-10.</a:t>
            </a:r>
            <a:r>
              <a:rPr lang="en-US" sz="2800" dirty="0"/>
              <a:t/>
            </a:r>
            <a:br>
              <a:rPr lang="en-US" sz="2800" dirty="0"/>
            </a:br>
            <a:r>
              <a:rPr lang="en-US" sz="2800" dirty="0"/>
              <a:t/>
            </a:r>
            <a:br>
              <a:rPr lang="en-US" sz="2800" dirty="0"/>
            </a:br>
            <a:r>
              <a:rPr lang="en-US" sz="2800" dirty="0"/>
              <a:t>The prophet Isaiah gives us a wonderful glimpse into the life and ministry of the coming Messiah. This is a prophetic passage concerning the atoning work of Christ, the Messiah. In this prophecy he prophesies many things concerning the Messiah’s ministry and all that He would go through on behalf of God’s people, of which we find healing being very much a part of the atoning work of Christ.</a:t>
            </a:r>
            <a:br>
              <a:rPr lang="en-US" sz="2800" dirty="0"/>
            </a:br>
            <a:endParaRPr lang="en-US" sz="2800" dirty="0"/>
          </a:p>
        </p:txBody>
      </p:sp>
    </p:spTree>
    <p:extLst>
      <p:ext uri="{BB962C8B-B14F-4D97-AF65-F5344CB8AC3E}">
        <p14:creationId xmlns:p14="http://schemas.microsoft.com/office/powerpoint/2010/main" val="252600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Healing Covenant</a:t>
            </a:r>
          </a:p>
        </p:txBody>
      </p:sp>
      <p:sp>
        <p:nvSpPr>
          <p:cNvPr id="3" name="Content Placeholder 2"/>
          <p:cNvSpPr>
            <a:spLocks noGrp="1"/>
          </p:cNvSpPr>
          <p:nvPr>
            <p:ph idx="1"/>
          </p:nvPr>
        </p:nvSpPr>
        <p:spPr>
          <a:xfrm>
            <a:off x="533400" y="2057400"/>
            <a:ext cx="8305800" cy="3878789"/>
          </a:xfrm>
        </p:spPr>
        <p:txBody>
          <a:bodyPr>
            <a:noAutofit/>
          </a:bodyPr>
          <a:lstStyle/>
          <a:p>
            <a:r>
              <a:rPr lang="en-US" sz="2800" dirty="0"/>
              <a:t>This privilege is provided for by the atonement as we shall see later in the message. The prophet Isaiah prophesies concerning Christ and His work of atonement when he says, “Surely He has borne our griefs (sicknesses), and carried our sorrows (pain</a:t>
            </a:r>
            <a:r>
              <a:rPr lang="en-US" sz="2800" dirty="0" smtClean="0"/>
              <a:t>).”</a:t>
            </a:r>
          </a:p>
          <a:p>
            <a:r>
              <a:rPr lang="en-US" sz="2800" dirty="0" smtClean="0"/>
              <a:t>This </a:t>
            </a:r>
            <a:r>
              <a:rPr lang="en-US" sz="2800" dirty="0"/>
              <a:t>was the first covenant God gave to the children of Israel after crossing the Red Sea. It was a covenant of healing, which is typical of our redemption as well. </a:t>
            </a:r>
          </a:p>
        </p:txBody>
      </p:sp>
    </p:spTree>
    <p:extLst>
      <p:ext uri="{BB962C8B-B14F-4D97-AF65-F5344CB8AC3E}">
        <p14:creationId xmlns:p14="http://schemas.microsoft.com/office/powerpoint/2010/main" val="17070312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Healing Covenant</a:t>
            </a:r>
          </a:p>
        </p:txBody>
      </p:sp>
      <p:sp>
        <p:nvSpPr>
          <p:cNvPr id="3" name="Content Placeholder 2"/>
          <p:cNvSpPr>
            <a:spLocks noGrp="1"/>
          </p:cNvSpPr>
          <p:nvPr>
            <p:ph idx="1"/>
          </p:nvPr>
        </p:nvSpPr>
        <p:spPr>
          <a:xfrm>
            <a:off x="533400" y="1981200"/>
            <a:ext cx="8153400" cy="4648200"/>
          </a:xfrm>
        </p:spPr>
        <p:txBody>
          <a:bodyPr>
            <a:noAutofit/>
          </a:bodyPr>
          <a:lstStyle/>
          <a:p>
            <a:r>
              <a:rPr lang="en-US" b="1" dirty="0"/>
              <a:t>Isaiah </a:t>
            </a:r>
            <a:r>
              <a:rPr lang="en-US" b="1" dirty="0" smtClean="0"/>
              <a:t>53:4-5 &amp; 10</a:t>
            </a:r>
            <a:r>
              <a:rPr lang="en-US" dirty="0" smtClean="0"/>
              <a:t> (AMP)</a:t>
            </a:r>
            <a:r>
              <a:rPr lang="en-US" dirty="0"/>
              <a:t/>
            </a:r>
            <a:br>
              <a:rPr lang="en-US" dirty="0"/>
            </a:br>
            <a:r>
              <a:rPr lang="en-US" dirty="0"/>
              <a:t>Surely He has borne our griefs (sicknesses, weaknesses, and distresses) and carried our sorrows and pains [of punishment], yet we [ignorantly] considered Him stricken, smitten, and afflicted by God [as if with leprosy]. </a:t>
            </a:r>
            <a:endParaRPr lang="en-US" dirty="0" smtClean="0"/>
          </a:p>
          <a:p>
            <a:r>
              <a:rPr lang="en-US" dirty="0" smtClean="0"/>
              <a:t>But </a:t>
            </a:r>
            <a:r>
              <a:rPr lang="en-US" dirty="0"/>
              <a:t>He was wounded for our transgressions, He was bruised for our guilt and iniquities; the chastisement [needful to obtain] peace and well-being for us was upon Him, and </a:t>
            </a:r>
            <a:r>
              <a:rPr lang="en-US" b="1" dirty="0"/>
              <a:t>with the stripes </a:t>
            </a:r>
            <a:r>
              <a:rPr lang="en-US" dirty="0"/>
              <a:t>[that wounded] Him </a:t>
            </a:r>
            <a:r>
              <a:rPr lang="en-US" b="1" dirty="0"/>
              <a:t>we are hea</a:t>
            </a:r>
            <a:r>
              <a:rPr lang="en-US" dirty="0"/>
              <a:t>led and made whole</a:t>
            </a:r>
            <a:r>
              <a:rPr lang="en-US" dirty="0" smtClean="0"/>
              <a:t>.</a:t>
            </a:r>
          </a:p>
          <a:p>
            <a:r>
              <a:rPr lang="en-US" dirty="0" smtClean="0"/>
              <a:t>Yet </a:t>
            </a:r>
            <a:r>
              <a:rPr lang="en-US" dirty="0" smtClean="0"/>
              <a:t>it </a:t>
            </a:r>
            <a:r>
              <a:rPr lang="en-US" dirty="0" smtClean="0"/>
              <a:t>pleased the Lord to bruise Him; He has put Him to grief.</a:t>
            </a:r>
            <a:endParaRPr lang="en-US" dirty="0"/>
          </a:p>
        </p:txBody>
      </p:sp>
    </p:spTree>
    <p:extLst>
      <p:ext uri="{BB962C8B-B14F-4D97-AF65-F5344CB8AC3E}">
        <p14:creationId xmlns:p14="http://schemas.microsoft.com/office/powerpoint/2010/main" val="2730882037"/>
      </p:ext>
    </p:extLst>
  </p:cSld>
  <p:clrMapOvr>
    <a:masterClrMapping/>
  </p:clrMapOvr>
  <p:timing>
    <p:tnLst>
      <p:par>
        <p:cTn id="1" dur="indefinite" restart="never" nodeType="tmRoot"/>
      </p:par>
    </p:tnLst>
  </p:timing>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Berlin</Template>
  <TotalTime>360</TotalTime>
  <Words>3389</Words>
  <Application>Microsoft Office PowerPoint</Application>
  <PresentationFormat>On-screen Show (4:3)</PresentationFormat>
  <Paragraphs>161</Paragraphs>
  <Slides>48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48</vt:i4>
      </vt:variant>
    </vt:vector>
  </HeadingPairs>
  <TitlesOfParts>
    <vt:vector size="52" baseType="lpstr">
      <vt:lpstr>Arial</vt:lpstr>
      <vt:lpstr>Calibri</vt:lpstr>
      <vt:lpstr>Trebuchet MS</vt:lpstr>
      <vt:lpstr>Berlin</vt:lpstr>
      <vt:lpstr>The Healing Covenant</vt:lpstr>
      <vt:lpstr>The Healing Covenant</vt:lpstr>
      <vt:lpstr>The Healing Covenant</vt:lpstr>
      <vt:lpstr>The Healing Covenant</vt:lpstr>
      <vt:lpstr>The Healing Covenant</vt:lpstr>
      <vt:lpstr>The Healing Covenant</vt:lpstr>
      <vt:lpstr>The Healing Covenant</vt:lpstr>
      <vt:lpstr>The Healing Covenant</vt:lpstr>
      <vt:lpstr>The Healing Covenant</vt:lpstr>
      <vt:lpstr>The Healing Covenant</vt:lpstr>
      <vt:lpstr>The Healing Covenant</vt:lpstr>
      <vt:lpstr>The Healing Covenant</vt:lpstr>
      <vt:lpstr>The Healing Covenant</vt:lpstr>
      <vt:lpstr>The Healing Covenant</vt:lpstr>
      <vt:lpstr>The Healing Covenant</vt:lpstr>
      <vt:lpstr>The Healing Covenant</vt:lpstr>
      <vt:lpstr>The Healing Covenant</vt:lpstr>
      <vt:lpstr>The Healing Covenant</vt:lpstr>
      <vt:lpstr>The Healing Covenant</vt:lpstr>
      <vt:lpstr>The Healing Covenant</vt:lpstr>
      <vt:lpstr>The Healing Covenant</vt:lpstr>
      <vt:lpstr>The Healing Covenant</vt:lpstr>
      <vt:lpstr>The Healing Covenant</vt:lpstr>
      <vt:lpstr>The Healing Covenant</vt:lpstr>
      <vt:lpstr>The Healing Covenant</vt:lpstr>
      <vt:lpstr>The Healing Covenant</vt:lpstr>
      <vt:lpstr>The Healing Covenant</vt:lpstr>
      <vt:lpstr>The Healing Covenant</vt:lpstr>
      <vt:lpstr>The Healing Covenant</vt:lpstr>
      <vt:lpstr>The Healing Covenant</vt:lpstr>
      <vt:lpstr>The Healing Covenant</vt:lpstr>
      <vt:lpstr>The Healing Covenant</vt:lpstr>
      <vt:lpstr>The Healing Covenant</vt:lpstr>
      <vt:lpstr>The Healing Covenant</vt:lpstr>
      <vt:lpstr>The Healing Covenant</vt:lpstr>
      <vt:lpstr>The Healing Covenant</vt:lpstr>
      <vt:lpstr>The Healing Covenant</vt:lpstr>
      <vt:lpstr>The Healing Covenant</vt:lpstr>
      <vt:lpstr>The Healing Covenant</vt:lpstr>
      <vt:lpstr>The Healing Covenant</vt:lpstr>
      <vt:lpstr>The Healing Covenant</vt:lpstr>
      <vt:lpstr>The Healing Covenant</vt:lpstr>
      <vt:lpstr>The Healing Covenant</vt:lpstr>
      <vt:lpstr>The Healing Covenant</vt:lpstr>
      <vt:lpstr>The Healing Covenant</vt:lpstr>
      <vt:lpstr>The Healing Covenant</vt:lpstr>
      <vt:lpstr>PowerPoint Presentation</vt:lpstr>
      <vt:lpstr>PowerPoint Presentation</vt:lpstr>
    </vt:vector>
  </TitlesOfParts>
  <Company>Veteran Affairs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Healing Covenant</dc:title>
  <dc:creator>vhanflstubbp</dc:creator>
  <cp:lastModifiedBy>AFCC</cp:lastModifiedBy>
  <cp:revision>25</cp:revision>
  <cp:lastPrinted>2015-06-01T20:35:55Z</cp:lastPrinted>
  <dcterms:created xsi:type="dcterms:W3CDTF">2015-05-19T14:54:35Z</dcterms:created>
  <dcterms:modified xsi:type="dcterms:W3CDTF">2015-06-03T23:54:28Z</dcterms:modified>
</cp:coreProperties>
</file>