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9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0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</p:sldMasterIdLst>
  <p:notesMasterIdLst>
    <p:notesMasterId r:id="rId20"/>
  </p:notesMasterIdLst>
  <p:handoutMasterIdLst>
    <p:handoutMasterId r:id="rId21"/>
  </p:handoutMasterIdLst>
  <p:sldIdLst>
    <p:sldId id="256" r:id="rId2"/>
    <p:sldId id="279" r:id="rId3"/>
    <p:sldId id="258" r:id="rId4"/>
    <p:sldId id="264" r:id="rId5"/>
    <p:sldId id="259" r:id="rId6"/>
    <p:sldId id="267" r:id="rId7"/>
    <p:sldId id="270" r:id="rId8"/>
    <p:sldId id="290" r:id="rId9"/>
    <p:sldId id="296" r:id="rId10"/>
    <p:sldId id="295" r:id="rId11"/>
    <p:sldId id="291" r:id="rId12"/>
    <p:sldId id="294" r:id="rId13"/>
    <p:sldId id="293" r:id="rId14"/>
    <p:sldId id="281" r:id="rId15"/>
    <p:sldId id="280" r:id="rId16"/>
    <p:sldId id="260" r:id="rId17"/>
    <p:sldId id="284" r:id="rId18"/>
    <p:sldId id="289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00"/>
    <a:srgbClr val="000099"/>
    <a:srgbClr val="333399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5628" autoAdjust="0"/>
  </p:normalViewPr>
  <p:slideViewPr>
    <p:cSldViewPr>
      <p:cViewPr>
        <p:scale>
          <a:sx n="110" d="100"/>
          <a:sy n="110" d="100"/>
        </p:scale>
        <p:origin x="-1644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40" d="100"/>
        <a:sy n="14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iagrams/_rels/data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image" Target="../media/image20.png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diagrams/_rels/drawing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59FFC76-276C-40A1-B646-77AD09CBBB04}" type="doc">
      <dgm:prSet loTypeId="urn:microsoft.com/office/officeart/2008/layout/BendingPictureCaptionList" loCatId="picture" qsTypeId="urn:microsoft.com/office/officeart/2005/8/quickstyle/simple1" qsCatId="simple" csTypeId="urn:microsoft.com/office/officeart/2005/8/colors/accent1_2" csCatId="accent1" phldr="1"/>
      <dgm:spPr/>
    </dgm:pt>
    <dgm:pt modelId="{071B8625-34BC-4A4E-A1A0-85CD5D6BDBB8}" type="pres">
      <dgm:prSet presAssocID="{759FFC76-276C-40A1-B646-77AD09CBBB04}" presName="Name0" presStyleCnt="0">
        <dgm:presLayoutVars>
          <dgm:dir/>
          <dgm:resizeHandles val="exact"/>
        </dgm:presLayoutVars>
      </dgm:prSet>
      <dgm:spPr/>
    </dgm:pt>
  </dgm:ptLst>
  <dgm:cxnLst>
    <dgm:cxn modelId="{9C5E27B7-7A44-4BB4-8152-72B04B628127}" type="presOf" srcId="{759FFC76-276C-40A1-B646-77AD09CBBB04}" destId="{071B8625-34BC-4A4E-A1A0-85CD5D6BDBB8}" srcOrd="0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C48EA3A-A9E8-4D61-A672-A6A623BEBCF7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1594D0A-446B-4BE4-B7CE-1D31CC857E59}">
      <dgm:prSet/>
      <dgm:spPr/>
      <dgm:t>
        <a:bodyPr/>
        <a:lstStyle/>
        <a:p>
          <a:pPr rtl="0"/>
          <a:r>
            <a:rPr lang="en-US" baseline="0" dirty="0" smtClean="0"/>
            <a:t>Work every day to improve the health of our community.</a:t>
          </a:r>
          <a:endParaRPr lang="en-US" dirty="0"/>
        </a:p>
      </dgm:t>
    </dgm:pt>
    <dgm:pt modelId="{D68B4805-CA09-4D1E-9EFF-3696A0A972F0}" type="parTrans" cxnId="{332F50C8-A5B6-4378-A013-B33B29A80EBC}">
      <dgm:prSet/>
      <dgm:spPr/>
      <dgm:t>
        <a:bodyPr/>
        <a:lstStyle/>
        <a:p>
          <a:endParaRPr lang="en-US"/>
        </a:p>
      </dgm:t>
    </dgm:pt>
    <dgm:pt modelId="{A081FE87-B3EB-4E99-8A06-9F2449F1297E}" type="sibTrans" cxnId="{332F50C8-A5B6-4378-A013-B33B29A80EBC}">
      <dgm:prSet/>
      <dgm:spPr/>
      <dgm:t>
        <a:bodyPr/>
        <a:lstStyle/>
        <a:p>
          <a:endParaRPr lang="en-US"/>
        </a:p>
      </dgm:t>
    </dgm:pt>
    <dgm:pt modelId="{B94CE020-2910-4F0C-875A-E4176BE74B86}">
      <dgm:prSet/>
      <dgm:spPr/>
      <dgm:t>
        <a:bodyPr/>
        <a:lstStyle/>
        <a:p>
          <a:pPr rtl="0"/>
          <a:r>
            <a:rPr lang="en-US" baseline="0" dirty="0" smtClean="0"/>
            <a:t>Based on your personalized needs and concerns, HealthStreet links you to: </a:t>
          </a:r>
          <a:endParaRPr lang="en-US" dirty="0"/>
        </a:p>
      </dgm:t>
    </dgm:pt>
    <dgm:pt modelId="{E057C33F-8DAC-4A5E-8A8E-28AFEEC3EFFE}" type="parTrans" cxnId="{14DC5168-CB26-4C16-95BF-22C7B7C03869}">
      <dgm:prSet/>
      <dgm:spPr/>
      <dgm:t>
        <a:bodyPr/>
        <a:lstStyle/>
        <a:p>
          <a:endParaRPr lang="en-US"/>
        </a:p>
      </dgm:t>
    </dgm:pt>
    <dgm:pt modelId="{F8A043A3-49AF-48D8-B128-B4A67F7FF858}" type="sibTrans" cxnId="{14DC5168-CB26-4C16-95BF-22C7B7C03869}">
      <dgm:prSet/>
      <dgm:spPr/>
      <dgm:t>
        <a:bodyPr/>
        <a:lstStyle/>
        <a:p>
          <a:endParaRPr lang="en-US"/>
        </a:p>
      </dgm:t>
    </dgm:pt>
    <dgm:pt modelId="{3CCEA28B-4C18-4069-B5CC-7B733771BD2E}">
      <dgm:prSet/>
      <dgm:spPr/>
      <dgm:t>
        <a:bodyPr/>
        <a:lstStyle/>
        <a:p>
          <a:pPr rtl="0"/>
          <a:r>
            <a:rPr lang="en-US" baseline="0" dirty="0" smtClean="0"/>
            <a:t>Medical and social services and</a:t>
          </a:r>
          <a:endParaRPr lang="en-US" dirty="0"/>
        </a:p>
      </dgm:t>
    </dgm:pt>
    <dgm:pt modelId="{C6E55470-52A5-4CA8-83D9-A5380EE9DFB4}" type="parTrans" cxnId="{006D6089-704A-43A3-9A3C-857713F2B639}">
      <dgm:prSet/>
      <dgm:spPr/>
      <dgm:t>
        <a:bodyPr/>
        <a:lstStyle/>
        <a:p>
          <a:endParaRPr lang="en-US"/>
        </a:p>
      </dgm:t>
    </dgm:pt>
    <dgm:pt modelId="{A88B4156-30DE-4045-8695-C90911FF300E}" type="sibTrans" cxnId="{006D6089-704A-43A3-9A3C-857713F2B639}">
      <dgm:prSet/>
      <dgm:spPr/>
      <dgm:t>
        <a:bodyPr/>
        <a:lstStyle/>
        <a:p>
          <a:endParaRPr lang="en-US"/>
        </a:p>
      </dgm:t>
    </dgm:pt>
    <dgm:pt modelId="{07E327AD-08E7-44D8-B6A1-8DB51F21C27B}">
      <dgm:prSet/>
      <dgm:spPr/>
      <dgm:t>
        <a:bodyPr/>
        <a:lstStyle/>
        <a:p>
          <a:pPr rtl="0"/>
          <a:r>
            <a:rPr lang="en-US" baseline="0" dirty="0" smtClean="0"/>
            <a:t>Opportunities to participate in research studies </a:t>
          </a:r>
          <a:endParaRPr lang="en-US" dirty="0"/>
        </a:p>
      </dgm:t>
    </dgm:pt>
    <dgm:pt modelId="{812A03B4-BBD7-4CDE-BFBA-47E154F28BB7}" type="parTrans" cxnId="{E3D5953C-6C29-4DFD-B729-C374E25EAEDD}">
      <dgm:prSet/>
      <dgm:spPr/>
      <dgm:t>
        <a:bodyPr/>
        <a:lstStyle/>
        <a:p>
          <a:endParaRPr lang="en-US"/>
        </a:p>
      </dgm:t>
    </dgm:pt>
    <dgm:pt modelId="{6980FB5B-1FD0-4B13-A542-87DC99752587}" type="sibTrans" cxnId="{E3D5953C-6C29-4DFD-B729-C374E25EAEDD}">
      <dgm:prSet/>
      <dgm:spPr/>
      <dgm:t>
        <a:bodyPr/>
        <a:lstStyle/>
        <a:p>
          <a:endParaRPr lang="en-US"/>
        </a:p>
      </dgm:t>
    </dgm:pt>
    <dgm:pt modelId="{2EE56343-956D-474E-8388-E3B2CA8CD90C}" type="pres">
      <dgm:prSet presAssocID="{0C48EA3A-A9E8-4D61-A672-A6A623BEBCF7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4A7E4DF-F5FA-4282-A07C-86BA6E1AEC49}" type="pres">
      <dgm:prSet presAssocID="{F1594D0A-446B-4BE4-B7CE-1D31CC857E59}" presName="composite" presStyleCnt="0"/>
      <dgm:spPr/>
    </dgm:pt>
    <dgm:pt modelId="{27A734E3-E722-496B-8F7A-10992D43FD9B}" type="pres">
      <dgm:prSet presAssocID="{F1594D0A-446B-4BE4-B7CE-1D31CC857E59}" presName="imgShp" presStyleLbl="fgImgPlace1" presStyleIdx="0" presStyleCnt="2" custScaleX="183813" custScaleY="143246" custLinFactNeighborX="-67221" custLinFactNeighborY="-4339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934769C6-2536-4322-A4BC-60CA2437C37D}" type="pres">
      <dgm:prSet presAssocID="{F1594D0A-446B-4BE4-B7CE-1D31CC857E59}" presName="txShp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6A420DA-8855-4A4C-AAD6-9FE3EF87EA64}" type="pres">
      <dgm:prSet presAssocID="{A081FE87-B3EB-4E99-8A06-9F2449F1297E}" presName="spacing" presStyleCnt="0"/>
      <dgm:spPr/>
    </dgm:pt>
    <dgm:pt modelId="{F2EE7707-C83F-4E7B-8236-14C07EA3C92C}" type="pres">
      <dgm:prSet presAssocID="{B94CE020-2910-4F0C-875A-E4176BE74B86}" presName="composite" presStyleCnt="0"/>
      <dgm:spPr/>
    </dgm:pt>
    <dgm:pt modelId="{B1BB0FCF-A569-4D00-AF9E-7213F92A4AE0}" type="pres">
      <dgm:prSet presAssocID="{B94CE020-2910-4F0C-875A-E4176BE74B86}" presName="imgShp" presStyleLbl="fgImgPlace1" presStyleIdx="1" presStyleCnt="2" custScaleX="174344" custScaleY="136441" custLinFactNeighborX="-40922" custLinFactNeighborY="-9221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CDD23C51-0400-4E95-9DCC-93F47763084E}" type="pres">
      <dgm:prSet presAssocID="{B94CE020-2910-4F0C-875A-E4176BE74B86}" presName="txShp" presStyleLbl="node1" presStyleIdx="1" presStyleCnt="2" custLinFactNeighborX="-581" custLinFactNeighborY="-1127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4DC5168-CB26-4C16-95BF-22C7B7C03869}" srcId="{0C48EA3A-A9E8-4D61-A672-A6A623BEBCF7}" destId="{B94CE020-2910-4F0C-875A-E4176BE74B86}" srcOrd="1" destOrd="0" parTransId="{E057C33F-8DAC-4A5E-8A8E-28AFEEC3EFFE}" sibTransId="{F8A043A3-49AF-48D8-B128-B4A67F7FF858}"/>
    <dgm:cxn modelId="{006D6089-704A-43A3-9A3C-857713F2B639}" srcId="{B94CE020-2910-4F0C-875A-E4176BE74B86}" destId="{3CCEA28B-4C18-4069-B5CC-7B733771BD2E}" srcOrd="0" destOrd="0" parTransId="{C6E55470-52A5-4CA8-83D9-A5380EE9DFB4}" sibTransId="{A88B4156-30DE-4045-8695-C90911FF300E}"/>
    <dgm:cxn modelId="{D2D25CB4-A305-40AA-AF15-B31B9A1C89D5}" type="presOf" srcId="{B94CE020-2910-4F0C-875A-E4176BE74B86}" destId="{CDD23C51-0400-4E95-9DCC-93F47763084E}" srcOrd="0" destOrd="0" presId="urn:microsoft.com/office/officeart/2005/8/layout/vList3"/>
    <dgm:cxn modelId="{E3D5953C-6C29-4DFD-B729-C374E25EAEDD}" srcId="{B94CE020-2910-4F0C-875A-E4176BE74B86}" destId="{07E327AD-08E7-44D8-B6A1-8DB51F21C27B}" srcOrd="1" destOrd="0" parTransId="{812A03B4-BBD7-4CDE-BFBA-47E154F28BB7}" sibTransId="{6980FB5B-1FD0-4B13-A542-87DC99752587}"/>
    <dgm:cxn modelId="{4AD4CA6A-4B35-4199-9133-1106409FE587}" type="presOf" srcId="{07E327AD-08E7-44D8-B6A1-8DB51F21C27B}" destId="{CDD23C51-0400-4E95-9DCC-93F47763084E}" srcOrd="0" destOrd="2" presId="urn:microsoft.com/office/officeart/2005/8/layout/vList3"/>
    <dgm:cxn modelId="{F4AEF9F1-84D7-4E4C-A0AD-E077E4A47C52}" type="presOf" srcId="{F1594D0A-446B-4BE4-B7CE-1D31CC857E59}" destId="{934769C6-2536-4322-A4BC-60CA2437C37D}" srcOrd="0" destOrd="0" presId="urn:microsoft.com/office/officeart/2005/8/layout/vList3"/>
    <dgm:cxn modelId="{D22A0CFF-8FF7-4E3C-BF2B-92C12DBA6C91}" type="presOf" srcId="{3CCEA28B-4C18-4069-B5CC-7B733771BD2E}" destId="{CDD23C51-0400-4E95-9DCC-93F47763084E}" srcOrd="0" destOrd="1" presId="urn:microsoft.com/office/officeart/2005/8/layout/vList3"/>
    <dgm:cxn modelId="{332F50C8-A5B6-4378-A013-B33B29A80EBC}" srcId="{0C48EA3A-A9E8-4D61-A672-A6A623BEBCF7}" destId="{F1594D0A-446B-4BE4-B7CE-1D31CC857E59}" srcOrd="0" destOrd="0" parTransId="{D68B4805-CA09-4D1E-9EFF-3696A0A972F0}" sibTransId="{A081FE87-B3EB-4E99-8A06-9F2449F1297E}"/>
    <dgm:cxn modelId="{EA25B63B-1BB2-44FA-A0A6-963BA9508C9D}" type="presOf" srcId="{0C48EA3A-A9E8-4D61-A672-A6A623BEBCF7}" destId="{2EE56343-956D-474E-8388-E3B2CA8CD90C}" srcOrd="0" destOrd="0" presId="urn:microsoft.com/office/officeart/2005/8/layout/vList3"/>
    <dgm:cxn modelId="{A27F6182-2BA5-454A-8A33-8EC3A9042322}" type="presParOf" srcId="{2EE56343-956D-474E-8388-E3B2CA8CD90C}" destId="{C4A7E4DF-F5FA-4282-A07C-86BA6E1AEC49}" srcOrd="0" destOrd="0" presId="urn:microsoft.com/office/officeart/2005/8/layout/vList3"/>
    <dgm:cxn modelId="{068224BD-843B-446C-BCA9-4204E47CE607}" type="presParOf" srcId="{C4A7E4DF-F5FA-4282-A07C-86BA6E1AEC49}" destId="{27A734E3-E722-496B-8F7A-10992D43FD9B}" srcOrd="0" destOrd="0" presId="urn:microsoft.com/office/officeart/2005/8/layout/vList3"/>
    <dgm:cxn modelId="{85F1FC87-B554-4CA5-AF50-E5F1205B01FB}" type="presParOf" srcId="{C4A7E4DF-F5FA-4282-A07C-86BA6E1AEC49}" destId="{934769C6-2536-4322-A4BC-60CA2437C37D}" srcOrd="1" destOrd="0" presId="urn:microsoft.com/office/officeart/2005/8/layout/vList3"/>
    <dgm:cxn modelId="{A8786618-0C4C-466A-A85C-CC1365B477AB}" type="presParOf" srcId="{2EE56343-956D-474E-8388-E3B2CA8CD90C}" destId="{66A420DA-8855-4A4C-AAD6-9FE3EF87EA64}" srcOrd="1" destOrd="0" presId="urn:microsoft.com/office/officeart/2005/8/layout/vList3"/>
    <dgm:cxn modelId="{BB6BD8FB-8112-4EDE-BC77-C6E4595269CB}" type="presParOf" srcId="{2EE56343-956D-474E-8388-E3B2CA8CD90C}" destId="{F2EE7707-C83F-4E7B-8236-14C07EA3C92C}" srcOrd="2" destOrd="0" presId="urn:microsoft.com/office/officeart/2005/8/layout/vList3"/>
    <dgm:cxn modelId="{C3FA46F5-28E6-4F31-9E89-B282E4F7AD40}" type="presParOf" srcId="{F2EE7707-C83F-4E7B-8236-14C07EA3C92C}" destId="{B1BB0FCF-A569-4D00-AF9E-7213F92A4AE0}" srcOrd="0" destOrd="0" presId="urn:microsoft.com/office/officeart/2005/8/layout/vList3"/>
    <dgm:cxn modelId="{FAAD6B70-BB76-4CB4-B40A-C990AB3B99F4}" type="presParOf" srcId="{F2EE7707-C83F-4E7B-8236-14C07EA3C92C}" destId="{CDD23C51-0400-4E95-9DCC-93F47763084E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D6A6AFB-3EAB-4B55-934E-9D4F0427D27A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F2A7895-0ABB-4140-951F-6D46ABE723E2}">
      <dgm:prSet custT="1"/>
      <dgm:spPr/>
      <dgm:t>
        <a:bodyPr/>
        <a:lstStyle/>
        <a:p>
          <a:pPr rtl="0"/>
          <a:r>
            <a:rPr lang="en-US" sz="1800" baseline="0" dirty="0" smtClean="0"/>
            <a:t>Child &amp; Parenting Services</a:t>
          </a:r>
          <a:endParaRPr lang="en-US" sz="1800" dirty="0"/>
        </a:p>
      </dgm:t>
    </dgm:pt>
    <dgm:pt modelId="{BA836F0C-AAC4-4E58-B290-4065DB8537CF}" type="parTrans" cxnId="{F60121AC-FF86-4B2A-98B6-666F0B32567D}">
      <dgm:prSet/>
      <dgm:spPr/>
      <dgm:t>
        <a:bodyPr/>
        <a:lstStyle/>
        <a:p>
          <a:endParaRPr lang="en-US"/>
        </a:p>
      </dgm:t>
    </dgm:pt>
    <dgm:pt modelId="{49F19D93-F960-4F16-9B2F-D7878DEB6CFE}" type="sibTrans" cxnId="{F60121AC-FF86-4B2A-98B6-666F0B32567D}">
      <dgm:prSet/>
      <dgm:spPr/>
      <dgm:t>
        <a:bodyPr/>
        <a:lstStyle/>
        <a:p>
          <a:endParaRPr lang="en-US"/>
        </a:p>
      </dgm:t>
    </dgm:pt>
    <dgm:pt modelId="{D86F8FD3-093D-4009-ABBC-EC1956534F5F}">
      <dgm:prSet custT="1"/>
      <dgm:spPr/>
      <dgm:t>
        <a:bodyPr/>
        <a:lstStyle/>
        <a:p>
          <a:pPr rtl="0"/>
          <a:r>
            <a:rPr lang="en-US" sz="1600" baseline="0" dirty="0" smtClean="0"/>
            <a:t>Academic &amp; Education Services</a:t>
          </a:r>
          <a:endParaRPr lang="en-US" sz="1600" dirty="0"/>
        </a:p>
      </dgm:t>
    </dgm:pt>
    <dgm:pt modelId="{B56554D8-810B-442B-8379-5EF8495F0FB2}" type="parTrans" cxnId="{BDD643C1-2D56-41F6-8C20-9987389655E6}">
      <dgm:prSet/>
      <dgm:spPr/>
      <dgm:t>
        <a:bodyPr/>
        <a:lstStyle/>
        <a:p>
          <a:endParaRPr lang="en-US"/>
        </a:p>
      </dgm:t>
    </dgm:pt>
    <dgm:pt modelId="{035F2CD9-953A-4C57-8B68-DA3BFD55637F}" type="sibTrans" cxnId="{BDD643C1-2D56-41F6-8C20-9987389655E6}">
      <dgm:prSet/>
      <dgm:spPr/>
      <dgm:t>
        <a:bodyPr/>
        <a:lstStyle/>
        <a:p>
          <a:endParaRPr lang="en-US"/>
        </a:p>
      </dgm:t>
    </dgm:pt>
    <dgm:pt modelId="{8F087D23-980B-4520-9391-2B6584E4FCEA}">
      <dgm:prSet custT="1"/>
      <dgm:spPr/>
      <dgm:t>
        <a:bodyPr/>
        <a:lstStyle/>
        <a:p>
          <a:pPr rtl="0"/>
          <a:r>
            <a:rPr lang="en-US" sz="1600" baseline="0" dirty="0" smtClean="0"/>
            <a:t>Dental </a:t>
          </a:r>
          <a:endParaRPr lang="en-US" sz="1600" dirty="0"/>
        </a:p>
      </dgm:t>
    </dgm:pt>
    <dgm:pt modelId="{85D2D04C-7566-4BFA-9B1C-3C96F192F222}" type="parTrans" cxnId="{5B4E989A-44D6-4DEC-BCF5-C68AF4A2392A}">
      <dgm:prSet/>
      <dgm:spPr/>
      <dgm:t>
        <a:bodyPr/>
        <a:lstStyle/>
        <a:p>
          <a:endParaRPr lang="en-US"/>
        </a:p>
      </dgm:t>
    </dgm:pt>
    <dgm:pt modelId="{05761DB5-AD9C-4E4E-8DFF-179D636A1414}" type="sibTrans" cxnId="{5B4E989A-44D6-4DEC-BCF5-C68AF4A2392A}">
      <dgm:prSet/>
      <dgm:spPr/>
      <dgm:t>
        <a:bodyPr/>
        <a:lstStyle/>
        <a:p>
          <a:endParaRPr lang="en-US"/>
        </a:p>
      </dgm:t>
    </dgm:pt>
    <dgm:pt modelId="{62C4613E-2739-4588-B00C-5501CBCDF3AE}">
      <dgm:prSet custT="1"/>
      <dgm:spPr/>
      <dgm:t>
        <a:bodyPr/>
        <a:lstStyle/>
        <a:p>
          <a:pPr rtl="0"/>
          <a:r>
            <a:rPr lang="en-US" sz="1600" baseline="0" dirty="0" smtClean="0"/>
            <a:t>Energy Assistance</a:t>
          </a:r>
          <a:endParaRPr lang="en-US" sz="1600" dirty="0"/>
        </a:p>
      </dgm:t>
    </dgm:pt>
    <dgm:pt modelId="{D205F285-3D4B-468E-AB84-8D840131FD37}" type="parTrans" cxnId="{B57319E4-FDB2-43D0-92D1-ACD9B144D756}">
      <dgm:prSet/>
      <dgm:spPr/>
      <dgm:t>
        <a:bodyPr/>
        <a:lstStyle/>
        <a:p>
          <a:endParaRPr lang="en-US"/>
        </a:p>
      </dgm:t>
    </dgm:pt>
    <dgm:pt modelId="{5CFD76F8-89F9-4696-8FD5-D5ADB62D55A0}" type="sibTrans" cxnId="{B57319E4-FDB2-43D0-92D1-ACD9B144D756}">
      <dgm:prSet/>
      <dgm:spPr/>
      <dgm:t>
        <a:bodyPr/>
        <a:lstStyle/>
        <a:p>
          <a:endParaRPr lang="en-US"/>
        </a:p>
      </dgm:t>
    </dgm:pt>
    <dgm:pt modelId="{84FDDED0-0BE4-4F7E-A30B-67881414288A}">
      <dgm:prSet custT="1"/>
      <dgm:spPr/>
      <dgm:t>
        <a:bodyPr/>
        <a:lstStyle/>
        <a:p>
          <a:pPr rtl="0"/>
          <a:r>
            <a:rPr lang="en-US" sz="1600" baseline="0" dirty="0" smtClean="0"/>
            <a:t>Health Clinics</a:t>
          </a:r>
          <a:endParaRPr lang="en-US" sz="1600" dirty="0"/>
        </a:p>
      </dgm:t>
    </dgm:pt>
    <dgm:pt modelId="{0CD626C4-AA85-4176-BFAD-1741459BD71F}" type="parTrans" cxnId="{D4800DA5-BED1-44DB-A049-5ECAAA627F17}">
      <dgm:prSet/>
      <dgm:spPr/>
      <dgm:t>
        <a:bodyPr/>
        <a:lstStyle/>
        <a:p>
          <a:endParaRPr lang="en-US"/>
        </a:p>
      </dgm:t>
    </dgm:pt>
    <dgm:pt modelId="{26C92C74-E5F7-4AF3-8BEC-37F33F85A458}" type="sibTrans" cxnId="{D4800DA5-BED1-44DB-A049-5ECAAA627F17}">
      <dgm:prSet/>
      <dgm:spPr/>
      <dgm:t>
        <a:bodyPr/>
        <a:lstStyle/>
        <a:p>
          <a:endParaRPr lang="en-US"/>
        </a:p>
      </dgm:t>
    </dgm:pt>
    <dgm:pt modelId="{C128AEF2-F5B5-4B01-B51C-B9D0995A699C}">
      <dgm:prSet custT="1"/>
      <dgm:spPr/>
      <dgm:t>
        <a:bodyPr/>
        <a:lstStyle/>
        <a:p>
          <a:pPr rtl="0"/>
          <a:r>
            <a:rPr lang="en-US" sz="1600" baseline="0" dirty="0" smtClean="0"/>
            <a:t>Housing </a:t>
          </a:r>
          <a:endParaRPr lang="en-US" sz="900" dirty="0"/>
        </a:p>
      </dgm:t>
    </dgm:pt>
    <dgm:pt modelId="{1E7F9FE0-132F-467A-AF8B-AF0245D9A721}" type="parTrans" cxnId="{F868A21F-787D-4F6F-9B7B-F39CF8E6BC86}">
      <dgm:prSet/>
      <dgm:spPr/>
      <dgm:t>
        <a:bodyPr/>
        <a:lstStyle/>
        <a:p>
          <a:endParaRPr lang="en-US"/>
        </a:p>
      </dgm:t>
    </dgm:pt>
    <dgm:pt modelId="{62CA8067-C214-4BFD-A6FD-6D3F2A7C1D8F}" type="sibTrans" cxnId="{F868A21F-787D-4F6F-9B7B-F39CF8E6BC86}">
      <dgm:prSet/>
      <dgm:spPr/>
      <dgm:t>
        <a:bodyPr/>
        <a:lstStyle/>
        <a:p>
          <a:endParaRPr lang="en-US"/>
        </a:p>
      </dgm:t>
    </dgm:pt>
    <dgm:pt modelId="{610224FB-C98F-4E52-804E-5F87C8858BAB}">
      <dgm:prSet custT="1"/>
      <dgm:spPr/>
      <dgm:t>
        <a:bodyPr/>
        <a:lstStyle/>
        <a:p>
          <a:pPr rtl="0"/>
          <a:r>
            <a:rPr lang="en-US" sz="1600" baseline="0" dirty="0" smtClean="0"/>
            <a:t>Exercise/Healthy Lifestyle </a:t>
          </a:r>
          <a:endParaRPr lang="en-US" sz="1600" dirty="0"/>
        </a:p>
      </dgm:t>
    </dgm:pt>
    <dgm:pt modelId="{BDC46743-778C-405D-9DD6-F30392E0D571}" type="parTrans" cxnId="{2843BCA0-6F47-4FA8-9456-CCBE89A6D266}">
      <dgm:prSet/>
      <dgm:spPr/>
      <dgm:t>
        <a:bodyPr/>
        <a:lstStyle/>
        <a:p>
          <a:endParaRPr lang="en-US"/>
        </a:p>
      </dgm:t>
    </dgm:pt>
    <dgm:pt modelId="{3027C37C-7A6F-4D9D-BA75-9CF2BBAD42B7}" type="sibTrans" cxnId="{2843BCA0-6F47-4FA8-9456-CCBE89A6D266}">
      <dgm:prSet/>
      <dgm:spPr/>
      <dgm:t>
        <a:bodyPr/>
        <a:lstStyle/>
        <a:p>
          <a:endParaRPr lang="en-US"/>
        </a:p>
      </dgm:t>
    </dgm:pt>
    <dgm:pt modelId="{F29E22D8-070B-426D-A968-0C1BC3F13C61}" type="pres">
      <dgm:prSet presAssocID="{8D6A6AFB-3EAB-4B55-934E-9D4F0427D27A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7B97A4F-ADE2-4E56-9F6E-85E8F994C758}" type="pres">
      <dgm:prSet presAssocID="{4F2A7895-0ABB-4140-951F-6D46ABE723E2}" presName="composite" presStyleCnt="0"/>
      <dgm:spPr/>
    </dgm:pt>
    <dgm:pt modelId="{7BCC297B-695C-4AE8-B340-D2A8439856D6}" type="pres">
      <dgm:prSet presAssocID="{4F2A7895-0ABB-4140-951F-6D46ABE723E2}" presName="imgShp" presStyleLbl="fgImgPlace1" presStyleIdx="0" presStyleCnt="7" custScaleX="310806" custScaleY="309985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D3E3A126-DAFE-45B1-B514-BC037AAD9079}" type="pres">
      <dgm:prSet presAssocID="{4F2A7895-0ABB-4140-951F-6D46ABE723E2}" presName="txShp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07C907E-26C7-45F3-8E54-E82E38E430C5}" type="pres">
      <dgm:prSet presAssocID="{49F19D93-F960-4F16-9B2F-D7878DEB6CFE}" presName="spacing" presStyleCnt="0"/>
      <dgm:spPr/>
    </dgm:pt>
    <dgm:pt modelId="{431EE765-0995-4445-92DB-62DD44BA8977}" type="pres">
      <dgm:prSet presAssocID="{D86F8FD3-093D-4009-ABBC-EC1956534F5F}" presName="composite" presStyleCnt="0"/>
      <dgm:spPr/>
    </dgm:pt>
    <dgm:pt modelId="{C2051B2B-D63D-46FF-9127-D4352048B5A2}" type="pres">
      <dgm:prSet presAssocID="{D86F8FD3-093D-4009-ABBC-EC1956534F5F}" presName="imgShp" presStyleLbl="fgImgPlace1" presStyleIdx="1" presStyleCnt="7" custScaleX="313637" custScaleY="295969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E5578796-48AD-45C2-906D-18E3F671573A}" type="pres">
      <dgm:prSet presAssocID="{D86F8FD3-093D-4009-ABBC-EC1956534F5F}" presName="txShp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69AACD4-A7AA-40CB-B8F4-15DEACF6FF7F}" type="pres">
      <dgm:prSet presAssocID="{035F2CD9-953A-4C57-8B68-DA3BFD55637F}" presName="spacing" presStyleCnt="0"/>
      <dgm:spPr/>
    </dgm:pt>
    <dgm:pt modelId="{88B4F0D2-2B42-4CDF-8D21-010C4B2781D2}" type="pres">
      <dgm:prSet presAssocID="{8F087D23-980B-4520-9391-2B6584E4FCEA}" presName="composite" presStyleCnt="0"/>
      <dgm:spPr/>
    </dgm:pt>
    <dgm:pt modelId="{CF88E138-6419-4B2B-8A49-07725CFC6302}" type="pres">
      <dgm:prSet presAssocID="{8F087D23-980B-4520-9391-2B6584E4FCEA}" presName="imgShp" presStyleLbl="fgImgPlace1" presStyleIdx="2" presStyleCnt="7" custScaleX="333236" custScaleY="322101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82059A44-451E-40A9-9267-D7171E457F20}" type="pres">
      <dgm:prSet presAssocID="{8F087D23-980B-4520-9391-2B6584E4FCEA}" presName="txShp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471A9C8-E4FB-4200-8F9A-30C0365E0F4B}" type="pres">
      <dgm:prSet presAssocID="{05761DB5-AD9C-4E4E-8DFF-179D636A1414}" presName="spacing" presStyleCnt="0"/>
      <dgm:spPr/>
    </dgm:pt>
    <dgm:pt modelId="{39854D65-FB16-468E-B1A3-BAD3355011D9}" type="pres">
      <dgm:prSet presAssocID="{62C4613E-2739-4588-B00C-5501CBCDF3AE}" presName="composite" presStyleCnt="0"/>
      <dgm:spPr/>
    </dgm:pt>
    <dgm:pt modelId="{D6D310A9-E9EC-444D-8B37-5B459CC46AAB}" type="pres">
      <dgm:prSet presAssocID="{62C4613E-2739-4588-B00C-5501CBCDF3AE}" presName="imgShp" presStyleLbl="fgImgPlace1" presStyleIdx="3" presStyleCnt="7" custScaleX="316165" custScaleY="295063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3E1450D0-1D5D-4FB5-91A8-5BA510B3ADEC}" type="pres">
      <dgm:prSet presAssocID="{62C4613E-2739-4588-B00C-5501CBCDF3AE}" presName="txShp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BECA395-4E59-408A-9381-0EEFE0196E83}" type="pres">
      <dgm:prSet presAssocID="{5CFD76F8-89F9-4696-8FD5-D5ADB62D55A0}" presName="spacing" presStyleCnt="0"/>
      <dgm:spPr/>
    </dgm:pt>
    <dgm:pt modelId="{55DAF716-B7B5-4D7E-B8A8-DEFBA9C7432D}" type="pres">
      <dgm:prSet presAssocID="{84FDDED0-0BE4-4F7E-A30B-67881414288A}" presName="composite" presStyleCnt="0"/>
      <dgm:spPr/>
    </dgm:pt>
    <dgm:pt modelId="{D4F0E948-444C-4117-B765-12CC5050EC79}" type="pres">
      <dgm:prSet presAssocID="{84FDDED0-0BE4-4F7E-A30B-67881414288A}" presName="imgShp" presStyleLbl="fgImgPlace1" presStyleIdx="4" presStyleCnt="7" custScaleX="338168" custScaleY="328122"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</dgm:pt>
    <dgm:pt modelId="{28867759-76D7-403B-B310-1FC421F10C5A}" type="pres">
      <dgm:prSet presAssocID="{84FDDED0-0BE4-4F7E-A30B-67881414288A}" presName="txShp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DC0C1C7-5321-4116-B90F-2567CB50634C}" type="pres">
      <dgm:prSet presAssocID="{26C92C74-E5F7-4AF3-8BEC-37F33F85A458}" presName="spacing" presStyleCnt="0"/>
      <dgm:spPr/>
    </dgm:pt>
    <dgm:pt modelId="{33F94A8D-6588-46AB-B41D-50FC8B4D741A}" type="pres">
      <dgm:prSet presAssocID="{C128AEF2-F5B5-4B01-B51C-B9D0995A699C}" presName="composite" presStyleCnt="0"/>
      <dgm:spPr/>
    </dgm:pt>
    <dgm:pt modelId="{0F7001F4-A050-4B58-953F-75BEB7B6B6AC}" type="pres">
      <dgm:prSet presAssocID="{C128AEF2-F5B5-4B01-B51C-B9D0995A699C}" presName="imgShp" presStyleLbl="fgImgPlace1" presStyleIdx="5" presStyleCnt="7" custScaleX="332411" custScaleY="316894"/>
      <dgm:spPr>
        <a:blipFill rotWithShape="1">
          <a:blip xmlns:r="http://schemas.openxmlformats.org/officeDocument/2006/relationships" r:embed="rId6"/>
          <a:stretch>
            <a:fillRect/>
          </a:stretch>
        </a:blipFill>
      </dgm:spPr>
    </dgm:pt>
    <dgm:pt modelId="{0B1790AA-D6C1-48D4-B810-F6B37DA89EDF}" type="pres">
      <dgm:prSet presAssocID="{C128AEF2-F5B5-4B01-B51C-B9D0995A699C}" presName="txShp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B80F1A4-A850-487A-BA17-E52F7BBD8D0F}" type="pres">
      <dgm:prSet presAssocID="{62CA8067-C214-4BFD-A6FD-6D3F2A7C1D8F}" presName="spacing" presStyleCnt="0"/>
      <dgm:spPr/>
    </dgm:pt>
    <dgm:pt modelId="{25A43DFB-8663-4F2F-8CBB-9ACB7168A39C}" type="pres">
      <dgm:prSet presAssocID="{610224FB-C98F-4E52-804E-5F87C8858BAB}" presName="composite" presStyleCnt="0"/>
      <dgm:spPr/>
    </dgm:pt>
    <dgm:pt modelId="{F3392248-ED66-4B75-A510-404F68ABB57F}" type="pres">
      <dgm:prSet presAssocID="{610224FB-C98F-4E52-804E-5F87C8858BAB}" presName="imgShp" presStyleLbl="fgImgPlace1" presStyleIdx="6" presStyleCnt="7" custScaleX="331672" custScaleY="336979"/>
      <dgm:spPr>
        <a:blipFill rotWithShape="1">
          <a:blip xmlns:r="http://schemas.openxmlformats.org/officeDocument/2006/relationships" r:embed="rId7"/>
          <a:stretch>
            <a:fillRect/>
          </a:stretch>
        </a:blipFill>
      </dgm:spPr>
    </dgm:pt>
    <dgm:pt modelId="{D3278284-94BA-493F-8B7A-646DF19D6AB1}" type="pres">
      <dgm:prSet presAssocID="{610224FB-C98F-4E52-804E-5F87C8858BAB}" presName="txShp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DD643C1-2D56-41F6-8C20-9987389655E6}" srcId="{8D6A6AFB-3EAB-4B55-934E-9D4F0427D27A}" destId="{D86F8FD3-093D-4009-ABBC-EC1956534F5F}" srcOrd="1" destOrd="0" parTransId="{B56554D8-810B-442B-8379-5EF8495F0FB2}" sibTransId="{035F2CD9-953A-4C57-8B68-DA3BFD55637F}"/>
    <dgm:cxn modelId="{3ED5783D-1A84-4E4E-9D3A-6ECC49167848}" type="presOf" srcId="{8F087D23-980B-4520-9391-2B6584E4FCEA}" destId="{82059A44-451E-40A9-9267-D7171E457F20}" srcOrd="0" destOrd="0" presId="urn:microsoft.com/office/officeart/2005/8/layout/vList3"/>
    <dgm:cxn modelId="{B57319E4-FDB2-43D0-92D1-ACD9B144D756}" srcId="{8D6A6AFB-3EAB-4B55-934E-9D4F0427D27A}" destId="{62C4613E-2739-4588-B00C-5501CBCDF3AE}" srcOrd="3" destOrd="0" parTransId="{D205F285-3D4B-468E-AB84-8D840131FD37}" sibTransId="{5CFD76F8-89F9-4696-8FD5-D5ADB62D55A0}"/>
    <dgm:cxn modelId="{82C028C0-D1AE-484C-9C6C-A1850B772CFB}" type="presOf" srcId="{8D6A6AFB-3EAB-4B55-934E-9D4F0427D27A}" destId="{F29E22D8-070B-426D-A968-0C1BC3F13C61}" srcOrd="0" destOrd="0" presId="urn:microsoft.com/office/officeart/2005/8/layout/vList3"/>
    <dgm:cxn modelId="{B8ED58F7-A26A-4CD1-9CB3-1FCF41F63F86}" type="presOf" srcId="{C128AEF2-F5B5-4B01-B51C-B9D0995A699C}" destId="{0B1790AA-D6C1-48D4-B810-F6B37DA89EDF}" srcOrd="0" destOrd="0" presId="urn:microsoft.com/office/officeart/2005/8/layout/vList3"/>
    <dgm:cxn modelId="{1E235CDD-5664-47DB-80C1-429E08A230FC}" type="presOf" srcId="{62C4613E-2739-4588-B00C-5501CBCDF3AE}" destId="{3E1450D0-1D5D-4FB5-91A8-5BA510B3ADEC}" srcOrd="0" destOrd="0" presId="urn:microsoft.com/office/officeart/2005/8/layout/vList3"/>
    <dgm:cxn modelId="{AE17A4C3-6CD5-443B-A943-25BF61A49F5E}" type="presOf" srcId="{610224FB-C98F-4E52-804E-5F87C8858BAB}" destId="{D3278284-94BA-493F-8B7A-646DF19D6AB1}" srcOrd="0" destOrd="0" presId="urn:microsoft.com/office/officeart/2005/8/layout/vList3"/>
    <dgm:cxn modelId="{D4800DA5-BED1-44DB-A049-5ECAAA627F17}" srcId="{8D6A6AFB-3EAB-4B55-934E-9D4F0427D27A}" destId="{84FDDED0-0BE4-4F7E-A30B-67881414288A}" srcOrd="4" destOrd="0" parTransId="{0CD626C4-AA85-4176-BFAD-1741459BD71F}" sibTransId="{26C92C74-E5F7-4AF3-8BEC-37F33F85A458}"/>
    <dgm:cxn modelId="{F868A21F-787D-4F6F-9B7B-F39CF8E6BC86}" srcId="{8D6A6AFB-3EAB-4B55-934E-9D4F0427D27A}" destId="{C128AEF2-F5B5-4B01-B51C-B9D0995A699C}" srcOrd="5" destOrd="0" parTransId="{1E7F9FE0-132F-467A-AF8B-AF0245D9A721}" sibTransId="{62CA8067-C214-4BFD-A6FD-6D3F2A7C1D8F}"/>
    <dgm:cxn modelId="{B75016BC-BFBC-4D89-A12B-0D56700DF260}" type="presOf" srcId="{84FDDED0-0BE4-4F7E-A30B-67881414288A}" destId="{28867759-76D7-403B-B310-1FC421F10C5A}" srcOrd="0" destOrd="0" presId="urn:microsoft.com/office/officeart/2005/8/layout/vList3"/>
    <dgm:cxn modelId="{2843BCA0-6F47-4FA8-9456-CCBE89A6D266}" srcId="{8D6A6AFB-3EAB-4B55-934E-9D4F0427D27A}" destId="{610224FB-C98F-4E52-804E-5F87C8858BAB}" srcOrd="6" destOrd="0" parTransId="{BDC46743-778C-405D-9DD6-F30392E0D571}" sibTransId="{3027C37C-7A6F-4D9D-BA75-9CF2BBAD42B7}"/>
    <dgm:cxn modelId="{D83F99B6-92AA-4783-87E1-BE1EBB82FE51}" type="presOf" srcId="{D86F8FD3-093D-4009-ABBC-EC1956534F5F}" destId="{E5578796-48AD-45C2-906D-18E3F671573A}" srcOrd="0" destOrd="0" presId="urn:microsoft.com/office/officeart/2005/8/layout/vList3"/>
    <dgm:cxn modelId="{F60121AC-FF86-4B2A-98B6-666F0B32567D}" srcId="{8D6A6AFB-3EAB-4B55-934E-9D4F0427D27A}" destId="{4F2A7895-0ABB-4140-951F-6D46ABE723E2}" srcOrd="0" destOrd="0" parTransId="{BA836F0C-AAC4-4E58-B290-4065DB8537CF}" sibTransId="{49F19D93-F960-4F16-9B2F-D7878DEB6CFE}"/>
    <dgm:cxn modelId="{5B4E989A-44D6-4DEC-BCF5-C68AF4A2392A}" srcId="{8D6A6AFB-3EAB-4B55-934E-9D4F0427D27A}" destId="{8F087D23-980B-4520-9391-2B6584E4FCEA}" srcOrd="2" destOrd="0" parTransId="{85D2D04C-7566-4BFA-9B1C-3C96F192F222}" sibTransId="{05761DB5-AD9C-4E4E-8DFF-179D636A1414}"/>
    <dgm:cxn modelId="{DC4BB537-7AD1-40EE-9604-EA167DBE9BC6}" type="presOf" srcId="{4F2A7895-0ABB-4140-951F-6D46ABE723E2}" destId="{D3E3A126-DAFE-45B1-B514-BC037AAD9079}" srcOrd="0" destOrd="0" presId="urn:microsoft.com/office/officeart/2005/8/layout/vList3"/>
    <dgm:cxn modelId="{963857AB-ADAB-42D5-B815-87C0D86AE695}" type="presParOf" srcId="{F29E22D8-070B-426D-A968-0C1BC3F13C61}" destId="{E7B97A4F-ADE2-4E56-9F6E-85E8F994C758}" srcOrd="0" destOrd="0" presId="urn:microsoft.com/office/officeart/2005/8/layout/vList3"/>
    <dgm:cxn modelId="{C3776878-772B-4902-AFA6-BD6987C6AB4B}" type="presParOf" srcId="{E7B97A4F-ADE2-4E56-9F6E-85E8F994C758}" destId="{7BCC297B-695C-4AE8-B340-D2A8439856D6}" srcOrd="0" destOrd="0" presId="urn:microsoft.com/office/officeart/2005/8/layout/vList3"/>
    <dgm:cxn modelId="{BA9BCF7E-DC52-46E8-A4F6-60D74018E602}" type="presParOf" srcId="{E7B97A4F-ADE2-4E56-9F6E-85E8F994C758}" destId="{D3E3A126-DAFE-45B1-B514-BC037AAD9079}" srcOrd="1" destOrd="0" presId="urn:microsoft.com/office/officeart/2005/8/layout/vList3"/>
    <dgm:cxn modelId="{52862DCC-5045-497B-81F7-1627102E6DDA}" type="presParOf" srcId="{F29E22D8-070B-426D-A968-0C1BC3F13C61}" destId="{A07C907E-26C7-45F3-8E54-E82E38E430C5}" srcOrd="1" destOrd="0" presId="urn:microsoft.com/office/officeart/2005/8/layout/vList3"/>
    <dgm:cxn modelId="{308E53A9-081B-4B92-B7AE-92071AC9EA52}" type="presParOf" srcId="{F29E22D8-070B-426D-A968-0C1BC3F13C61}" destId="{431EE765-0995-4445-92DB-62DD44BA8977}" srcOrd="2" destOrd="0" presId="urn:microsoft.com/office/officeart/2005/8/layout/vList3"/>
    <dgm:cxn modelId="{62339681-D13F-4855-B048-6E2B2204802B}" type="presParOf" srcId="{431EE765-0995-4445-92DB-62DD44BA8977}" destId="{C2051B2B-D63D-46FF-9127-D4352048B5A2}" srcOrd="0" destOrd="0" presId="urn:microsoft.com/office/officeart/2005/8/layout/vList3"/>
    <dgm:cxn modelId="{BA24E750-3C24-4D2C-804F-E119A37AE539}" type="presParOf" srcId="{431EE765-0995-4445-92DB-62DD44BA8977}" destId="{E5578796-48AD-45C2-906D-18E3F671573A}" srcOrd="1" destOrd="0" presId="urn:microsoft.com/office/officeart/2005/8/layout/vList3"/>
    <dgm:cxn modelId="{CF90F81D-11FF-4173-8703-743CCB0763A7}" type="presParOf" srcId="{F29E22D8-070B-426D-A968-0C1BC3F13C61}" destId="{A69AACD4-A7AA-40CB-B8F4-15DEACF6FF7F}" srcOrd="3" destOrd="0" presId="urn:microsoft.com/office/officeart/2005/8/layout/vList3"/>
    <dgm:cxn modelId="{284B3FFD-D371-4DFA-B8E8-984D35C7F084}" type="presParOf" srcId="{F29E22D8-070B-426D-A968-0C1BC3F13C61}" destId="{88B4F0D2-2B42-4CDF-8D21-010C4B2781D2}" srcOrd="4" destOrd="0" presId="urn:microsoft.com/office/officeart/2005/8/layout/vList3"/>
    <dgm:cxn modelId="{0A08F9E2-BACC-40BB-973C-94636E520741}" type="presParOf" srcId="{88B4F0D2-2B42-4CDF-8D21-010C4B2781D2}" destId="{CF88E138-6419-4B2B-8A49-07725CFC6302}" srcOrd="0" destOrd="0" presId="urn:microsoft.com/office/officeart/2005/8/layout/vList3"/>
    <dgm:cxn modelId="{093B11B1-0E7B-41D1-A82C-65CE9F6477AC}" type="presParOf" srcId="{88B4F0D2-2B42-4CDF-8D21-010C4B2781D2}" destId="{82059A44-451E-40A9-9267-D7171E457F20}" srcOrd="1" destOrd="0" presId="urn:microsoft.com/office/officeart/2005/8/layout/vList3"/>
    <dgm:cxn modelId="{23DD4766-C264-4662-9CCE-6DAE76332967}" type="presParOf" srcId="{F29E22D8-070B-426D-A968-0C1BC3F13C61}" destId="{4471A9C8-E4FB-4200-8F9A-30C0365E0F4B}" srcOrd="5" destOrd="0" presId="urn:microsoft.com/office/officeart/2005/8/layout/vList3"/>
    <dgm:cxn modelId="{3C41E6F2-3242-4643-BD5A-BB9222E99E99}" type="presParOf" srcId="{F29E22D8-070B-426D-A968-0C1BC3F13C61}" destId="{39854D65-FB16-468E-B1A3-BAD3355011D9}" srcOrd="6" destOrd="0" presId="urn:microsoft.com/office/officeart/2005/8/layout/vList3"/>
    <dgm:cxn modelId="{D5E6909D-7FF2-44D7-9D52-FAB2751B2CCF}" type="presParOf" srcId="{39854D65-FB16-468E-B1A3-BAD3355011D9}" destId="{D6D310A9-E9EC-444D-8B37-5B459CC46AAB}" srcOrd="0" destOrd="0" presId="urn:microsoft.com/office/officeart/2005/8/layout/vList3"/>
    <dgm:cxn modelId="{EDDA450B-B2BD-4151-9B6B-1AA7F815F08B}" type="presParOf" srcId="{39854D65-FB16-468E-B1A3-BAD3355011D9}" destId="{3E1450D0-1D5D-4FB5-91A8-5BA510B3ADEC}" srcOrd="1" destOrd="0" presId="urn:microsoft.com/office/officeart/2005/8/layout/vList3"/>
    <dgm:cxn modelId="{B2369CFC-A039-4391-81DD-3FCEF1B49FB4}" type="presParOf" srcId="{F29E22D8-070B-426D-A968-0C1BC3F13C61}" destId="{2BECA395-4E59-408A-9381-0EEFE0196E83}" srcOrd="7" destOrd="0" presId="urn:microsoft.com/office/officeart/2005/8/layout/vList3"/>
    <dgm:cxn modelId="{FCB5F5FE-7BD2-48BB-A479-7C49D4500F02}" type="presParOf" srcId="{F29E22D8-070B-426D-A968-0C1BC3F13C61}" destId="{55DAF716-B7B5-4D7E-B8A8-DEFBA9C7432D}" srcOrd="8" destOrd="0" presId="urn:microsoft.com/office/officeart/2005/8/layout/vList3"/>
    <dgm:cxn modelId="{B7D0A158-038B-4E64-9168-263143EC7977}" type="presParOf" srcId="{55DAF716-B7B5-4D7E-B8A8-DEFBA9C7432D}" destId="{D4F0E948-444C-4117-B765-12CC5050EC79}" srcOrd="0" destOrd="0" presId="urn:microsoft.com/office/officeart/2005/8/layout/vList3"/>
    <dgm:cxn modelId="{53970771-7BE0-49F5-8501-BF497C424B83}" type="presParOf" srcId="{55DAF716-B7B5-4D7E-B8A8-DEFBA9C7432D}" destId="{28867759-76D7-403B-B310-1FC421F10C5A}" srcOrd="1" destOrd="0" presId="urn:microsoft.com/office/officeart/2005/8/layout/vList3"/>
    <dgm:cxn modelId="{56468BC6-B692-4D2F-9812-9C607A4BBB5C}" type="presParOf" srcId="{F29E22D8-070B-426D-A968-0C1BC3F13C61}" destId="{FDC0C1C7-5321-4116-B90F-2567CB50634C}" srcOrd="9" destOrd="0" presId="urn:microsoft.com/office/officeart/2005/8/layout/vList3"/>
    <dgm:cxn modelId="{548D2EC6-E55C-4303-8D2D-B6D0C3CDEC6D}" type="presParOf" srcId="{F29E22D8-070B-426D-A968-0C1BC3F13C61}" destId="{33F94A8D-6588-46AB-B41D-50FC8B4D741A}" srcOrd="10" destOrd="0" presId="urn:microsoft.com/office/officeart/2005/8/layout/vList3"/>
    <dgm:cxn modelId="{B87B7081-55E2-45BF-912C-C5375FA6BB1B}" type="presParOf" srcId="{33F94A8D-6588-46AB-B41D-50FC8B4D741A}" destId="{0F7001F4-A050-4B58-953F-75BEB7B6B6AC}" srcOrd="0" destOrd="0" presId="urn:microsoft.com/office/officeart/2005/8/layout/vList3"/>
    <dgm:cxn modelId="{B054C026-FC37-4D50-80A5-A6CB67BCD2F7}" type="presParOf" srcId="{33F94A8D-6588-46AB-B41D-50FC8B4D741A}" destId="{0B1790AA-D6C1-48D4-B810-F6B37DA89EDF}" srcOrd="1" destOrd="0" presId="urn:microsoft.com/office/officeart/2005/8/layout/vList3"/>
    <dgm:cxn modelId="{6FE7F5AA-44E5-420F-966F-8670124891C9}" type="presParOf" srcId="{F29E22D8-070B-426D-A968-0C1BC3F13C61}" destId="{EB80F1A4-A850-487A-BA17-E52F7BBD8D0F}" srcOrd="11" destOrd="0" presId="urn:microsoft.com/office/officeart/2005/8/layout/vList3"/>
    <dgm:cxn modelId="{ECC4A467-0811-46DA-86CC-04358795252D}" type="presParOf" srcId="{F29E22D8-070B-426D-A968-0C1BC3F13C61}" destId="{25A43DFB-8663-4F2F-8CBB-9ACB7168A39C}" srcOrd="12" destOrd="0" presId="urn:microsoft.com/office/officeart/2005/8/layout/vList3"/>
    <dgm:cxn modelId="{D6E95B9F-5B28-4257-B8B5-17D9A043FF2E}" type="presParOf" srcId="{25A43DFB-8663-4F2F-8CBB-9ACB7168A39C}" destId="{F3392248-ED66-4B75-A510-404F68ABB57F}" srcOrd="0" destOrd="0" presId="urn:microsoft.com/office/officeart/2005/8/layout/vList3"/>
    <dgm:cxn modelId="{53E104B6-3F3D-41D2-A1AC-715CA938214D}" type="presParOf" srcId="{25A43DFB-8663-4F2F-8CBB-9ACB7168A39C}" destId="{D3278284-94BA-493F-8B7A-646DF19D6AB1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34D3861-C870-42CA-AEC9-433E2CC1CCBE}" type="doc">
      <dgm:prSet loTypeId="urn:microsoft.com/office/officeart/2005/8/layout/vList5" loCatId="list" qsTypeId="urn:microsoft.com/office/officeart/2005/8/quickstyle/simple1" qsCatId="simple" csTypeId="urn:microsoft.com/office/officeart/2005/8/colors/accent1_3" csCatId="accent1" phldr="1"/>
      <dgm:spPr/>
      <dgm:t>
        <a:bodyPr/>
        <a:lstStyle/>
        <a:p>
          <a:endParaRPr lang="en-US"/>
        </a:p>
      </dgm:t>
    </dgm:pt>
    <dgm:pt modelId="{AB13F7EC-FAEC-4BB9-B299-7A91738683BD}">
      <dgm:prSet/>
      <dgm:spPr/>
      <dgm:t>
        <a:bodyPr/>
        <a:lstStyle/>
        <a:p>
          <a:pPr rtl="0"/>
          <a:r>
            <a:rPr lang="en-US" baseline="0" dirty="0" smtClean="0"/>
            <a:t>Examples of health research studies available:</a:t>
          </a:r>
          <a:endParaRPr lang="en-US" dirty="0"/>
        </a:p>
      </dgm:t>
    </dgm:pt>
    <dgm:pt modelId="{9B5C3BA7-808C-4FD1-A229-15CDF6CE14A7}" type="parTrans" cxnId="{E3A97A20-F636-401E-98FB-F44E6DA44C4E}">
      <dgm:prSet/>
      <dgm:spPr/>
      <dgm:t>
        <a:bodyPr/>
        <a:lstStyle/>
        <a:p>
          <a:endParaRPr lang="en-US"/>
        </a:p>
      </dgm:t>
    </dgm:pt>
    <dgm:pt modelId="{7428CDBA-5158-4D5E-BC24-1C0775B3858F}" type="sibTrans" cxnId="{E3A97A20-F636-401E-98FB-F44E6DA44C4E}">
      <dgm:prSet/>
      <dgm:spPr/>
      <dgm:t>
        <a:bodyPr/>
        <a:lstStyle/>
        <a:p>
          <a:endParaRPr lang="en-US"/>
        </a:p>
      </dgm:t>
    </dgm:pt>
    <dgm:pt modelId="{01D7C9EA-EBA4-4936-A0E9-38234ECB24BF}" type="pres">
      <dgm:prSet presAssocID="{134D3861-C870-42CA-AEC9-433E2CC1CCBE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8A26F64-5960-49C3-B43A-8AA0456666AB}" type="pres">
      <dgm:prSet presAssocID="{AB13F7EC-FAEC-4BB9-B299-7A91738683BD}" presName="linNode" presStyleCnt="0"/>
      <dgm:spPr/>
    </dgm:pt>
    <dgm:pt modelId="{9B6FC5C3-302C-461E-AE73-CFBE4CDA4AAA}" type="pres">
      <dgm:prSet presAssocID="{AB13F7EC-FAEC-4BB9-B299-7A91738683BD}" presName="parentText" presStyleLbl="node1" presStyleIdx="0" presStyleCnt="1" custScaleX="58712" custScaleY="51100" custLinFactNeighborX="-98233" custLinFactNeighborY="-1919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3A97A20-F636-401E-98FB-F44E6DA44C4E}" srcId="{134D3861-C870-42CA-AEC9-433E2CC1CCBE}" destId="{AB13F7EC-FAEC-4BB9-B299-7A91738683BD}" srcOrd="0" destOrd="0" parTransId="{9B5C3BA7-808C-4FD1-A229-15CDF6CE14A7}" sibTransId="{7428CDBA-5158-4D5E-BC24-1C0775B3858F}"/>
    <dgm:cxn modelId="{E49A8D34-4594-48C4-A36E-C1566A6E4744}" type="presOf" srcId="{134D3861-C870-42CA-AEC9-433E2CC1CCBE}" destId="{01D7C9EA-EBA4-4936-A0E9-38234ECB24BF}" srcOrd="0" destOrd="0" presId="urn:microsoft.com/office/officeart/2005/8/layout/vList5"/>
    <dgm:cxn modelId="{028F89C7-7452-46F5-85A5-A32C23169896}" type="presOf" srcId="{AB13F7EC-FAEC-4BB9-B299-7A91738683BD}" destId="{9B6FC5C3-302C-461E-AE73-CFBE4CDA4AAA}" srcOrd="0" destOrd="0" presId="urn:microsoft.com/office/officeart/2005/8/layout/vList5"/>
    <dgm:cxn modelId="{ACFA261B-4C4F-498E-9052-C1DA86EC67A7}" type="presParOf" srcId="{01D7C9EA-EBA4-4936-A0E9-38234ECB24BF}" destId="{18A26F64-5960-49C3-B43A-8AA0456666AB}" srcOrd="0" destOrd="0" presId="urn:microsoft.com/office/officeart/2005/8/layout/vList5"/>
    <dgm:cxn modelId="{48D5D0A8-6FB6-484C-AFEC-BD37B0443792}" type="presParOf" srcId="{18A26F64-5960-49C3-B43A-8AA0456666AB}" destId="{9B6FC5C3-302C-461E-AE73-CFBE4CDA4AAA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989323D3-7DD6-42CB-9C6D-EC2313F393B0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C2DFDBE-0A05-4288-ADFF-9443A71705DE}">
      <dgm:prSet/>
      <dgm:spPr/>
      <dgm:t>
        <a:bodyPr/>
        <a:lstStyle/>
        <a:p>
          <a:pPr rtl="0"/>
          <a:r>
            <a:rPr lang="en-US" baseline="0" dirty="0" smtClean="0"/>
            <a:t>Blood Pressure Screenings</a:t>
          </a:r>
          <a:endParaRPr lang="en-US" dirty="0"/>
        </a:p>
      </dgm:t>
    </dgm:pt>
    <dgm:pt modelId="{8F25C6FB-061E-4221-AE86-A9E947ED3BD9}" type="parTrans" cxnId="{D519CF70-BE83-4B32-A780-53FCB09C1534}">
      <dgm:prSet/>
      <dgm:spPr/>
      <dgm:t>
        <a:bodyPr/>
        <a:lstStyle/>
        <a:p>
          <a:endParaRPr lang="en-US"/>
        </a:p>
      </dgm:t>
    </dgm:pt>
    <dgm:pt modelId="{E7861F3B-D991-42D0-8C5E-F19E3933F84C}" type="sibTrans" cxnId="{D519CF70-BE83-4B32-A780-53FCB09C1534}">
      <dgm:prSet/>
      <dgm:spPr/>
      <dgm:t>
        <a:bodyPr/>
        <a:lstStyle/>
        <a:p>
          <a:endParaRPr lang="en-US"/>
        </a:p>
      </dgm:t>
    </dgm:pt>
    <dgm:pt modelId="{EE4EE46B-EB34-49CF-A741-1574C8BA2C65}">
      <dgm:prSet/>
      <dgm:spPr/>
      <dgm:t>
        <a:bodyPr/>
        <a:lstStyle/>
        <a:p>
          <a:pPr rtl="0"/>
          <a:r>
            <a:rPr lang="en-US" baseline="0" dirty="0" smtClean="0"/>
            <a:t>Confidential HIV testing and Counseling</a:t>
          </a:r>
          <a:endParaRPr lang="en-US" dirty="0"/>
        </a:p>
      </dgm:t>
    </dgm:pt>
    <dgm:pt modelId="{BC508E1B-157A-4DAD-A870-E9424B97748C}" type="parTrans" cxnId="{A8B5037D-5918-4458-B19F-10E8892F2066}">
      <dgm:prSet/>
      <dgm:spPr/>
      <dgm:t>
        <a:bodyPr/>
        <a:lstStyle/>
        <a:p>
          <a:endParaRPr lang="en-US"/>
        </a:p>
      </dgm:t>
    </dgm:pt>
    <dgm:pt modelId="{585863F6-AB62-4AAE-AA1B-8A08AAF5FF6B}" type="sibTrans" cxnId="{A8B5037D-5918-4458-B19F-10E8892F2066}">
      <dgm:prSet/>
      <dgm:spPr/>
      <dgm:t>
        <a:bodyPr/>
        <a:lstStyle/>
        <a:p>
          <a:endParaRPr lang="en-US"/>
        </a:p>
      </dgm:t>
    </dgm:pt>
    <dgm:pt modelId="{7F6A8F19-F25F-4B62-8CC9-CFC7B172937D}">
      <dgm:prSet/>
      <dgm:spPr/>
      <dgm:t>
        <a:bodyPr/>
        <a:lstStyle/>
        <a:p>
          <a:pPr rtl="0"/>
          <a:r>
            <a:rPr lang="en-US" baseline="0" dirty="0" smtClean="0"/>
            <a:t>Computer Usage and Tutorials</a:t>
          </a:r>
          <a:endParaRPr lang="en-US" dirty="0"/>
        </a:p>
      </dgm:t>
    </dgm:pt>
    <dgm:pt modelId="{8E5E488F-299C-4D23-972A-18DA0297F31F}" type="parTrans" cxnId="{23C143A1-25D9-4981-B5CE-EB4B9574EDE0}">
      <dgm:prSet/>
      <dgm:spPr/>
      <dgm:t>
        <a:bodyPr/>
        <a:lstStyle/>
        <a:p>
          <a:endParaRPr lang="en-US"/>
        </a:p>
      </dgm:t>
    </dgm:pt>
    <dgm:pt modelId="{529A0EFF-467A-41A4-8523-3DD98040A7A1}" type="sibTrans" cxnId="{23C143A1-25D9-4981-B5CE-EB4B9574EDE0}">
      <dgm:prSet/>
      <dgm:spPr/>
      <dgm:t>
        <a:bodyPr/>
        <a:lstStyle/>
        <a:p>
          <a:endParaRPr lang="en-US"/>
        </a:p>
      </dgm:t>
    </dgm:pt>
    <dgm:pt modelId="{2357C802-4125-43C7-92A1-E22AD572DDEE}">
      <dgm:prSet/>
      <dgm:spPr/>
      <dgm:t>
        <a:bodyPr/>
        <a:lstStyle/>
        <a:p>
          <a:pPr rtl="0"/>
          <a:r>
            <a:rPr lang="en-US" dirty="0" smtClean="0"/>
            <a:t>Eye Exams</a:t>
          </a:r>
          <a:endParaRPr lang="en-US" dirty="0"/>
        </a:p>
      </dgm:t>
    </dgm:pt>
    <dgm:pt modelId="{6652CC31-2161-476A-83AF-64602827BA4B}" type="parTrans" cxnId="{8D3FA68D-540E-46A5-A21D-360AB14AEBA3}">
      <dgm:prSet/>
      <dgm:spPr/>
      <dgm:t>
        <a:bodyPr/>
        <a:lstStyle/>
        <a:p>
          <a:endParaRPr lang="en-US"/>
        </a:p>
      </dgm:t>
    </dgm:pt>
    <dgm:pt modelId="{FA4247B2-3076-4239-B290-B0992D3033A7}" type="sibTrans" cxnId="{8D3FA68D-540E-46A5-A21D-360AB14AEBA3}">
      <dgm:prSet/>
      <dgm:spPr/>
      <dgm:t>
        <a:bodyPr/>
        <a:lstStyle/>
        <a:p>
          <a:endParaRPr lang="en-US"/>
        </a:p>
      </dgm:t>
    </dgm:pt>
    <dgm:pt modelId="{AA830977-689E-4924-9917-30CC4B1F528A}">
      <dgm:prSet/>
      <dgm:spPr/>
      <dgm:t>
        <a:bodyPr/>
        <a:lstStyle/>
        <a:p>
          <a:pPr rtl="0"/>
          <a:r>
            <a:rPr lang="en-US" baseline="0" dirty="0" smtClean="0"/>
            <a:t>Job Assistance</a:t>
          </a:r>
          <a:endParaRPr lang="en-US" dirty="0"/>
        </a:p>
      </dgm:t>
    </dgm:pt>
    <dgm:pt modelId="{7FF61AC2-0087-48D6-867B-7618BE8597F6}" type="parTrans" cxnId="{D321BAE8-C4EB-4C8F-8374-3FE7651F5CD1}">
      <dgm:prSet/>
      <dgm:spPr/>
      <dgm:t>
        <a:bodyPr/>
        <a:lstStyle/>
        <a:p>
          <a:endParaRPr lang="en-US"/>
        </a:p>
      </dgm:t>
    </dgm:pt>
    <dgm:pt modelId="{AE20DBB2-BE53-4AFC-9901-A9E3AC4A5272}" type="sibTrans" cxnId="{D321BAE8-C4EB-4C8F-8374-3FE7651F5CD1}">
      <dgm:prSet/>
      <dgm:spPr/>
      <dgm:t>
        <a:bodyPr/>
        <a:lstStyle/>
        <a:p>
          <a:endParaRPr lang="en-US"/>
        </a:p>
      </dgm:t>
    </dgm:pt>
    <dgm:pt modelId="{5DE383D0-7C12-4204-8745-FE8A01A8F8B7}">
      <dgm:prSet/>
      <dgm:spPr/>
      <dgm:t>
        <a:bodyPr/>
        <a:lstStyle/>
        <a:p>
          <a:pPr rtl="0"/>
          <a:r>
            <a:rPr lang="en-US" baseline="0" dirty="0" smtClean="0"/>
            <a:t>The Clothing Closet (Wednesday-Friday)</a:t>
          </a:r>
          <a:endParaRPr lang="en-US" dirty="0"/>
        </a:p>
      </dgm:t>
    </dgm:pt>
    <dgm:pt modelId="{0EC27984-26BA-4A8D-BC40-0F9A9530053A}" type="parTrans" cxnId="{3450B62E-A6C6-4E26-8884-AB97C1887748}">
      <dgm:prSet/>
      <dgm:spPr/>
      <dgm:t>
        <a:bodyPr/>
        <a:lstStyle/>
        <a:p>
          <a:endParaRPr lang="en-US"/>
        </a:p>
      </dgm:t>
    </dgm:pt>
    <dgm:pt modelId="{5083463A-3149-425B-B280-0AD402F20E41}" type="sibTrans" cxnId="{3450B62E-A6C6-4E26-8884-AB97C1887748}">
      <dgm:prSet/>
      <dgm:spPr/>
      <dgm:t>
        <a:bodyPr/>
        <a:lstStyle/>
        <a:p>
          <a:endParaRPr lang="en-US"/>
        </a:p>
      </dgm:t>
    </dgm:pt>
    <dgm:pt modelId="{F52015A6-17BC-45F7-9606-D339E49C261D}">
      <dgm:prSet/>
      <dgm:spPr/>
      <dgm:t>
        <a:bodyPr/>
        <a:lstStyle/>
        <a:p>
          <a:pPr rtl="0"/>
          <a:r>
            <a:rPr lang="en-US" baseline="0" dirty="0" smtClean="0"/>
            <a:t>Toiletry and Dental Pantry (Wednesday-Friday)</a:t>
          </a:r>
          <a:endParaRPr lang="en-US" dirty="0"/>
        </a:p>
      </dgm:t>
    </dgm:pt>
    <dgm:pt modelId="{7C83398C-679A-433B-8457-03FAD3B91458}" type="parTrans" cxnId="{45FE2AFC-D90B-4EA3-9E55-EE01B586BCAF}">
      <dgm:prSet/>
      <dgm:spPr/>
      <dgm:t>
        <a:bodyPr/>
        <a:lstStyle/>
        <a:p>
          <a:endParaRPr lang="en-US"/>
        </a:p>
      </dgm:t>
    </dgm:pt>
    <dgm:pt modelId="{927FB916-F89F-4B87-B093-E2F81142E125}" type="sibTrans" cxnId="{45FE2AFC-D90B-4EA3-9E55-EE01B586BCAF}">
      <dgm:prSet/>
      <dgm:spPr/>
      <dgm:t>
        <a:bodyPr/>
        <a:lstStyle/>
        <a:p>
          <a:endParaRPr lang="en-US"/>
        </a:p>
      </dgm:t>
    </dgm:pt>
    <dgm:pt modelId="{51C23E02-B677-43A2-84FB-620E7D99871C}" type="pres">
      <dgm:prSet presAssocID="{989323D3-7DD6-42CB-9C6D-EC2313F393B0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37460B9-8D74-481E-86F1-FB2DFB34262A}" type="pres">
      <dgm:prSet presAssocID="{6C2DFDBE-0A05-4288-ADFF-9443A71705DE}" presName="linNode" presStyleCnt="0"/>
      <dgm:spPr/>
    </dgm:pt>
    <dgm:pt modelId="{C1F73284-74B2-48C4-8781-CC7DF6E31164}" type="pres">
      <dgm:prSet presAssocID="{6C2DFDBE-0A05-4288-ADFF-9443A71705DE}" presName="parentText" presStyleLbl="node1" presStyleIdx="0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094694B-BD89-4AA9-A1C9-3ABCE53E8B90}" type="pres">
      <dgm:prSet presAssocID="{E7861F3B-D991-42D0-8C5E-F19E3933F84C}" presName="sp" presStyleCnt="0"/>
      <dgm:spPr/>
    </dgm:pt>
    <dgm:pt modelId="{E2D63F0B-342D-423C-B15F-9D309B01FFCB}" type="pres">
      <dgm:prSet presAssocID="{EE4EE46B-EB34-49CF-A741-1574C8BA2C65}" presName="linNode" presStyleCnt="0"/>
      <dgm:spPr/>
    </dgm:pt>
    <dgm:pt modelId="{AC03DD9A-6E5F-4B56-9317-B54311178063}" type="pres">
      <dgm:prSet presAssocID="{EE4EE46B-EB34-49CF-A741-1574C8BA2C65}" presName="parentText" presStyleLbl="node1" presStyleIdx="1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43A5E3D-B0AC-4C7D-845D-F4A72DDB426A}" type="pres">
      <dgm:prSet presAssocID="{585863F6-AB62-4AAE-AA1B-8A08AAF5FF6B}" presName="sp" presStyleCnt="0"/>
      <dgm:spPr/>
    </dgm:pt>
    <dgm:pt modelId="{A9806D9E-D392-4563-BCF9-BC477333420D}" type="pres">
      <dgm:prSet presAssocID="{7F6A8F19-F25F-4B62-8CC9-CFC7B172937D}" presName="linNode" presStyleCnt="0"/>
      <dgm:spPr/>
    </dgm:pt>
    <dgm:pt modelId="{5978061B-EADF-450C-9712-5931AB3BD9BE}" type="pres">
      <dgm:prSet presAssocID="{7F6A8F19-F25F-4B62-8CC9-CFC7B172937D}" presName="parentText" presStyleLbl="node1" presStyleIdx="2" presStyleCnt="7" custLinFactY="3961" custLinFactNeighborX="-777" custLinFactNeighborY="10000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9D2197C-59B4-4DDF-957E-98388A46CE1E}" type="pres">
      <dgm:prSet presAssocID="{529A0EFF-467A-41A4-8523-3DD98040A7A1}" presName="sp" presStyleCnt="0"/>
      <dgm:spPr/>
    </dgm:pt>
    <dgm:pt modelId="{CF31FB68-432B-4646-8D65-FBBAA32E6695}" type="pres">
      <dgm:prSet presAssocID="{2357C802-4125-43C7-92A1-E22AD572DDEE}" presName="linNode" presStyleCnt="0"/>
      <dgm:spPr/>
    </dgm:pt>
    <dgm:pt modelId="{9DDE2D37-E1D3-4BB1-B25B-BE81F4305E02}" type="pres">
      <dgm:prSet presAssocID="{2357C802-4125-43C7-92A1-E22AD572DDEE}" presName="parentText" presStyleLbl="node1" presStyleIdx="3" presStyleCnt="7" custLinFactY="-7537" custLinFactNeighborX="-777" custLinFactNeighborY="-10000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D89F285-33B4-48B3-8BCF-0BC8B7FACF07}" type="pres">
      <dgm:prSet presAssocID="{FA4247B2-3076-4239-B290-B0992D3033A7}" presName="sp" presStyleCnt="0"/>
      <dgm:spPr/>
    </dgm:pt>
    <dgm:pt modelId="{A39DEA4C-222A-4EB5-8453-DCDDF41F07C7}" type="pres">
      <dgm:prSet presAssocID="{AA830977-689E-4924-9917-30CC4B1F528A}" presName="linNode" presStyleCnt="0"/>
      <dgm:spPr/>
    </dgm:pt>
    <dgm:pt modelId="{DE6BCAB9-FE45-4FC1-A469-DCB4F2CB82E3}" type="pres">
      <dgm:prSet presAssocID="{AA830977-689E-4924-9917-30CC4B1F528A}" presName="parentText" presStyleLbl="node1" presStyleIdx="4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F3842A7-CC3F-48FD-8946-77DDAEC92380}" type="pres">
      <dgm:prSet presAssocID="{AE20DBB2-BE53-4AFC-9901-A9E3AC4A5272}" presName="sp" presStyleCnt="0"/>
      <dgm:spPr/>
    </dgm:pt>
    <dgm:pt modelId="{E784F6A2-D4D1-4C4B-AC6A-B1C0B145DDCD}" type="pres">
      <dgm:prSet presAssocID="{5DE383D0-7C12-4204-8745-FE8A01A8F8B7}" presName="linNode" presStyleCnt="0"/>
      <dgm:spPr/>
    </dgm:pt>
    <dgm:pt modelId="{31E8D0E5-8B3A-4A4F-86BF-7399DE83A039}" type="pres">
      <dgm:prSet presAssocID="{5DE383D0-7C12-4204-8745-FE8A01A8F8B7}" presName="parentText" presStyleLbl="node1" presStyleIdx="5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821244C-2BB5-4E61-AF17-712DC77274B5}" type="pres">
      <dgm:prSet presAssocID="{5083463A-3149-425B-B280-0AD402F20E41}" presName="sp" presStyleCnt="0"/>
      <dgm:spPr/>
    </dgm:pt>
    <dgm:pt modelId="{3E70C6E5-4B3E-4CFF-AABE-DDFCB3E54A35}" type="pres">
      <dgm:prSet presAssocID="{F52015A6-17BC-45F7-9606-D339E49C261D}" presName="linNode" presStyleCnt="0"/>
      <dgm:spPr/>
    </dgm:pt>
    <dgm:pt modelId="{228261CA-6196-4D6B-9D8B-E036B1A370AD}" type="pres">
      <dgm:prSet presAssocID="{F52015A6-17BC-45F7-9606-D339E49C261D}" presName="parentText" presStyleLbl="node1" presStyleIdx="6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ECBF980-32B2-488A-A16E-9632C56C3E96}" type="presOf" srcId="{AA830977-689E-4924-9917-30CC4B1F528A}" destId="{DE6BCAB9-FE45-4FC1-A469-DCB4F2CB82E3}" srcOrd="0" destOrd="0" presId="urn:microsoft.com/office/officeart/2005/8/layout/vList5"/>
    <dgm:cxn modelId="{ECF9B488-31C4-40D7-9892-D4813E80398F}" type="presOf" srcId="{F52015A6-17BC-45F7-9606-D339E49C261D}" destId="{228261CA-6196-4D6B-9D8B-E036B1A370AD}" srcOrd="0" destOrd="0" presId="urn:microsoft.com/office/officeart/2005/8/layout/vList5"/>
    <dgm:cxn modelId="{23C143A1-25D9-4981-B5CE-EB4B9574EDE0}" srcId="{989323D3-7DD6-42CB-9C6D-EC2313F393B0}" destId="{7F6A8F19-F25F-4B62-8CC9-CFC7B172937D}" srcOrd="2" destOrd="0" parTransId="{8E5E488F-299C-4D23-972A-18DA0297F31F}" sibTransId="{529A0EFF-467A-41A4-8523-3DD98040A7A1}"/>
    <dgm:cxn modelId="{0918171A-935E-4B38-9AC1-0D5C4E6956AA}" type="presOf" srcId="{6C2DFDBE-0A05-4288-ADFF-9443A71705DE}" destId="{C1F73284-74B2-48C4-8781-CC7DF6E31164}" srcOrd="0" destOrd="0" presId="urn:microsoft.com/office/officeart/2005/8/layout/vList5"/>
    <dgm:cxn modelId="{8D3FA68D-540E-46A5-A21D-360AB14AEBA3}" srcId="{989323D3-7DD6-42CB-9C6D-EC2313F393B0}" destId="{2357C802-4125-43C7-92A1-E22AD572DDEE}" srcOrd="3" destOrd="0" parTransId="{6652CC31-2161-476A-83AF-64602827BA4B}" sibTransId="{FA4247B2-3076-4239-B290-B0992D3033A7}"/>
    <dgm:cxn modelId="{A8B5037D-5918-4458-B19F-10E8892F2066}" srcId="{989323D3-7DD6-42CB-9C6D-EC2313F393B0}" destId="{EE4EE46B-EB34-49CF-A741-1574C8BA2C65}" srcOrd="1" destOrd="0" parTransId="{BC508E1B-157A-4DAD-A870-E9424B97748C}" sibTransId="{585863F6-AB62-4AAE-AA1B-8A08AAF5FF6B}"/>
    <dgm:cxn modelId="{3450B62E-A6C6-4E26-8884-AB97C1887748}" srcId="{989323D3-7DD6-42CB-9C6D-EC2313F393B0}" destId="{5DE383D0-7C12-4204-8745-FE8A01A8F8B7}" srcOrd="5" destOrd="0" parTransId="{0EC27984-26BA-4A8D-BC40-0F9A9530053A}" sibTransId="{5083463A-3149-425B-B280-0AD402F20E41}"/>
    <dgm:cxn modelId="{D321BAE8-C4EB-4C8F-8374-3FE7651F5CD1}" srcId="{989323D3-7DD6-42CB-9C6D-EC2313F393B0}" destId="{AA830977-689E-4924-9917-30CC4B1F528A}" srcOrd="4" destOrd="0" parTransId="{7FF61AC2-0087-48D6-867B-7618BE8597F6}" sibTransId="{AE20DBB2-BE53-4AFC-9901-A9E3AC4A5272}"/>
    <dgm:cxn modelId="{7068DA29-92F6-4836-94E2-9084F979803C}" type="presOf" srcId="{7F6A8F19-F25F-4B62-8CC9-CFC7B172937D}" destId="{5978061B-EADF-450C-9712-5931AB3BD9BE}" srcOrd="0" destOrd="0" presId="urn:microsoft.com/office/officeart/2005/8/layout/vList5"/>
    <dgm:cxn modelId="{D519CF70-BE83-4B32-A780-53FCB09C1534}" srcId="{989323D3-7DD6-42CB-9C6D-EC2313F393B0}" destId="{6C2DFDBE-0A05-4288-ADFF-9443A71705DE}" srcOrd="0" destOrd="0" parTransId="{8F25C6FB-061E-4221-AE86-A9E947ED3BD9}" sibTransId="{E7861F3B-D991-42D0-8C5E-F19E3933F84C}"/>
    <dgm:cxn modelId="{45FE2AFC-D90B-4EA3-9E55-EE01B586BCAF}" srcId="{989323D3-7DD6-42CB-9C6D-EC2313F393B0}" destId="{F52015A6-17BC-45F7-9606-D339E49C261D}" srcOrd="6" destOrd="0" parTransId="{7C83398C-679A-433B-8457-03FAD3B91458}" sibTransId="{927FB916-F89F-4B87-B093-E2F81142E125}"/>
    <dgm:cxn modelId="{730CD8DF-D861-4496-AB41-A93A6CB0AEB9}" type="presOf" srcId="{2357C802-4125-43C7-92A1-E22AD572DDEE}" destId="{9DDE2D37-E1D3-4BB1-B25B-BE81F4305E02}" srcOrd="0" destOrd="0" presId="urn:microsoft.com/office/officeart/2005/8/layout/vList5"/>
    <dgm:cxn modelId="{EF6CB245-6747-4694-A2CB-8E06A7A7C2BA}" type="presOf" srcId="{5DE383D0-7C12-4204-8745-FE8A01A8F8B7}" destId="{31E8D0E5-8B3A-4A4F-86BF-7399DE83A039}" srcOrd="0" destOrd="0" presId="urn:microsoft.com/office/officeart/2005/8/layout/vList5"/>
    <dgm:cxn modelId="{6011F213-AB7A-4EC1-A264-225A04283387}" type="presOf" srcId="{989323D3-7DD6-42CB-9C6D-EC2313F393B0}" destId="{51C23E02-B677-43A2-84FB-620E7D99871C}" srcOrd="0" destOrd="0" presId="urn:microsoft.com/office/officeart/2005/8/layout/vList5"/>
    <dgm:cxn modelId="{EAE6486A-5A25-4BCF-8631-ECCA63D9D3BD}" type="presOf" srcId="{EE4EE46B-EB34-49CF-A741-1574C8BA2C65}" destId="{AC03DD9A-6E5F-4B56-9317-B54311178063}" srcOrd="0" destOrd="0" presId="urn:microsoft.com/office/officeart/2005/8/layout/vList5"/>
    <dgm:cxn modelId="{AD6DFC53-7B1E-41D7-88C4-99C5856ECE2A}" type="presParOf" srcId="{51C23E02-B677-43A2-84FB-620E7D99871C}" destId="{A37460B9-8D74-481E-86F1-FB2DFB34262A}" srcOrd="0" destOrd="0" presId="urn:microsoft.com/office/officeart/2005/8/layout/vList5"/>
    <dgm:cxn modelId="{5B33F357-59D3-416E-955C-598D77144DB5}" type="presParOf" srcId="{A37460B9-8D74-481E-86F1-FB2DFB34262A}" destId="{C1F73284-74B2-48C4-8781-CC7DF6E31164}" srcOrd="0" destOrd="0" presId="urn:microsoft.com/office/officeart/2005/8/layout/vList5"/>
    <dgm:cxn modelId="{CBE0198F-8AD1-431A-8DF8-1C7DF3B2A94D}" type="presParOf" srcId="{51C23E02-B677-43A2-84FB-620E7D99871C}" destId="{F094694B-BD89-4AA9-A1C9-3ABCE53E8B90}" srcOrd="1" destOrd="0" presId="urn:microsoft.com/office/officeart/2005/8/layout/vList5"/>
    <dgm:cxn modelId="{42273B10-7DB6-4A98-92EF-814C55B66C6A}" type="presParOf" srcId="{51C23E02-B677-43A2-84FB-620E7D99871C}" destId="{E2D63F0B-342D-423C-B15F-9D309B01FFCB}" srcOrd="2" destOrd="0" presId="urn:microsoft.com/office/officeart/2005/8/layout/vList5"/>
    <dgm:cxn modelId="{10F97548-2B5B-4FBD-B842-71C041C5708C}" type="presParOf" srcId="{E2D63F0B-342D-423C-B15F-9D309B01FFCB}" destId="{AC03DD9A-6E5F-4B56-9317-B54311178063}" srcOrd="0" destOrd="0" presId="urn:microsoft.com/office/officeart/2005/8/layout/vList5"/>
    <dgm:cxn modelId="{D8CE8581-5CE8-4FFE-B919-86604E455F64}" type="presParOf" srcId="{51C23E02-B677-43A2-84FB-620E7D99871C}" destId="{443A5E3D-B0AC-4C7D-845D-F4A72DDB426A}" srcOrd="3" destOrd="0" presId="urn:microsoft.com/office/officeart/2005/8/layout/vList5"/>
    <dgm:cxn modelId="{07DC77EA-85C1-4581-AB78-E49434B97143}" type="presParOf" srcId="{51C23E02-B677-43A2-84FB-620E7D99871C}" destId="{A9806D9E-D392-4563-BCF9-BC477333420D}" srcOrd="4" destOrd="0" presId="urn:microsoft.com/office/officeart/2005/8/layout/vList5"/>
    <dgm:cxn modelId="{46EAC178-4E49-4499-BD7E-819FCF63FD13}" type="presParOf" srcId="{A9806D9E-D392-4563-BCF9-BC477333420D}" destId="{5978061B-EADF-450C-9712-5931AB3BD9BE}" srcOrd="0" destOrd="0" presId="urn:microsoft.com/office/officeart/2005/8/layout/vList5"/>
    <dgm:cxn modelId="{D0F82814-94E6-4027-B237-00996CB81944}" type="presParOf" srcId="{51C23E02-B677-43A2-84FB-620E7D99871C}" destId="{09D2197C-59B4-4DDF-957E-98388A46CE1E}" srcOrd="5" destOrd="0" presId="urn:microsoft.com/office/officeart/2005/8/layout/vList5"/>
    <dgm:cxn modelId="{AFD4C78F-EB96-4739-B6DF-6897341ABCF8}" type="presParOf" srcId="{51C23E02-B677-43A2-84FB-620E7D99871C}" destId="{CF31FB68-432B-4646-8D65-FBBAA32E6695}" srcOrd="6" destOrd="0" presId="urn:microsoft.com/office/officeart/2005/8/layout/vList5"/>
    <dgm:cxn modelId="{344EB62C-53D9-4FB8-BCF3-AB608E2E1482}" type="presParOf" srcId="{CF31FB68-432B-4646-8D65-FBBAA32E6695}" destId="{9DDE2D37-E1D3-4BB1-B25B-BE81F4305E02}" srcOrd="0" destOrd="0" presId="urn:microsoft.com/office/officeart/2005/8/layout/vList5"/>
    <dgm:cxn modelId="{1A8131B0-475B-4FC2-82D5-91F6FC8B064C}" type="presParOf" srcId="{51C23E02-B677-43A2-84FB-620E7D99871C}" destId="{AD89F285-33B4-48B3-8BCF-0BC8B7FACF07}" srcOrd="7" destOrd="0" presId="urn:microsoft.com/office/officeart/2005/8/layout/vList5"/>
    <dgm:cxn modelId="{D1D3D8F6-E607-4AD0-9B84-B636953F4DE3}" type="presParOf" srcId="{51C23E02-B677-43A2-84FB-620E7D99871C}" destId="{A39DEA4C-222A-4EB5-8453-DCDDF41F07C7}" srcOrd="8" destOrd="0" presId="urn:microsoft.com/office/officeart/2005/8/layout/vList5"/>
    <dgm:cxn modelId="{BC21CEA5-8482-4747-A99F-0F1B80BF09E0}" type="presParOf" srcId="{A39DEA4C-222A-4EB5-8453-DCDDF41F07C7}" destId="{DE6BCAB9-FE45-4FC1-A469-DCB4F2CB82E3}" srcOrd="0" destOrd="0" presId="urn:microsoft.com/office/officeart/2005/8/layout/vList5"/>
    <dgm:cxn modelId="{6F172354-8916-44FB-87AF-2D6EC36578F6}" type="presParOf" srcId="{51C23E02-B677-43A2-84FB-620E7D99871C}" destId="{0F3842A7-CC3F-48FD-8946-77DDAEC92380}" srcOrd="9" destOrd="0" presId="urn:microsoft.com/office/officeart/2005/8/layout/vList5"/>
    <dgm:cxn modelId="{7D959D5D-E7BD-4267-9670-C60D2EA61524}" type="presParOf" srcId="{51C23E02-B677-43A2-84FB-620E7D99871C}" destId="{E784F6A2-D4D1-4C4B-AC6A-B1C0B145DDCD}" srcOrd="10" destOrd="0" presId="urn:microsoft.com/office/officeart/2005/8/layout/vList5"/>
    <dgm:cxn modelId="{9995E426-6B7D-45F8-B34A-25FB4B25A817}" type="presParOf" srcId="{E784F6A2-D4D1-4C4B-AC6A-B1C0B145DDCD}" destId="{31E8D0E5-8B3A-4A4F-86BF-7399DE83A039}" srcOrd="0" destOrd="0" presId="urn:microsoft.com/office/officeart/2005/8/layout/vList5"/>
    <dgm:cxn modelId="{C1D116D8-0912-4395-827F-7901F44BFE7B}" type="presParOf" srcId="{51C23E02-B677-43A2-84FB-620E7D99871C}" destId="{5821244C-2BB5-4E61-AF17-712DC77274B5}" srcOrd="11" destOrd="0" presId="urn:microsoft.com/office/officeart/2005/8/layout/vList5"/>
    <dgm:cxn modelId="{5F8B551E-539F-48D6-9278-6FB64D55DEA6}" type="presParOf" srcId="{51C23E02-B677-43A2-84FB-620E7D99871C}" destId="{3E70C6E5-4B3E-4CFF-AABE-DDFCB3E54A35}" srcOrd="12" destOrd="0" presId="urn:microsoft.com/office/officeart/2005/8/layout/vList5"/>
    <dgm:cxn modelId="{9622652B-CE8E-4642-B44C-422293A6204B}" type="presParOf" srcId="{3E70C6E5-4B3E-4CFF-AABE-DDFCB3E54A35}" destId="{228261CA-6196-4D6B-9D8B-E036B1A370AD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34769C6-2536-4322-A4BC-60CA2437C37D}">
      <dsp:nvSpPr>
        <dsp:cNvPr id="0" name=""/>
        <dsp:cNvSpPr/>
      </dsp:nvSpPr>
      <dsp:spPr>
        <a:xfrm rot="10800000">
          <a:off x="2019834" y="362651"/>
          <a:ext cx="4965954" cy="1673464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37951" tIns="72390" rIns="135128" bIns="72390" numCol="1" spcCol="1270" anchor="ctr" anchorCtr="0">
          <a:noAutofit/>
        </a:bodyPr>
        <a:lstStyle/>
        <a:p>
          <a:pPr lvl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baseline="0" dirty="0" smtClean="0"/>
            <a:t>Work every day to improve the health of our community.</a:t>
          </a:r>
          <a:endParaRPr lang="en-US" sz="1900" kern="1200" dirty="0"/>
        </a:p>
      </dsp:txBody>
      <dsp:txXfrm rot="10800000">
        <a:off x="2438200" y="362651"/>
        <a:ext cx="4547588" cy="1673464"/>
      </dsp:txXfrm>
    </dsp:sp>
    <dsp:sp modelId="{27A734E3-E722-496B-8F7A-10992D43FD9B}">
      <dsp:nvSpPr>
        <dsp:cNvPr id="0" name=""/>
        <dsp:cNvSpPr/>
      </dsp:nvSpPr>
      <dsp:spPr>
        <a:xfrm>
          <a:off x="0" y="0"/>
          <a:ext cx="3076045" cy="2397170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DD23C51-0400-4E95-9DCC-93F47763084E}">
      <dsp:nvSpPr>
        <dsp:cNvPr id="0" name=""/>
        <dsp:cNvSpPr/>
      </dsp:nvSpPr>
      <dsp:spPr>
        <a:xfrm rot="10800000">
          <a:off x="1951366" y="3013707"/>
          <a:ext cx="4965954" cy="1673464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37951" tIns="72390" rIns="135128" bIns="72390" numCol="1" spcCol="1270" anchor="t" anchorCtr="0">
          <a:noAutofit/>
        </a:bodyPr>
        <a:lstStyle/>
        <a:p>
          <a:pPr lvl="0" algn="l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baseline="0" dirty="0" smtClean="0"/>
            <a:t>Based on your personalized needs and concerns, HealthStreet links you to: </a:t>
          </a:r>
          <a:endParaRPr lang="en-US" sz="1900" kern="1200" dirty="0"/>
        </a:p>
        <a:p>
          <a:pPr marL="114300" lvl="1" indent="-114300" algn="l" defTabSz="6667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kern="1200" baseline="0" dirty="0" smtClean="0"/>
            <a:t>Medical and social services and</a:t>
          </a:r>
          <a:endParaRPr lang="en-US" sz="1500" kern="1200" dirty="0"/>
        </a:p>
        <a:p>
          <a:pPr marL="114300" lvl="1" indent="-114300" algn="l" defTabSz="6667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kern="1200" baseline="0" dirty="0" smtClean="0"/>
            <a:t>Opportunities to participate in research studies </a:t>
          </a:r>
          <a:endParaRPr lang="en-US" sz="1500" kern="1200" dirty="0"/>
        </a:p>
      </dsp:txBody>
      <dsp:txXfrm rot="10800000">
        <a:off x="2369732" y="3013707"/>
        <a:ext cx="4547588" cy="1673464"/>
      </dsp:txXfrm>
    </dsp:sp>
    <dsp:sp modelId="{B1BB0FCF-A569-4D00-AF9E-7213F92A4AE0}">
      <dsp:nvSpPr>
        <dsp:cNvPr id="0" name=""/>
        <dsp:cNvSpPr/>
      </dsp:nvSpPr>
      <dsp:spPr>
        <a:xfrm>
          <a:off x="0" y="2743200"/>
          <a:ext cx="2917584" cy="2283291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C8E0E1-E10A-4FE0-B4B6-7DEF341D4464}" type="datetimeFigureOut">
              <a:rPr lang="en-US" smtClean="0"/>
              <a:t>3/25/2016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216F26-7747-4FFE-9BB5-CCCDB1EBA3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48131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B74312-F293-46F4-AB21-EED1C14D96AD}" type="datetimeFigureOut">
              <a:rPr lang="en-US" smtClean="0"/>
              <a:t>3/25/2016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2337AD-6416-4751-915A-C0E0A25023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80221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2337AD-6416-4751-915A-C0E0A25023F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68282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Here are examples of studies available currently for children!  Based on your needs and concerns, there are</a:t>
            </a:r>
            <a:r>
              <a:rPr lang="en-US" baseline="0" dirty="0" smtClean="0"/>
              <a:t> studies possibly available for a variety of categories: lower back pain, memory, healthy eating, diabetes, COPD, dental and more!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2337AD-6416-4751-915A-C0E0A25023F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3023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Through our partnerships with wonderful</a:t>
            </a:r>
            <a:r>
              <a:rPr lang="en-US" baseline="0" dirty="0" smtClean="0"/>
              <a:t> community organizations and UF programs, we provide free health education for our community members at the HealthStreet Facility. </a:t>
            </a:r>
          </a:p>
          <a:p>
            <a:endParaRPr lang="en-US" baseline="0" dirty="0" smtClean="0"/>
          </a:p>
          <a:p>
            <a:r>
              <a:rPr lang="en-US" baseline="0" dirty="0" smtClean="0"/>
              <a:t>We currently have dance fitness sessions through the Arts in Medicine available for all ages (We have flyers)</a:t>
            </a:r>
          </a:p>
          <a:p>
            <a:r>
              <a:rPr lang="en-US" baseline="0" dirty="0" smtClean="0"/>
              <a:t>We also have Cooking Matters, a partnering class through the UF Family Nutrition </a:t>
            </a:r>
            <a:r>
              <a:rPr lang="en-US" baseline="0" dirty="0" err="1" smtClean="0"/>
              <a:t>orgram</a:t>
            </a:r>
            <a:r>
              <a:rPr lang="en-US" baseline="0" dirty="0" smtClean="0"/>
              <a:t>, where we teach people how to cook delicious, budget-friendly and nutritious meals for their families! (Our current session is full but we will start again in the summer!) </a:t>
            </a:r>
          </a:p>
          <a:p>
            <a:r>
              <a:rPr lang="en-US" baseline="0" dirty="0" smtClean="0"/>
              <a:t>We also host health fairs, support groups for health topics like diabetes and cancer, in addition to town hall meetings for you to discuss health concerns you have! (OCOH) </a:t>
            </a:r>
          </a:p>
          <a:p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2337AD-6416-4751-915A-C0E0A25023F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30219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Our facility is located on SW Archer Road,</a:t>
            </a:r>
            <a:r>
              <a:rPr lang="en-US" baseline="0" dirty="0" smtClean="0"/>
              <a:t> we host our services here in addition to the health education!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2337AD-6416-4751-915A-C0E0A25023F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09097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 also provide a variety of services</a:t>
            </a:r>
            <a:r>
              <a:rPr lang="en-US" baseline="0" dirty="0" smtClean="0"/>
              <a:t> at our facility to improve the health of our community member’s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2337AD-6416-4751-915A-C0E0A25023F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231973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2337AD-6416-4751-915A-C0E0A25023F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97875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*Change to Keny</a:t>
            </a:r>
            <a:r>
              <a:rPr lang="en-US" baseline="0" dirty="0" smtClean="0"/>
              <a:t>a Watson’s story</a:t>
            </a:r>
            <a:endParaRPr lang="en-US" dirty="0" smtClean="0"/>
          </a:p>
          <a:p>
            <a:r>
              <a:rPr lang="en-US" dirty="0" smtClean="0"/>
              <a:t>In 2011,</a:t>
            </a:r>
          </a:p>
          <a:p>
            <a:r>
              <a:rPr lang="en-US" dirty="0" smtClean="0"/>
              <a:t>Kenya</a:t>
            </a:r>
            <a:r>
              <a:rPr lang="en-US" baseline="0" dirty="0" smtClean="0"/>
              <a:t> was living in an old broken down trailer by the Blueberry farm in Gainesville. </a:t>
            </a:r>
          </a:p>
          <a:p>
            <a:r>
              <a:rPr lang="en-US" baseline="0" dirty="0" smtClean="0"/>
              <a:t>Department of Children and Families was called to intervene</a:t>
            </a:r>
          </a:p>
          <a:p>
            <a:r>
              <a:rPr lang="en-US" baseline="0" dirty="0" smtClean="0"/>
              <a:t>One of our CHWs came with clothing, and other supplies to help build up their trailer. </a:t>
            </a:r>
          </a:p>
          <a:p>
            <a:endParaRPr lang="en-US" baseline="0" dirty="0" smtClean="0"/>
          </a:p>
          <a:p>
            <a:r>
              <a:rPr lang="en-US" baseline="0" dirty="0" smtClean="0"/>
              <a:t>Through HealthStreet: Kenya received vouchers to receive food for her family </a:t>
            </a:r>
          </a:p>
          <a:p>
            <a:endParaRPr lang="en-US" baseline="0" dirty="0" smtClean="0"/>
          </a:p>
          <a:p>
            <a:r>
              <a:rPr lang="en-US" baseline="0" dirty="0" smtClean="0"/>
              <a:t>She made a comment saying that if her sons knew she came to HealthStreet without them, they’d be mad</a:t>
            </a:r>
          </a:p>
          <a:p>
            <a:endParaRPr lang="en-US" baseline="0" dirty="0" smtClean="0"/>
          </a:p>
          <a:p>
            <a:r>
              <a:rPr lang="en-US" baseline="0" dirty="0" smtClean="0"/>
              <a:t>Studies: </a:t>
            </a:r>
          </a:p>
          <a:p>
            <a:endParaRPr lang="en-US" baseline="0" dirty="0" smtClean="0"/>
          </a:p>
          <a:p>
            <a:r>
              <a:rPr lang="en-US" baseline="0" dirty="0" smtClean="0"/>
              <a:t>-Blood Pressure Study –Taught her how to self-monitor her BP</a:t>
            </a:r>
          </a:p>
          <a:p>
            <a:r>
              <a:rPr lang="en-US" baseline="0" dirty="0" smtClean="0"/>
              <a:t>Navigation Study- </a:t>
            </a:r>
          </a:p>
          <a:p>
            <a:r>
              <a:rPr lang="en-US" baseline="0" dirty="0" smtClean="0"/>
              <a:t>Healthy Eating Study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2337AD-6416-4751-915A-C0E0A25023F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20120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Discuss how people can become</a:t>
            </a:r>
            <a:r>
              <a:rPr lang="en-US" baseline="0" dirty="0" smtClean="0"/>
              <a:t> a HealthStreet members after this presentation.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2337AD-6416-4751-915A-C0E0A25023F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79892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Cheri’s portion</a:t>
            </a:r>
            <a:r>
              <a:rPr lang="en-US" baseline="0" dirty="0" smtClean="0"/>
              <a:t> of the presentation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2337AD-6416-4751-915A-C0E0A25023FA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332789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2337AD-6416-4751-915A-C0E0A25023FA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857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charset="0"/>
              <a:buChar char="•"/>
            </a:pPr>
            <a:endParaRPr lang="en-US" baseline="0" dirty="0" smtClean="0"/>
          </a:p>
          <a:p>
            <a:pPr marL="0" indent="0">
              <a:buFont typeface="Arial" charset="0"/>
              <a:buNone/>
            </a:pPr>
            <a:r>
              <a:rPr lang="en-US" baseline="0" dirty="0" smtClean="0"/>
              <a:t>Imagine that everyone in this room represents the total population available to participate in a research study! If I could have you raise your hand (politely ask the person to lift their hand). </a:t>
            </a:r>
          </a:p>
          <a:p>
            <a:pPr marL="0" indent="0">
              <a:buFont typeface="Arial" charset="0"/>
              <a:buNone/>
            </a:pPr>
            <a:r>
              <a:rPr lang="en-US" baseline="0" dirty="0" smtClean="0"/>
              <a:t>This one person represents the 1% of everyone who will have their voice heard in research. We’ll understand why this is an issue next.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2337AD-6416-4751-915A-C0E0A25023F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01772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 are trying make research more representative.</a:t>
            </a:r>
            <a:r>
              <a:rPr lang="en-US" baseline="0" dirty="0" smtClean="0"/>
              <a:t> </a:t>
            </a:r>
            <a:r>
              <a:rPr lang="en-US" dirty="0" smtClean="0"/>
              <a:t>If we focus on a specific population,</a:t>
            </a:r>
            <a:r>
              <a:rPr lang="en-US" baseline="0" dirty="0" smtClean="0"/>
              <a:t> how do we know it will work for you. Ex. Depression – Many studies exclude those that have depression. If 1 in 5 people have depression, how can you say that a research study can apply to all people when such a prevalent condition is excluded.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2337AD-6416-4751-915A-C0E0A25023F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6779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2337AD-6416-4751-915A-C0E0A25023F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1868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 lot of our work here at HST,</a:t>
            </a:r>
            <a:r>
              <a:rPr lang="en-US" baseline="0" dirty="0" smtClean="0"/>
              <a:t> happens out there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2337AD-6416-4751-915A-C0E0A25023F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4325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Examples of the intake; it just shows that we go in-depth to understanding</a:t>
            </a:r>
            <a:r>
              <a:rPr lang="en-US" baseline="0" dirty="0" smtClean="0"/>
              <a:t> the needs of our community!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2337AD-6416-4751-915A-C0E0A25023F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7726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Based</a:t>
            </a:r>
            <a:r>
              <a:rPr lang="en-US" baseline="0" dirty="0" smtClean="0"/>
              <a:t> on our over </a:t>
            </a:r>
            <a:r>
              <a:rPr lang="en-US" dirty="0" smtClean="0"/>
              <a:t>7000 HSt</a:t>
            </a:r>
            <a:r>
              <a:rPr lang="en-US" baseline="0" dirty="0" smtClean="0"/>
              <a:t> members in North East Florida, they told us…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2337AD-6416-4751-915A-C0E0A25023F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05619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Also using this data, we can</a:t>
            </a:r>
            <a:r>
              <a:rPr lang="en-US" baseline="0" dirty="0" smtClean="0"/>
              <a:t> find ways to link people to social and medical services in our community.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2337AD-6416-4751-915A-C0E0A25023F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2446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Using our resource</a:t>
            </a:r>
            <a:r>
              <a:rPr lang="en-US" baseline="0" dirty="0" smtClean="0"/>
              <a:t> guide, we can refer community members to a variety of services offered in the community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2337AD-6416-4751-915A-C0E0A25023F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63272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010400" y="152399"/>
            <a:ext cx="1981200" cy="65562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52400" y="153923"/>
            <a:ext cx="6705600" cy="65532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010400" y="2052960"/>
            <a:ext cx="1981200" cy="1828800"/>
          </a:xfrm>
        </p:spPr>
        <p:txBody>
          <a:bodyPr anchor="ctr">
            <a:normAutofit/>
          </a:bodyPr>
          <a:lstStyle>
            <a:lvl1pPr marL="0" indent="0" algn="l">
              <a:buNone/>
              <a:defRPr sz="19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CB0EFC03-3CA6-42BA-A666-4A58D601688C}" type="datetimeFigureOut">
              <a:rPr lang="en-US" smtClean="0"/>
              <a:t>3/25/2016</a:t>
            </a:fld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143BFCAA-3091-4DD2-A460-DC2D9FDD4D2F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457200" y="2052960"/>
            <a:ext cx="6324600" cy="1828800"/>
          </a:xfrm>
        </p:spPr>
        <p:txBody>
          <a:bodyPr/>
          <a:lstStyle>
            <a:lvl1pPr algn="r">
              <a:defRPr sz="4200" spc="15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0EFC03-3CA6-42BA-A666-4A58D601688C}" type="datetimeFigureOut">
              <a:rPr lang="en-US" smtClean="0"/>
              <a:t>3/25/2016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BFCAA-3091-4DD2-A460-DC2D9FDD4D2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52400" y="147319"/>
            <a:ext cx="6705600" cy="655624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010400" y="147319"/>
            <a:ext cx="1956046" cy="655624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62800" y="274638"/>
            <a:ext cx="1676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0EFC03-3CA6-42BA-A666-4A58D601688C}" type="datetimeFigureOut">
              <a:rPr lang="en-US" smtClean="0"/>
              <a:t>3/25/2016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143BFCAA-3091-4DD2-A460-DC2D9FDD4D2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0EFC03-3CA6-42BA-A666-4A58D601688C}" type="datetimeFigureOut">
              <a:rPr lang="en-US" smtClean="0"/>
              <a:t>3/25/2016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BFCAA-3091-4DD2-A460-DC2D9FDD4D2F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010400" y="152399"/>
            <a:ext cx="1981200" cy="655624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52400" y="153923"/>
            <a:ext cx="6705600" cy="6553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62799" y="2892277"/>
            <a:ext cx="1600201" cy="1645920"/>
          </a:xfrm>
        </p:spPr>
        <p:txBody>
          <a:bodyPr anchor="ctr"/>
          <a:lstStyle>
            <a:lvl1pPr marL="0" indent="0">
              <a:buNone/>
              <a:defRPr sz="2000">
                <a:solidFill>
                  <a:schemeClr val="bg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CB0EFC03-3CA6-42BA-A666-4A58D601688C}" type="datetimeFigureOut">
              <a:rPr lang="en-US" smtClean="0"/>
              <a:t>3/25/2016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143BFCAA-3091-4DD2-A460-DC2D9FDD4D2F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381000" y="2892277"/>
            <a:ext cx="6324600" cy="1645920"/>
          </a:xfrm>
        </p:spPr>
        <p:txBody>
          <a:bodyPr/>
          <a:lstStyle>
            <a:lvl1pPr algn="r">
              <a:defRPr sz="4200" spc="15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19072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19072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0EFC03-3CA6-42BA-A666-4A58D601688C}" type="datetimeFigureOut">
              <a:rPr lang="en-US" smtClean="0"/>
              <a:t>3/25/2016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BFCAA-3091-4DD2-A460-DC2D9FDD4D2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22438"/>
            <a:ext cx="4040188" cy="639762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399"/>
            <a:ext cx="4040188" cy="3687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22438"/>
            <a:ext cx="4041775" cy="639762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38399"/>
            <a:ext cx="4041775" cy="3687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0EFC03-3CA6-42BA-A666-4A58D601688C}" type="datetimeFigureOut">
              <a:rPr lang="en-US" smtClean="0"/>
              <a:t>3/25/2016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BFCAA-3091-4DD2-A460-DC2D9FDD4D2F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0EFC03-3CA6-42BA-A666-4A58D601688C}" type="datetimeFigureOut">
              <a:rPr lang="en-US" smtClean="0"/>
              <a:t>3/25/2016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BFCAA-3091-4DD2-A460-DC2D9FDD4D2F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2400" y="150919"/>
            <a:ext cx="8831802" cy="655624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0EFC03-3CA6-42BA-A666-4A58D601688C}" type="datetimeFigureOut">
              <a:rPr lang="en-US" smtClean="0"/>
              <a:t>3/25/2016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BFCAA-3091-4DD2-A460-DC2D9FDD4D2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010400" y="150876"/>
            <a:ext cx="1981200" cy="65562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ectangle 8"/>
          <p:cNvSpPr/>
          <p:nvPr/>
        </p:nvSpPr>
        <p:spPr>
          <a:xfrm>
            <a:off x="152400" y="152400"/>
            <a:ext cx="6705600" cy="6553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304800"/>
            <a:ext cx="58674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59752" y="2130552"/>
            <a:ext cx="1673352" cy="2816352"/>
          </a:xfrm>
        </p:spPr>
        <p:txBody>
          <a:bodyPr tIns="0"/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0EFC03-3CA6-42BA-A666-4A58D601688C}" type="datetimeFigureOut">
              <a:rPr lang="en-US" smtClean="0"/>
              <a:t>3/25/2016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noFill/>
          </a:ln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143BFCAA-3091-4DD2-A460-DC2D9FDD4D2F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7159752" y="457200"/>
            <a:ext cx="1675660" cy="1673352"/>
          </a:xfrm>
        </p:spPr>
        <p:txBody>
          <a:bodyPr anchor="b"/>
          <a:lstStyle>
            <a:lvl1pPr algn="l">
              <a:defRPr sz="2000" spc="15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ectangle 8"/>
          <p:cNvSpPr/>
          <p:nvPr/>
        </p:nvSpPr>
        <p:spPr>
          <a:xfrm>
            <a:off x="7010400" y="150876"/>
            <a:ext cx="1981200" cy="655624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2400" y="152400"/>
            <a:ext cx="6705600" cy="6553200"/>
          </a:xfrm>
        </p:spPr>
        <p:txBody>
          <a:bodyPr anchor="ctr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62800" y="2133600"/>
            <a:ext cx="1676400" cy="2971800"/>
          </a:xfrm>
        </p:spPr>
        <p:txBody>
          <a:bodyPr tIns="0"/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0EFC03-3CA6-42BA-A666-4A58D601688C}" type="datetimeFigureOut">
              <a:rPr lang="en-US" smtClean="0"/>
              <a:t>3/25/2016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BFCAA-3091-4DD2-A460-DC2D9FDD4D2F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7162800" y="460248"/>
            <a:ext cx="1676400" cy="1673352"/>
          </a:xfrm>
        </p:spPr>
        <p:txBody>
          <a:bodyPr anchor="b"/>
          <a:lstStyle>
            <a:lvl1pPr algn="l">
              <a:defRPr sz="2000" spc="150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52400" y="1634971"/>
            <a:ext cx="8831802" cy="504547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52399" y="152400"/>
            <a:ext cx="8814047" cy="134644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1000" y="355847"/>
            <a:ext cx="8381260" cy="10543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0999" y="1719071"/>
            <a:ext cx="8407893" cy="44074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70888" y="6356350"/>
            <a:ext cx="21336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fld id="{CB0EFC03-3CA6-42BA-A666-4A58D601688C}" type="datetimeFigureOut">
              <a:rPr lang="en-US" smtClean="0"/>
              <a:t>3/25/2016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48000" y="6356350"/>
            <a:ext cx="33528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34680" y="6355080"/>
            <a:ext cx="582966" cy="274320"/>
          </a:xfrm>
          <a:prstGeom prst="rect">
            <a:avLst/>
          </a:prstGeom>
          <a:ln w="19050">
            <a:noFill/>
          </a:ln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2"/>
                </a:solidFill>
              </a:defRPr>
            </a:lvl1pPr>
          </a:lstStyle>
          <a:p>
            <a:fld id="{143BFCAA-3091-4DD2-A460-DC2D9FDD4D2F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3200" kern="1200" cap="all" spc="200" baseline="0">
          <a:ln>
            <a:noFill/>
          </a:ln>
          <a:solidFill>
            <a:schemeClr val="bg1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"/>
        <a:defRPr sz="2000" kern="1200" spc="150" baseline="0">
          <a:solidFill>
            <a:schemeClr val="tx2"/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buClr>
          <a:schemeClr val="accent2"/>
        </a:buClr>
        <a:buFont typeface="Wingdings" pitchFamily="2" charset="2"/>
        <a:buChar char="§"/>
        <a:defRPr sz="1800" kern="1200" spc="100" baseline="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buClr>
          <a:schemeClr val="accent3"/>
        </a:buClr>
        <a:buFont typeface="Wingdings" pitchFamily="2" charset="2"/>
        <a:buChar char="§"/>
        <a:defRPr sz="1600" kern="1200" spc="100" baseline="0">
          <a:solidFill>
            <a:schemeClr val="tx2"/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buClr>
          <a:schemeClr val="accent4"/>
        </a:buClr>
        <a:buFont typeface="Wingdings" pitchFamily="2" charset="2"/>
        <a:buChar char="§"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spcBef>
          <a:spcPct val="20000"/>
        </a:spcBef>
        <a:buClr>
          <a:schemeClr val="accent6"/>
        </a:buClr>
        <a:buFont typeface="Wingdings" pitchFamily="2" charset="2"/>
        <a:buChar char="§"/>
        <a:defRPr sz="1300" kern="1200" spc="100" baseline="0">
          <a:solidFill>
            <a:schemeClr val="tx2"/>
          </a:solidFill>
          <a:latin typeface="+mn-lt"/>
          <a:ea typeface="+mn-ea"/>
          <a:cs typeface="+mn-cs"/>
        </a:defRPr>
      </a:lvl5pPr>
      <a:lvl6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1828800" indent="-182880" algn="l" defTabSz="914400" rtl="0" eaLnBrk="1" latinLnBrk="0" hangingPunct="1">
        <a:spcBef>
          <a:spcPct val="20000"/>
        </a:spcBef>
        <a:buClr>
          <a:schemeClr val="accent2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5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Relationship Id="rId9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10" Type="http://schemas.openxmlformats.org/officeDocument/2006/relationships/image" Target="../media/image29.jpeg"/><Relationship Id="rId4" Type="http://schemas.openxmlformats.org/officeDocument/2006/relationships/diagramLayout" Target="../diagrams/layout4.xml"/><Relationship Id="rId9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4.jpg"/><Relationship Id="rId7" Type="http://schemas.openxmlformats.org/officeDocument/2006/relationships/image" Target="../media/image3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Relationship Id="rId9" Type="http://schemas.openxmlformats.org/officeDocument/2006/relationships/image" Target="../media/image9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10" Type="http://schemas.openxmlformats.org/officeDocument/2006/relationships/image" Target="../media/image41.jpeg"/><Relationship Id="rId4" Type="http://schemas.openxmlformats.org/officeDocument/2006/relationships/diagramLayout" Target="../diagrams/layout5.xml"/><Relationship Id="rId9" Type="http://schemas.openxmlformats.org/officeDocument/2006/relationships/image" Target="../media/image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6.jpg"/><Relationship Id="rId4" Type="http://schemas.openxmlformats.org/officeDocument/2006/relationships/image" Target="../media/image4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MyHealthStreet.org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14.jpg"/><Relationship Id="rId4" Type="http://schemas.openxmlformats.org/officeDocument/2006/relationships/diagramLayout" Target="../diagrams/layout1.xml"/><Relationship Id="rId9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304800"/>
            <a:ext cx="6629400" cy="1295400"/>
          </a:xfrm>
        </p:spPr>
        <p:txBody>
          <a:bodyPr/>
          <a:lstStyle/>
          <a:p>
            <a:pPr algn="ctr"/>
            <a:r>
              <a:rPr lang="en-US" sz="6000" cap="none" dirty="0" err="1" smtClean="0"/>
              <a:t>HealthStreet</a:t>
            </a:r>
            <a:endParaRPr lang="en-US" sz="6000" cap="none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16026">
            <a:off x="621678" y="1712425"/>
            <a:ext cx="2631326" cy="17564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0763" y="3276600"/>
            <a:ext cx="1647237" cy="18249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72094">
            <a:off x="2733117" y="1652605"/>
            <a:ext cx="1368734" cy="18249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48496">
            <a:off x="3933457" y="1808440"/>
            <a:ext cx="2341880" cy="17564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150" y="5876718"/>
            <a:ext cx="6759454" cy="932493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6985958" y="5883905"/>
            <a:ext cx="2133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Department of Epidemiology 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3299131"/>
            <a:ext cx="2975959" cy="18249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TextBox 14"/>
          <p:cNvSpPr txBox="1"/>
          <p:nvPr/>
        </p:nvSpPr>
        <p:spPr>
          <a:xfrm>
            <a:off x="725234" y="5257800"/>
            <a:ext cx="57139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 smtClean="0">
                <a:solidFill>
                  <a:schemeClr val="bg1"/>
                </a:solidFill>
              </a:rPr>
              <a:t>Research Helping People</a:t>
            </a:r>
            <a:endParaRPr lang="en-US" sz="2400" i="1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5206" y="5531440"/>
            <a:ext cx="2075104" cy="1200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856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33957536"/>
              </p:ext>
            </p:extLst>
          </p:nvPr>
        </p:nvGraphicFramePr>
        <p:xfrm>
          <a:off x="380999" y="1719070"/>
          <a:ext cx="8407893" cy="49865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none" dirty="0" smtClean="0"/>
              <a:t>Research Opportunities Based On Your Needs &amp; Concerns</a:t>
            </a:r>
            <a:endParaRPr lang="en-US" cap="none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914400"/>
            <a:ext cx="1936003" cy="135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 descr="http://www.asia-commons.net/wp-content/uploads/2014/10/dental-health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86400"/>
            <a:ext cx="2490073" cy="1660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6374" y="6358388"/>
            <a:ext cx="705369" cy="40810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786333" y="2266950"/>
            <a:ext cx="5181600" cy="41611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4320" lvl="0" indent="-228600">
              <a:spcBef>
                <a:spcPct val="20000"/>
              </a:spcBef>
              <a:buClr>
                <a:srgbClr val="E06214"/>
              </a:buClr>
              <a:buFont typeface="Wingdings 2" pitchFamily="18" charset="2"/>
              <a:buChar char=""/>
            </a:pPr>
            <a:r>
              <a:rPr lang="en-US" sz="2400" spc="150" dirty="0">
                <a:solidFill>
                  <a:srgbClr val="1F497D"/>
                </a:solidFill>
              </a:rPr>
              <a:t>Periodontal Disease in Children and Young Adults</a:t>
            </a:r>
          </a:p>
          <a:p>
            <a:pPr marL="548640" lvl="1" indent="-182880">
              <a:spcBef>
                <a:spcPct val="20000"/>
              </a:spcBef>
              <a:buClr>
                <a:srgbClr val="C0504D"/>
              </a:buClr>
              <a:buFont typeface="Wingdings" pitchFamily="2" charset="2"/>
              <a:buChar char="§"/>
            </a:pPr>
            <a:r>
              <a:rPr lang="en-US" sz="1400" spc="100" dirty="0">
                <a:solidFill>
                  <a:srgbClr val="1F497D"/>
                </a:solidFill>
              </a:rPr>
              <a:t>The purpose of this study is to learn more about gum disease in children/young adults (ages 5-25) and improve quality of dental care for those with gum disease. </a:t>
            </a:r>
            <a:r>
              <a:rPr lang="en-US" sz="1400" spc="100" dirty="0" smtClean="0">
                <a:solidFill>
                  <a:srgbClr val="1F497D"/>
                </a:solidFill>
              </a:rPr>
              <a:t>Participants </a:t>
            </a:r>
            <a:r>
              <a:rPr lang="en-US" sz="1400" spc="100" dirty="0">
                <a:solidFill>
                  <a:srgbClr val="1F497D"/>
                </a:solidFill>
              </a:rPr>
              <a:t>will be asked to complete oral examinations, and dental and medical questionnaires. Children will also receive free dental cleanings throughout duration of study.</a:t>
            </a:r>
            <a:endParaRPr lang="en-US" sz="2400" spc="100" dirty="0">
              <a:solidFill>
                <a:srgbClr val="1F497D"/>
              </a:solidFill>
            </a:endParaRPr>
          </a:p>
          <a:p>
            <a:pPr marL="274320" lvl="0" indent="-228600">
              <a:spcBef>
                <a:spcPct val="20000"/>
              </a:spcBef>
              <a:buClr>
                <a:srgbClr val="E06214"/>
              </a:buClr>
              <a:buFont typeface="Wingdings 2" pitchFamily="18" charset="2"/>
              <a:buChar char=""/>
            </a:pPr>
            <a:r>
              <a:rPr lang="en-US" sz="2400" spc="150" dirty="0">
                <a:solidFill>
                  <a:srgbClr val="1F497D"/>
                </a:solidFill>
              </a:rPr>
              <a:t>Pediatric Sleep Study</a:t>
            </a:r>
          </a:p>
          <a:p>
            <a:pPr marL="548640" lvl="1" indent="-182880">
              <a:spcBef>
                <a:spcPct val="20000"/>
              </a:spcBef>
              <a:buClr>
                <a:srgbClr val="C0504D"/>
              </a:buClr>
              <a:buFont typeface="Wingdings" pitchFamily="2" charset="2"/>
              <a:buChar char="§"/>
            </a:pPr>
            <a:r>
              <a:rPr lang="en-US" sz="1400" spc="100" dirty="0">
                <a:solidFill>
                  <a:srgbClr val="1F497D"/>
                </a:solidFill>
              </a:rPr>
              <a:t>The purpose of this research study is to figure out ways to help children who struggle with weight improve their sleep. Participation involves medical history questionnaires and a sleep interview. </a:t>
            </a:r>
          </a:p>
        </p:txBody>
      </p:sp>
    </p:spTree>
    <p:extLst>
      <p:ext uri="{BB962C8B-B14F-4D97-AF65-F5344CB8AC3E}">
        <p14:creationId xmlns:p14="http://schemas.microsoft.com/office/powerpoint/2010/main" val="41959477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4479799"/>
            <a:ext cx="2559845" cy="1706563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none" dirty="0" smtClean="0"/>
              <a:t>Education: Teaching Our Community To Be Healthier</a:t>
            </a:r>
            <a:endParaRPr lang="en-US" cap="none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1975449"/>
            <a:ext cx="3657600" cy="2438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5029200"/>
            <a:ext cx="2209800" cy="1473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2133600"/>
            <a:ext cx="2743200" cy="18288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202" y="5694872"/>
            <a:ext cx="1698967" cy="982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7656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3657600"/>
            <a:ext cx="2797077" cy="2097808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none" dirty="0" smtClean="0"/>
              <a:t>Our Facility </a:t>
            </a:r>
            <a:endParaRPr lang="en-US" cap="none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810000"/>
            <a:ext cx="1981200" cy="2641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1775" y="4177600"/>
            <a:ext cx="1705500" cy="2274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1679138"/>
            <a:ext cx="1789489" cy="178948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745" y="1643847"/>
            <a:ext cx="1395055" cy="186007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1643847"/>
            <a:ext cx="1762650" cy="23502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5830929"/>
            <a:ext cx="1698967" cy="982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933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81126562"/>
              </p:ext>
            </p:extLst>
          </p:nvPr>
        </p:nvGraphicFramePr>
        <p:xfrm>
          <a:off x="380999" y="1719071"/>
          <a:ext cx="8407893" cy="44074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none" dirty="0" smtClean="0"/>
              <a:t>    No Cost Services At HealthStreet	</a:t>
            </a:r>
            <a:endParaRPr lang="en-US" cap="none" dirty="0"/>
          </a:p>
        </p:txBody>
      </p:sp>
      <p:pic>
        <p:nvPicPr>
          <p:cNvPr id="3078" name="Picture 6" descr="http://images.bwbx.io/cms/2013-03-22/0321-health-screening-630x420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74760">
            <a:off x="6797066" y="2808556"/>
            <a:ext cx="1885950" cy="12573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202" y="5694872"/>
            <a:ext cx="1698967" cy="982980"/>
          </a:xfrm>
          <a:prstGeom prst="rect">
            <a:avLst/>
          </a:prstGeom>
        </p:spPr>
      </p:pic>
      <p:pic>
        <p:nvPicPr>
          <p:cNvPr id="2" name="Picture 1" descr="IMG_5137.JP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06095">
            <a:off x="533400" y="2514600"/>
            <a:ext cx="2133600" cy="1600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2529946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65760" lvl="1" indent="0">
              <a:buNone/>
            </a:pPr>
            <a:endParaRPr lang="en-US" dirty="0" smtClean="0"/>
          </a:p>
          <a:p>
            <a:pPr marL="45720" indent="0" algn="ctr">
              <a:buNone/>
            </a:pP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 Ultimately</a:t>
            </a:r>
            <a:r>
              <a:rPr lang="en-US" sz="2800" dirty="0" smtClean="0"/>
              <a:t> improving the </a:t>
            </a:r>
          </a:p>
          <a:p>
            <a:pPr marL="45720" indent="0" algn="ctr">
              <a:buNone/>
            </a:pPr>
            <a:r>
              <a:rPr lang="en-US" sz="2800" dirty="0" smtClean="0"/>
              <a:t>health of the community</a:t>
            </a:r>
            <a:r>
              <a:rPr lang="en-US" sz="2800" dirty="0" smtClean="0">
                <a:solidFill>
                  <a:schemeClr val="tx1"/>
                </a:solidFill>
              </a:rPr>
              <a:t>. 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none" dirty="0" smtClean="0"/>
              <a:t>Making An Impact	</a:t>
            </a:r>
            <a:endParaRPr lang="en-US" cap="none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431" y="3704686"/>
            <a:ext cx="70866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177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554084"/>
            <a:ext cx="3837432" cy="511657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029200" y="468702"/>
            <a:ext cx="3581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70C0"/>
                </a:solidFill>
              </a:rPr>
              <a:t>Meet Kenya!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953000" y="1295400"/>
            <a:ext cx="3962400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FF6600"/>
              </a:buClr>
              <a:buFont typeface="Wingdings" panose="05000000000000000000" pitchFamily="2" charset="2"/>
              <a:buChar char="§"/>
            </a:pPr>
            <a:r>
              <a:rPr lang="en-US" dirty="0" smtClean="0"/>
              <a:t>A mother who has improved her and her family’s health through HealthStreet.</a:t>
            </a:r>
          </a:p>
          <a:p>
            <a:pPr marL="285750" indent="-285750">
              <a:buClr>
                <a:srgbClr val="FF6600"/>
              </a:buClr>
              <a:buFont typeface="Wingdings" panose="05000000000000000000" pitchFamily="2" charset="2"/>
              <a:buChar char="§"/>
            </a:pPr>
            <a:endParaRPr lang="en-US" dirty="0" smtClean="0"/>
          </a:p>
          <a:p>
            <a:pPr marL="285750" indent="-285750">
              <a:buClr>
                <a:srgbClr val="FF6600"/>
              </a:buClr>
              <a:buFont typeface="Wingdings" panose="05000000000000000000" pitchFamily="2" charset="2"/>
              <a:buChar char="§"/>
            </a:pPr>
            <a:r>
              <a:rPr lang="en-US" dirty="0" smtClean="0"/>
              <a:t>Uses the services at HealthStreet, or through our community partners, to continue improving her and her children’s livelihood.</a:t>
            </a:r>
            <a:endParaRPr lang="en-US" dirty="0"/>
          </a:p>
          <a:p>
            <a:pPr marL="285750" indent="-285750">
              <a:buClr>
                <a:srgbClr val="FF6600"/>
              </a:buClr>
              <a:buFont typeface="Wingdings" panose="05000000000000000000" pitchFamily="2" charset="2"/>
              <a:buChar char="§"/>
            </a:pPr>
            <a:endParaRPr lang="en-US" dirty="0" smtClean="0"/>
          </a:p>
          <a:p>
            <a:pPr marL="285750" indent="-285750">
              <a:buClr>
                <a:srgbClr val="FF6600"/>
              </a:buClr>
              <a:buFont typeface="Wingdings" panose="05000000000000000000" pitchFamily="2" charset="2"/>
              <a:buChar char="§"/>
            </a:pPr>
            <a:r>
              <a:rPr lang="en-US" dirty="0" smtClean="0"/>
              <a:t>Participated in a studies about:</a:t>
            </a:r>
          </a:p>
          <a:p>
            <a:pPr marL="742950" lvl="1" indent="-285750">
              <a:buClr>
                <a:srgbClr val="FF6600"/>
              </a:buClr>
              <a:buFont typeface="Wingdings" panose="05000000000000000000" pitchFamily="2" charset="2"/>
              <a:buChar char="§"/>
            </a:pPr>
            <a:r>
              <a:rPr lang="en-US" dirty="0" smtClean="0"/>
              <a:t>healthier eating habits</a:t>
            </a:r>
          </a:p>
          <a:p>
            <a:pPr marL="742950" lvl="1" indent="-285750">
              <a:buClr>
                <a:srgbClr val="FF6600"/>
              </a:buClr>
              <a:buFont typeface="Wingdings" panose="05000000000000000000" pitchFamily="2" charset="2"/>
              <a:buChar char="§"/>
            </a:pPr>
            <a:r>
              <a:rPr lang="en-US" dirty="0" smtClean="0"/>
              <a:t>monitoring blood pressure.  </a:t>
            </a:r>
          </a:p>
          <a:p>
            <a:r>
              <a:rPr lang="en-US" i="1" dirty="0"/>
              <a:t/>
            </a:r>
            <a:br>
              <a:rPr lang="en-US" i="1" dirty="0"/>
            </a:br>
            <a:r>
              <a:rPr lang="en-US" i="1" dirty="0" smtClean="0"/>
              <a:t>“I </a:t>
            </a:r>
            <a:r>
              <a:rPr lang="en-US" i="1" dirty="0"/>
              <a:t>know you all have open arms and that you’ll help me out when I need you </a:t>
            </a:r>
            <a:r>
              <a:rPr lang="en-US" i="1" dirty="0" smtClean="0"/>
              <a:t>guys”</a:t>
            </a:r>
            <a:endParaRPr lang="en-US" i="1" dirty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3754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Become a </a:t>
            </a:r>
            <a:r>
              <a:rPr lang="en-US" b="1" dirty="0"/>
              <a:t>HealthStreet </a:t>
            </a:r>
            <a:r>
              <a:rPr lang="en-US" b="1" dirty="0" smtClean="0"/>
              <a:t>member, there’s no cost! </a:t>
            </a:r>
          </a:p>
          <a:p>
            <a:pPr marL="45720" indent="0">
              <a:buNone/>
            </a:pPr>
            <a:endParaRPr lang="en-US" b="1" dirty="0" smtClean="0"/>
          </a:p>
          <a:p>
            <a:r>
              <a:rPr lang="en-US" dirty="0" smtClean="0"/>
              <a:t>Be informed </a:t>
            </a:r>
            <a:r>
              <a:rPr lang="en-US" dirty="0"/>
              <a:t>and </a:t>
            </a:r>
            <a:r>
              <a:rPr lang="en-US" dirty="0" smtClean="0"/>
              <a:t>connected to </a:t>
            </a:r>
            <a:r>
              <a:rPr lang="en-US" dirty="0"/>
              <a:t>research </a:t>
            </a:r>
            <a:r>
              <a:rPr lang="en-US" dirty="0" smtClean="0"/>
              <a:t>studies and services </a:t>
            </a:r>
            <a:r>
              <a:rPr lang="en-US" dirty="0"/>
              <a:t>that are unique to your specific needs. Together we are making research </a:t>
            </a:r>
            <a:r>
              <a:rPr lang="en-US" dirty="0" smtClean="0"/>
              <a:t>more:</a:t>
            </a:r>
          </a:p>
          <a:p>
            <a:pPr lvl="1"/>
            <a:r>
              <a:rPr lang="en-US" dirty="0" smtClean="0"/>
              <a:t>Representative</a:t>
            </a:r>
          </a:p>
          <a:p>
            <a:pPr lvl="1"/>
            <a:r>
              <a:rPr lang="en-US" dirty="0" smtClean="0"/>
              <a:t>Approachable</a:t>
            </a:r>
          </a:p>
          <a:p>
            <a:pPr lvl="1"/>
            <a:r>
              <a:rPr lang="en-US" dirty="0" smtClean="0"/>
              <a:t>Understandable</a:t>
            </a:r>
          </a:p>
          <a:p>
            <a:pPr lvl="1"/>
            <a:r>
              <a:rPr lang="en-US" dirty="0" smtClean="0"/>
              <a:t>Personable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none" dirty="0" smtClean="0"/>
              <a:t>Now You Can Be Heard!</a:t>
            </a:r>
            <a:endParaRPr lang="en-US" cap="none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98515">
            <a:off x="6044604" y="3666370"/>
            <a:ext cx="2895600" cy="177569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6709" y="3200400"/>
            <a:ext cx="1529443" cy="225391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82411">
            <a:off x="2909850" y="3697887"/>
            <a:ext cx="2053771" cy="215646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8820" y="4799945"/>
            <a:ext cx="1319241" cy="175898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5791200"/>
            <a:ext cx="1698967" cy="982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493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0999" y="1719070"/>
            <a:ext cx="8407893" cy="5062729"/>
          </a:xfrm>
        </p:spPr>
        <p:txBody>
          <a:bodyPr>
            <a:normAutofit/>
          </a:bodyPr>
          <a:lstStyle/>
          <a:p>
            <a:pPr marL="45720" indent="0" algn="ctr">
              <a:buNone/>
            </a:pPr>
            <a:r>
              <a:rPr lang="en-US" dirty="0" smtClean="0"/>
              <a:t>Visit our website at </a:t>
            </a:r>
            <a:r>
              <a:rPr lang="en-US" dirty="0" smtClean="0">
                <a:hlinkClick r:id="rId3" action="ppaction://hlinkfile"/>
              </a:rPr>
              <a:t>MyHealthStreet.org</a:t>
            </a:r>
            <a:r>
              <a:rPr lang="en-US" dirty="0" smtClean="0"/>
              <a:t> for more information about becoming a HealthStreet member, and information for events, groups, or classes we hold at our facility. </a:t>
            </a:r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pPr lvl="1"/>
            <a:endParaRPr lang="en-US" sz="1200" dirty="0" smtClean="0"/>
          </a:p>
          <a:p>
            <a:pPr lvl="1"/>
            <a:r>
              <a:rPr lang="en-US" sz="2000" dirty="0" smtClean="0"/>
              <a:t>Join us on social media: @</a:t>
            </a:r>
            <a:r>
              <a:rPr lang="en-US" sz="2000" dirty="0" err="1" smtClean="0"/>
              <a:t>UFHealthStreet</a:t>
            </a:r>
            <a:endParaRPr lang="en-US" sz="2000" dirty="0" smtClean="0"/>
          </a:p>
          <a:p>
            <a:pPr lvl="1"/>
            <a:r>
              <a:rPr lang="en-US" sz="2000" dirty="0" smtClean="0"/>
              <a:t>Sign up For Our Newsletter </a:t>
            </a:r>
            <a:endParaRPr lang="en-US" sz="2000" dirty="0"/>
          </a:p>
          <a:p>
            <a:pPr lvl="1"/>
            <a:r>
              <a:rPr lang="en-US" sz="2000" b="1" dirty="0"/>
              <a:t>2401 SW Archer Road Gainesville, </a:t>
            </a:r>
            <a:r>
              <a:rPr lang="en-US" sz="2000" b="1" dirty="0" err="1"/>
              <a:t>Fl</a:t>
            </a:r>
            <a:r>
              <a:rPr lang="en-US" sz="2000" b="1" dirty="0"/>
              <a:t>    (352) </a:t>
            </a:r>
            <a:r>
              <a:rPr lang="en-US" sz="2000" b="1" dirty="0" smtClean="0"/>
              <a:t>294-4880</a:t>
            </a:r>
            <a:endParaRPr lang="en-US" sz="2000" dirty="0" smtClean="0"/>
          </a:p>
          <a:p>
            <a:pPr marL="45720" indent="0">
              <a:buNone/>
            </a:pP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none" dirty="0" smtClean="0"/>
              <a:t>Contact Information</a:t>
            </a:r>
            <a:endParaRPr lang="en-US" cap="none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400" y="3025223"/>
            <a:ext cx="1479579" cy="120288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3085112"/>
            <a:ext cx="1143000" cy="1143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810773"/>
            <a:ext cx="3962400" cy="2463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557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52400" y="3810000"/>
            <a:ext cx="8407893" cy="4407408"/>
          </a:xfrm>
        </p:spPr>
        <p:txBody>
          <a:bodyPr>
            <a:normAutofit/>
          </a:bodyPr>
          <a:lstStyle/>
          <a:p>
            <a:pPr marL="45720" indent="0" algn="ctr">
              <a:buNone/>
            </a:pPr>
            <a:endParaRPr lang="en-US" sz="4800" dirty="0"/>
          </a:p>
          <a:p>
            <a:pPr marL="45720" indent="0" algn="ctr">
              <a:buNone/>
            </a:pPr>
            <a:r>
              <a:rPr lang="en-US" sz="6600" dirty="0" smtClean="0"/>
              <a:t>Thank </a:t>
            </a:r>
            <a:r>
              <a:rPr lang="en-US" sz="6600" dirty="0"/>
              <a:t>You! 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cap="none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2057400"/>
            <a:ext cx="4609600" cy="266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047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1275" y="1600200"/>
            <a:ext cx="8229600" cy="152400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2800" dirty="0">
                <a:cs typeface="Arial" panose="020B0604020202020204" pitchFamily="34" charset="0"/>
              </a:rPr>
              <a:t>More than 80,000 </a:t>
            </a:r>
            <a:r>
              <a:rPr lang="en-US" sz="2800" dirty="0" smtClean="0">
                <a:cs typeface="Arial" panose="020B0604020202020204" pitchFamily="34" charset="0"/>
              </a:rPr>
              <a:t>research studies are </a:t>
            </a:r>
            <a:r>
              <a:rPr lang="en-US" sz="2800" dirty="0">
                <a:cs typeface="Arial" panose="020B0604020202020204" pitchFamily="34" charset="0"/>
              </a:rPr>
              <a:t>conducted each year in the United States, yet less than </a:t>
            </a:r>
            <a:r>
              <a:rPr lang="en-US" sz="2800" dirty="0" smtClean="0">
                <a:cs typeface="Arial" panose="020B0604020202020204" pitchFamily="34" charset="0"/>
              </a:rPr>
              <a:t>2 </a:t>
            </a:r>
            <a:r>
              <a:rPr lang="en-US" sz="2800" dirty="0">
                <a:cs typeface="Arial" panose="020B0604020202020204" pitchFamily="34" charset="0"/>
              </a:rPr>
              <a:t>percent of the population </a:t>
            </a:r>
            <a:r>
              <a:rPr lang="en-US" sz="2800" dirty="0" smtClean="0">
                <a:cs typeface="Arial" panose="020B0604020202020204" pitchFamily="34" charset="0"/>
              </a:rPr>
              <a:t>participates.  </a:t>
            </a:r>
            <a:endParaRPr lang="en-US" sz="2800" dirty="0">
              <a:cs typeface="Arial" panose="020B0604020202020204" pitchFamily="34" charset="0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76200" y="3282778"/>
            <a:ext cx="5943600" cy="4648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660066"/>
              </a:buClr>
              <a:defRPr/>
            </a:pPr>
            <a:endParaRPr lang="en-US" b="1" dirty="0" smtClean="0">
              <a:latin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04800" y="381000"/>
            <a:ext cx="8610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Is Your </a:t>
            </a:r>
            <a:r>
              <a:rPr lang="en-US" sz="3200" dirty="0">
                <a:solidFill>
                  <a:schemeClr val="bg1"/>
                </a:solidFill>
              </a:rPr>
              <a:t>V</a:t>
            </a:r>
            <a:r>
              <a:rPr lang="en-US" sz="3200" dirty="0" smtClean="0">
                <a:solidFill>
                  <a:schemeClr val="bg1"/>
                </a:solidFill>
              </a:rPr>
              <a:t>oice </a:t>
            </a:r>
            <a:r>
              <a:rPr lang="en-US" sz="3200" dirty="0">
                <a:solidFill>
                  <a:schemeClr val="bg1"/>
                </a:solidFill>
              </a:rPr>
              <a:t>B</a:t>
            </a:r>
            <a:r>
              <a:rPr lang="en-US" sz="3200" dirty="0" smtClean="0">
                <a:solidFill>
                  <a:schemeClr val="bg1"/>
                </a:solidFill>
              </a:rPr>
              <a:t>eing </a:t>
            </a:r>
            <a:r>
              <a:rPr lang="en-US" sz="3200" dirty="0">
                <a:solidFill>
                  <a:schemeClr val="bg1"/>
                </a:solidFill>
              </a:rPr>
              <a:t>H</a:t>
            </a:r>
            <a:r>
              <a:rPr lang="en-US" sz="3200" dirty="0" smtClean="0">
                <a:solidFill>
                  <a:schemeClr val="bg1"/>
                </a:solidFill>
              </a:rPr>
              <a:t>eard?</a:t>
            </a:r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9070" y="5715000"/>
            <a:ext cx="1698967" cy="982980"/>
          </a:xfrm>
          <a:prstGeom prst="rect">
            <a:avLst/>
          </a:prstGeom>
        </p:spPr>
      </p:pic>
      <p:pic>
        <p:nvPicPr>
          <p:cNvPr id="1026" name="Picture 2" descr="http://crececenter.org/wp-content/uploads/2015/02/o-BIG-GROUP-OF-DIVERSE-PEOPLE-facebook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3473278"/>
            <a:ext cx="4267200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6968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599" y="1828800"/>
            <a:ext cx="4953000" cy="4800600"/>
          </a:xfrm>
        </p:spPr>
        <p:txBody>
          <a:bodyPr>
            <a:normAutofit fontScale="92500" lnSpcReduction="10000"/>
          </a:bodyPr>
          <a:lstStyle/>
          <a:p>
            <a:pPr>
              <a:buClr>
                <a:srgbClr val="660066"/>
              </a:buClr>
              <a:buFont typeface="Wingdings" panose="05000000000000000000" pitchFamily="2" charset="2"/>
              <a:buChar char="ü"/>
              <a:defRPr/>
            </a:pPr>
            <a:endParaRPr lang="en-US" dirty="0"/>
          </a:p>
          <a:p>
            <a:r>
              <a:rPr lang="en-US" dirty="0" smtClean="0"/>
              <a:t>Many populations </a:t>
            </a:r>
            <a:r>
              <a:rPr lang="en-US" dirty="0"/>
              <a:t>are underrepresented in </a:t>
            </a:r>
            <a:r>
              <a:rPr lang="en-US" dirty="0" smtClean="0"/>
              <a:t>research.</a:t>
            </a:r>
          </a:p>
          <a:p>
            <a:endParaRPr lang="en-US" sz="400" dirty="0" smtClean="0"/>
          </a:p>
          <a:p>
            <a:pPr lvl="1">
              <a:buClr>
                <a:srgbClr val="660066"/>
              </a:buClr>
              <a:buFont typeface="Wingdings" panose="05000000000000000000" pitchFamily="2" charset="2"/>
              <a:buChar char="ü"/>
              <a:defRPr/>
            </a:pPr>
            <a:r>
              <a:rPr lang="en-US" sz="1500" dirty="0"/>
              <a:t>Women</a:t>
            </a:r>
          </a:p>
          <a:p>
            <a:pPr lvl="1">
              <a:buClr>
                <a:srgbClr val="660066"/>
              </a:buClr>
              <a:buFont typeface="Wingdings" panose="05000000000000000000" pitchFamily="2" charset="2"/>
              <a:buChar char="ü"/>
              <a:defRPr/>
            </a:pPr>
            <a:r>
              <a:rPr lang="en-US" sz="1500" dirty="0"/>
              <a:t>Older adults</a:t>
            </a:r>
          </a:p>
          <a:p>
            <a:pPr lvl="1">
              <a:buClr>
                <a:srgbClr val="660066"/>
              </a:buClr>
              <a:buFont typeface="Wingdings" panose="05000000000000000000" pitchFamily="2" charset="2"/>
              <a:buChar char="ü"/>
              <a:defRPr/>
            </a:pPr>
            <a:r>
              <a:rPr lang="en-US" sz="1500" dirty="0"/>
              <a:t>Racial and ethnic minorities</a:t>
            </a:r>
          </a:p>
          <a:p>
            <a:pPr lvl="1">
              <a:buClr>
                <a:srgbClr val="660066"/>
              </a:buClr>
              <a:buFont typeface="Wingdings" panose="05000000000000000000" pitchFamily="2" charset="2"/>
              <a:buChar char="ü"/>
              <a:defRPr/>
            </a:pPr>
            <a:r>
              <a:rPr lang="en-US" sz="1500" dirty="0"/>
              <a:t>Those living in rural </a:t>
            </a:r>
            <a:r>
              <a:rPr lang="en-US" sz="1500" dirty="0" smtClean="0"/>
              <a:t>areas</a:t>
            </a:r>
            <a:endParaRPr lang="en-US" sz="1500" dirty="0"/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Leading </a:t>
            </a:r>
            <a:r>
              <a:rPr lang="en-US" dirty="0"/>
              <a:t>to </a:t>
            </a:r>
            <a:r>
              <a:rPr lang="en-US" dirty="0" smtClean="0"/>
              <a:t>research findings </a:t>
            </a:r>
            <a:r>
              <a:rPr lang="en-US" dirty="0"/>
              <a:t>that are not </a:t>
            </a:r>
            <a:r>
              <a:rPr lang="en-US" dirty="0" smtClean="0"/>
              <a:t>representative of all. 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That’s why HealthStreet was created: It </a:t>
            </a:r>
            <a:r>
              <a:rPr lang="en-US" dirty="0"/>
              <a:t>is important that studies account for </a:t>
            </a:r>
            <a:r>
              <a:rPr lang="en-US" dirty="0" smtClean="0"/>
              <a:t>these differences to </a:t>
            </a:r>
            <a:r>
              <a:rPr lang="en-US" dirty="0"/>
              <a:t>make research </a:t>
            </a:r>
            <a:r>
              <a:rPr lang="en-US" dirty="0" smtClean="0"/>
              <a:t>findings a </a:t>
            </a:r>
            <a:r>
              <a:rPr lang="en-US" dirty="0"/>
              <a:t>reflection of </a:t>
            </a:r>
            <a:r>
              <a:rPr lang="en-US" dirty="0" smtClean="0"/>
              <a:t>our </a:t>
            </a:r>
            <a:r>
              <a:rPr lang="en-US" dirty="0"/>
              <a:t>diverse </a:t>
            </a:r>
            <a:r>
              <a:rPr lang="en-US" dirty="0" smtClean="0"/>
              <a:t>community.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52400" y="382958"/>
            <a:ext cx="8763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What Is </a:t>
            </a:r>
            <a:r>
              <a:rPr lang="en-US" sz="3200" dirty="0">
                <a:solidFill>
                  <a:schemeClr val="bg1"/>
                </a:solidFill>
              </a:rPr>
              <a:t>T</a:t>
            </a:r>
            <a:r>
              <a:rPr lang="en-US" sz="3200" dirty="0" smtClean="0">
                <a:solidFill>
                  <a:schemeClr val="bg1"/>
                </a:solidFill>
              </a:rPr>
              <a:t>he </a:t>
            </a:r>
            <a:r>
              <a:rPr lang="en-US" sz="3200" dirty="0">
                <a:solidFill>
                  <a:schemeClr val="bg1"/>
                </a:solidFill>
              </a:rPr>
              <a:t>P</a:t>
            </a:r>
            <a:r>
              <a:rPr lang="en-US" sz="3200" dirty="0" smtClean="0">
                <a:solidFill>
                  <a:schemeClr val="bg1"/>
                </a:solidFill>
              </a:rPr>
              <a:t>roblem?</a:t>
            </a:r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3192" y="2145102"/>
            <a:ext cx="3657600" cy="2438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9070" y="5715000"/>
            <a:ext cx="1698967" cy="982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426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905000"/>
            <a:ext cx="7087314" cy="4178808"/>
          </a:xfrm>
        </p:spPr>
        <p:txBody>
          <a:bodyPr>
            <a:normAutofit/>
          </a:bodyPr>
          <a:lstStyle/>
          <a:p>
            <a:pPr marL="45720" indent="0" algn="ctr">
              <a:buNone/>
            </a:pPr>
            <a:r>
              <a:rPr lang="en-US" dirty="0" smtClean="0"/>
              <a:t>HealthStreet </a:t>
            </a:r>
            <a:r>
              <a:rPr lang="en-US" dirty="0"/>
              <a:t>is an innovative community engagement program at the University of Florida with a mission to improve the health of our community by bridging </a:t>
            </a:r>
            <a:r>
              <a:rPr lang="en-US" dirty="0" smtClean="0"/>
              <a:t>gaps </a:t>
            </a:r>
            <a:r>
              <a:rPr lang="en-US" dirty="0"/>
              <a:t>in health care and </a:t>
            </a:r>
            <a:r>
              <a:rPr lang="en-US" dirty="0" smtClean="0"/>
              <a:t>research</a:t>
            </a:r>
            <a:r>
              <a:rPr lang="en-US" dirty="0"/>
              <a:t>. </a:t>
            </a:r>
            <a:endParaRPr lang="en-US" dirty="0" smtClean="0"/>
          </a:p>
          <a:p>
            <a:pPr marL="45720" indent="0">
              <a:buNone/>
            </a:pPr>
            <a:endParaRPr lang="en-US" dirty="0" smtClean="0"/>
          </a:p>
          <a:p>
            <a:pPr marL="45720" indent="0">
              <a:buNone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355847"/>
            <a:ext cx="8839200" cy="1054394"/>
          </a:xfrm>
        </p:spPr>
        <p:txBody>
          <a:bodyPr/>
          <a:lstStyle/>
          <a:p>
            <a:r>
              <a:rPr lang="en-US" cap="none" dirty="0" smtClean="0"/>
              <a:t>What is </a:t>
            </a:r>
            <a:r>
              <a:rPr lang="en-US" cap="none" dirty="0" err="1" smtClean="0"/>
              <a:t>HealthStreet</a:t>
            </a:r>
            <a:r>
              <a:rPr lang="en-US" cap="none" dirty="0" smtClean="0"/>
              <a:t>?</a:t>
            </a:r>
            <a:endParaRPr lang="en-US" cap="none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3588152"/>
            <a:ext cx="3657600" cy="2438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9070" y="5715000"/>
            <a:ext cx="1698967" cy="982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326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Our </a:t>
            </a:r>
            <a:r>
              <a:rPr lang="en-US" dirty="0"/>
              <a:t>Community Health </a:t>
            </a:r>
            <a:r>
              <a:rPr lang="en-US" dirty="0" smtClean="0"/>
              <a:t>Workers (CHW) are </a:t>
            </a:r>
            <a:r>
              <a:rPr lang="en-US" dirty="0"/>
              <a:t>the </a:t>
            </a:r>
            <a:r>
              <a:rPr lang="en-US" dirty="0" smtClean="0"/>
              <a:t>foundation </a:t>
            </a:r>
            <a:r>
              <a:rPr lang="en-US" dirty="0"/>
              <a:t>of </a:t>
            </a:r>
            <a:r>
              <a:rPr lang="en-US" dirty="0" smtClean="0"/>
              <a:t>the HealthStreet model.</a:t>
            </a:r>
          </a:p>
          <a:p>
            <a:r>
              <a:rPr lang="en-US" dirty="0" smtClean="0"/>
              <a:t>CHWs assess health conditions, health concerns and research perceptions of community members.  </a:t>
            </a:r>
          </a:p>
          <a:p>
            <a:r>
              <a:rPr lang="en-US" dirty="0" smtClean="0"/>
              <a:t>They go </a:t>
            </a:r>
            <a:r>
              <a:rPr lang="en-US" dirty="0"/>
              <a:t>out in the community where people live, work, </a:t>
            </a:r>
            <a:r>
              <a:rPr lang="en-US" dirty="0" smtClean="0"/>
              <a:t>and play</a:t>
            </a:r>
            <a:r>
              <a:rPr lang="en-US" dirty="0"/>
              <a:t>, </a:t>
            </a:r>
            <a:r>
              <a:rPr lang="en-US" dirty="0" smtClean="0"/>
              <a:t>building </a:t>
            </a:r>
            <a:r>
              <a:rPr lang="en-US" dirty="0"/>
              <a:t>meaningful </a:t>
            </a:r>
            <a:r>
              <a:rPr lang="en-US" dirty="0" smtClean="0"/>
              <a:t>connections.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none" dirty="0" smtClean="0"/>
              <a:t>Assessment: It All Starts With Our Community Health </a:t>
            </a:r>
            <a:r>
              <a:rPr lang="en-US" cap="none" dirty="0"/>
              <a:t>W</a:t>
            </a:r>
            <a:r>
              <a:rPr lang="en-US" cap="none" dirty="0" smtClean="0"/>
              <a:t>orkers</a:t>
            </a:r>
            <a:endParaRPr lang="en-US" cap="none" dirty="0"/>
          </a:p>
        </p:txBody>
      </p:sp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755378516"/>
              </p:ext>
            </p:extLst>
          </p:nvPr>
        </p:nvGraphicFramePr>
        <p:xfrm>
          <a:off x="1447800" y="4038600"/>
          <a:ext cx="2286000" cy="2286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202" y="5694872"/>
            <a:ext cx="1698967" cy="9829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" t="9482" r="1" b="1"/>
          <a:stretch/>
        </p:blipFill>
        <p:spPr>
          <a:xfrm>
            <a:off x="461818" y="4110182"/>
            <a:ext cx="2357582" cy="213821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3886200"/>
            <a:ext cx="3851996" cy="236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497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00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799" y="152400"/>
            <a:ext cx="5553075" cy="695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202" y="5694872"/>
            <a:ext cx="1698967" cy="982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394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8839200" cy="1401762"/>
          </a:xfrm>
          <a:noFill/>
          <a:ln>
            <a:noFill/>
          </a:ln>
        </p:spPr>
        <p:txBody>
          <a:bodyPr>
            <a:normAutofit/>
          </a:bodyPr>
          <a:lstStyle/>
          <a:p>
            <a:r>
              <a:rPr lang="en-US" cap="none" dirty="0" smtClean="0">
                <a:ea typeface="ＭＳ Ｐゴシック" pitchFamily="34" charset="-128"/>
                <a:cs typeface="Arial" charset="0"/>
              </a:rPr>
              <a:t>Top Health </a:t>
            </a:r>
            <a:r>
              <a:rPr lang="en-US" cap="none" dirty="0" smtClean="0">
                <a:solidFill>
                  <a:srgbClr val="FF6600"/>
                </a:solidFill>
                <a:ea typeface="ＭＳ Ｐゴシック" pitchFamily="34" charset="-128"/>
                <a:cs typeface="Arial" charset="0"/>
              </a:rPr>
              <a:t>Concerns</a:t>
            </a:r>
            <a:endParaRPr lang="en-US" cap="none" dirty="0" smtClean="0">
              <a:ea typeface="ＭＳ Ｐゴシック" pitchFamily="34" charset="-128"/>
              <a:cs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1" y="1866682"/>
            <a:ext cx="5158720" cy="382819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202" y="5694872"/>
            <a:ext cx="1698967" cy="98298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943600" y="1866682"/>
            <a:ext cx="306756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Using the health assessment and what you’ve told us, we can address the health concerns and conditions of our community!</a:t>
            </a:r>
          </a:p>
          <a:p>
            <a:endParaRPr lang="en-US" dirty="0"/>
          </a:p>
          <a:p>
            <a:r>
              <a:rPr lang="en-US" dirty="0" smtClean="0"/>
              <a:t>It gives us a great snapshot!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4939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93721463"/>
              </p:ext>
            </p:extLst>
          </p:nvPr>
        </p:nvGraphicFramePr>
        <p:xfrm>
          <a:off x="1143000" y="1752600"/>
          <a:ext cx="7467600" cy="5181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none" dirty="0" smtClean="0"/>
              <a:t>Services: HealthStreet Is Here for You!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7007" y="6186362"/>
            <a:ext cx="849484" cy="491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1569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17234116"/>
              </p:ext>
            </p:extLst>
          </p:nvPr>
        </p:nvGraphicFramePr>
        <p:xfrm>
          <a:off x="76200" y="2057400"/>
          <a:ext cx="8991599" cy="46481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none" dirty="0" smtClean="0"/>
              <a:t>Medical &amp; Social Referrals</a:t>
            </a:r>
            <a:endParaRPr lang="en-US" cap="none" dirty="0"/>
          </a:p>
        </p:txBody>
      </p:sp>
    </p:spTree>
    <p:extLst>
      <p:ext uri="{BB962C8B-B14F-4D97-AF65-F5344CB8AC3E}">
        <p14:creationId xmlns:p14="http://schemas.microsoft.com/office/powerpoint/2010/main" val="208404174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Grid">
  <a:themeElements>
    <a:clrScheme name="Custom 11">
      <a:dk1>
        <a:sysClr val="windowText" lastClr="000000"/>
      </a:dk1>
      <a:lt1>
        <a:sysClr val="window" lastClr="FFFFFF"/>
      </a:lt1>
      <a:dk2>
        <a:srgbClr val="1F497D"/>
      </a:dk2>
      <a:lt2>
        <a:srgbClr val="FDFDFD"/>
      </a:lt2>
      <a:accent1>
        <a:srgbClr val="E06214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Grid">
      <a:maj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ajorFont>
      <a:min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inorFont>
    </a:fontScheme>
    <a:fmtScheme name="Grid">
      <a:fillStyleLst>
        <a:solidFill>
          <a:schemeClr val="phClr"/>
        </a:solidFill>
        <a:solidFill>
          <a:schemeClr val="phClr">
            <a:tint val="5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175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3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3000"/>
                <a:satMod val="11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7000</TotalTime>
  <Words>1150</Words>
  <Application>Microsoft Office PowerPoint</Application>
  <PresentationFormat>On-screen Show (4:3)</PresentationFormat>
  <Paragraphs>144</Paragraphs>
  <Slides>18</Slides>
  <Notes>18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Grid</vt:lpstr>
      <vt:lpstr>HealthStreet</vt:lpstr>
      <vt:lpstr>PowerPoint Presentation</vt:lpstr>
      <vt:lpstr>PowerPoint Presentation</vt:lpstr>
      <vt:lpstr>What is HealthStreet?</vt:lpstr>
      <vt:lpstr>Assessment: It All Starts With Our Community Health Workers</vt:lpstr>
      <vt:lpstr>PowerPoint Presentation</vt:lpstr>
      <vt:lpstr>Top Health Concerns</vt:lpstr>
      <vt:lpstr>Services: HealthStreet Is Here for You!</vt:lpstr>
      <vt:lpstr>Medical &amp; Social Referrals</vt:lpstr>
      <vt:lpstr>Research Opportunities Based On Your Needs &amp; Concerns</vt:lpstr>
      <vt:lpstr>Education: Teaching Our Community To Be Healthier</vt:lpstr>
      <vt:lpstr>Our Facility </vt:lpstr>
      <vt:lpstr>    No Cost Services At HealthStreet </vt:lpstr>
      <vt:lpstr>Making An Impact </vt:lpstr>
      <vt:lpstr>PowerPoint Presentation</vt:lpstr>
      <vt:lpstr>Now You Can Be Heard!</vt:lpstr>
      <vt:lpstr>Contact Information</vt:lpstr>
      <vt:lpstr>PowerPoint Presentation</vt:lpstr>
    </vt:vector>
  </TitlesOfParts>
  <Company>College of Public Health &amp; Health Professions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Subero,Eduardo J</dc:creator>
  <cp:lastModifiedBy>Aldridge,Brianna A</cp:lastModifiedBy>
  <cp:revision>76</cp:revision>
  <dcterms:created xsi:type="dcterms:W3CDTF">2015-08-14T18:43:32Z</dcterms:created>
  <dcterms:modified xsi:type="dcterms:W3CDTF">2016-03-25T20:25:42Z</dcterms:modified>
</cp:coreProperties>
</file>