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1"/>
  </p:sldMasterIdLst>
  <p:notesMasterIdLst>
    <p:notesMasterId r:id="rId19"/>
  </p:notesMasterIdLst>
  <p:sldIdLst>
    <p:sldId id="256" r:id="rId2"/>
    <p:sldId id="257" r:id="rId3"/>
    <p:sldId id="259" r:id="rId4"/>
    <p:sldId id="258" r:id="rId5"/>
    <p:sldId id="261" r:id="rId6"/>
    <p:sldId id="263" r:id="rId7"/>
    <p:sldId id="268" r:id="rId8"/>
    <p:sldId id="264" r:id="rId9"/>
    <p:sldId id="266" r:id="rId10"/>
    <p:sldId id="267" r:id="rId11"/>
    <p:sldId id="265" r:id="rId12"/>
    <p:sldId id="272" r:id="rId13"/>
    <p:sldId id="262" r:id="rId14"/>
    <p:sldId id="269" r:id="rId15"/>
    <p:sldId id="270" r:id="rId16"/>
    <p:sldId id="271" r:id="rId17"/>
    <p:sldId id="26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838" autoAdjust="0"/>
    <p:restoredTop sz="94729"/>
  </p:normalViewPr>
  <p:slideViewPr>
    <p:cSldViewPr snapToGrid="0" snapToObjects="1">
      <p:cViewPr varScale="1">
        <p:scale>
          <a:sx n="65" d="100"/>
          <a:sy n="65"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86FF0E-7F2D-524A-ACA4-DF18B1A43E83}" type="datetimeFigureOut">
              <a:rPr lang="en-US" smtClean="0"/>
              <a:t>2/27/2019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CD3D96-12E6-834A-8A68-24FD4124E3B0}" type="slidenum">
              <a:rPr lang="en-US" smtClean="0"/>
              <a:t>‹#›</a:t>
            </a:fld>
            <a:endParaRPr lang="en-US" dirty="0"/>
          </a:p>
        </p:txBody>
      </p:sp>
    </p:spTree>
    <p:extLst>
      <p:ext uri="{BB962C8B-B14F-4D97-AF65-F5344CB8AC3E}">
        <p14:creationId xmlns:p14="http://schemas.microsoft.com/office/powerpoint/2010/main" val="3765736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Brain Health-serotonin in the gut; certain microbiomes linked with depression and Alzheimer’s</a:t>
            </a:r>
          </a:p>
        </p:txBody>
      </p:sp>
      <p:sp>
        <p:nvSpPr>
          <p:cNvPr id="4" name="Slide Number Placeholder 3"/>
          <p:cNvSpPr>
            <a:spLocks noGrp="1"/>
          </p:cNvSpPr>
          <p:nvPr>
            <p:ph type="sldNum" sz="quarter" idx="5"/>
          </p:nvPr>
        </p:nvSpPr>
        <p:spPr/>
        <p:txBody>
          <a:bodyPr/>
          <a:lstStyle/>
          <a:p>
            <a:fld id="{56CD3D96-12E6-834A-8A68-24FD4124E3B0}" type="slidenum">
              <a:rPr lang="en-US" smtClean="0"/>
              <a:t>2</a:t>
            </a:fld>
            <a:endParaRPr lang="en-US" dirty="0"/>
          </a:p>
        </p:txBody>
      </p:sp>
    </p:spTree>
    <p:extLst>
      <p:ext uri="{BB962C8B-B14F-4D97-AF65-F5344CB8AC3E}">
        <p14:creationId xmlns:p14="http://schemas.microsoft.com/office/powerpoint/2010/main" val="1083134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70 Million Americans have some digestive disease</a:t>
            </a:r>
          </a:p>
          <a:p>
            <a:r>
              <a:rPr lang="en-US" dirty="0"/>
              <a:t>$100 Billion Dollars in medical Bills related to digestion</a:t>
            </a:r>
          </a:p>
          <a:p>
            <a:r>
              <a:rPr lang="en-US" dirty="0"/>
              <a:t>60-80% of Immune System is located in the gut.</a:t>
            </a:r>
          </a:p>
          <a:p>
            <a:r>
              <a:rPr lang="en-US" dirty="0"/>
              <a:t>Microbiome-500-2000 species of microorganisms</a:t>
            </a:r>
          </a:p>
          <a:p>
            <a:r>
              <a:rPr lang="en-US" dirty="0"/>
              <a:t>10x more Microbes than Human Cells</a:t>
            </a:r>
          </a:p>
          <a:p>
            <a:endParaRPr lang="en-US" dirty="0"/>
          </a:p>
          <a:p>
            <a:r>
              <a:rPr lang="en-US" dirty="0"/>
              <a:t>40 disease secondary to Bacterial Imbalance</a:t>
            </a:r>
          </a:p>
          <a:p>
            <a:endParaRPr lang="en-US" dirty="0"/>
          </a:p>
        </p:txBody>
      </p:sp>
      <p:sp>
        <p:nvSpPr>
          <p:cNvPr id="4" name="Slide Number Placeholder 3"/>
          <p:cNvSpPr>
            <a:spLocks noGrp="1"/>
          </p:cNvSpPr>
          <p:nvPr>
            <p:ph type="sldNum" sz="quarter" idx="5"/>
          </p:nvPr>
        </p:nvSpPr>
        <p:spPr/>
        <p:txBody>
          <a:bodyPr/>
          <a:lstStyle/>
          <a:p>
            <a:fld id="{56CD3D96-12E6-834A-8A68-24FD4124E3B0}" type="slidenum">
              <a:rPr lang="en-US" smtClean="0"/>
              <a:t>3</a:t>
            </a:fld>
            <a:endParaRPr lang="en-US" dirty="0"/>
          </a:p>
        </p:txBody>
      </p:sp>
    </p:spTree>
    <p:extLst>
      <p:ext uri="{BB962C8B-B14F-4D97-AF65-F5344CB8AC3E}">
        <p14:creationId xmlns:p14="http://schemas.microsoft.com/office/powerpoint/2010/main" val="3171134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CD3D96-12E6-834A-8A68-24FD4124E3B0}" type="slidenum">
              <a:rPr lang="en-US" smtClean="0"/>
              <a:t>5</a:t>
            </a:fld>
            <a:endParaRPr lang="en-US" dirty="0"/>
          </a:p>
        </p:txBody>
      </p:sp>
    </p:spTree>
    <p:extLst>
      <p:ext uri="{BB962C8B-B14F-4D97-AF65-F5344CB8AC3E}">
        <p14:creationId xmlns:p14="http://schemas.microsoft.com/office/powerpoint/2010/main" val="1868529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Prebiotics are food, or nourishment, for the good bacteria in your gut. Probiotics, on the other hand, “are bacteria and yeast that support our body’s ability to absorb and digest nutrients, as well as build a healthy immune system, including the ability to fight infection,” she explains. Prebiotics, a type of fiber, encourage the sustainability of healthy bacteria and, together with probiotics, promote better gut health by keeping the immune system strong and reducing chronic inflammation.</a:t>
            </a:r>
          </a:p>
          <a:p>
            <a:endParaRPr lang="en-US" dirty="0"/>
          </a:p>
        </p:txBody>
      </p:sp>
      <p:sp>
        <p:nvSpPr>
          <p:cNvPr id="4" name="Slide Number Placeholder 3"/>
          <p:cNvSpPr>
            <a:spLocks noGrp="1"/>
          </p:cNvSpPr>
          <p:nvPr>
            <p:ph type="sldNum" sz="quarter" idx="5"/>
          </p:nvPr>
        </p:nvSpPr>
        <p:spPr/>
        <p:txBody>
          <a:bodyPr/>
          <a:lstStyle/>
          <a:p>
            <a:fld id="{56CD3D96-12E6-834A-8A68-24FD4124E3B0}" type="slidenum">
              <a:rPr lang="en-US" smtClean="0"/>
              <a:t>14</a:t>
            </a:fld>
            <a:endParaRPr lang="en-US" dirty="0"/>
          </a:p>
        </p:txBody>
      </p:sp>
    </p:spTree>
    <p:extLst>
      <p:ext uri="{BB962C8B-B14F-4D97-AF65-F5344CB8AC3E}">
        <p14:creationId xmlns:p14="http://schemas.microsoft.com/office/powerpoint/2010/main" val="3410899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Stop eating foods that damage the lining of your gut. ...</a:t>
            </a:r>
          </a:p>
          <a:p>
            <a:pPr lvl="0"/>
            <a:r>
              <a:rPr lang="en-US" sz="1200" kern="1200" dirty="0">
                <a:solidFill>
                  <a:schemeClr val="tx1"/>
                </a:solidFill>
                <a:effectLst/>
                <a:latin typeface="+mn-lt"/>
                <a:ea typeface="+mn-ea"/>
                <a:cs typeface="+mn-cs"/>
              </a:rPr>
              <a:t>Start eating foods that reduce and heal inflammation and restore the healthy gut bacteria. ...</a:t>
            </a:r>
          </a:p>
          <a:p>
            <a:endParaRPr lang="en-US" dirty="0"/>
          </a:p>
        </p:txBody>
      </p:sp>
      <p:sp>
        <p:nvSpPr>
          <p:cNvPr id="4" name="Slide Number Placeholder 3"/>
          <p:cNvSpPr>
            <a:spLocks noGrp="1"/>
          </p:cNvSpPr>
          <p:nvPr>
            <p:ph type="sldNum" sz="quarter" idx="5"/>
          </p:nvPr>
        </p:nvSpPr>
        <p:spPr/>
        <p:txBody>
          <a:bodyPr/>
          <a:lstStyle/>
          <a:p>
            <a:fld id="{56CD3D96-12E6-834A-8A68-24FD4124E3B0}" type="slidenum">
              <a:rPr lang="en-US" smtClean="0"/>
              <a:t>15</a:t>
            </a:fld>
            <a:endParaRPr lang="en-US" dirty="0"/>
          </a:p>
        </p:txBody>
      </p:sp>
    </p:spTree>
    <p:extLst>
      <p:ext uri="{BB962C8B-B14F-4D97-AF65-F5344CB8AC3E}">
        <p14:creationId xmlns:p14="http://schemas.microsoft.com/office/powerpoint/2010/main" val="2904347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CD3D96-12E6-834A-8A68-24FD4124E3B0}" type="slidenum">
              <a:rPr lang="en-US" smtClean="0"/>
              <a:t>17</a:t>
            </a:fld>
            <a:endParaRPr lang="en-US" dirty="0"/>
          </a:p>
        </p:txBody>
      </p:sp>
    </p:spTree>
    <p:extLst>
      <p:ext uri="{BB962C8B-B14F-4D97-AF65-F5344CB8AC3E}">
        <p14:creationId xmlns:p14="http://schemas.microsoft.com/office/powerpoint/2010/main" val="1486143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652DE38-6840-5349-B150-3B43CBEA2E6B}" type="datetimeFigureOut">
              <a:rPr lang="en-US" smtClean="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9F5CCE-73FC-6C4B-AE07-C9D5DF4585C2}" type="slidenum">
              <a:rPr lang="en-US" smtClean="0"/>
              <a:t>‹#›</a:t>
            </a:fld>
            <a:endParaRPr lang="en-US" dirty="0"/>
          </a:p>
        </p:txBody>
      </p:sp>
    </p:spTree>
    <p:extLst>
      <p:ext uri="{BB962C8B-B14F-4D97-AF65-F5344CB8AC3E}">
        <p14:creationId xmlns:p14="http://schemas.microsoft.com/office/powerpoint/2010/main" val="4279117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52DE38-6840-5349-B150-3B43CBEA2E6B}" type="datetimeFigureOut">
              <a:rPr lang="en-US" smtClean="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9F5CCE-73FC-6C4B-AE07-C9D5DF4585C2}" type="slidenum">
              <a:rPr lang="en-US" smtClean="0"/>
              <a:t>‹#›</a:t>
            </a:fld>
            <a:endParaRPr lang="en-US" dirty="0"/>
          </a:p>
        </p:txBody>
      </p:sp>
    </p:spTree>
    <p:extLst>
      <p:ext uri="{BB962C8B-B14F-4D97-AF65-F5344CB8AC3E}">
        <p14:creationId xmlns:p14="http://schemas.microsoft.com/office/powerpoint/2010/main" val="2706372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52DE38-6840-5349-B150-3B43CBEA2E6B}" type="datetimeFigureOut">
              <a:rPr lang="en-US" smtClean="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9F5CCE-73FC-6C4B-AE07-C9D5DF4585C2}"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91944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52DE38-6840-5349-B150-3B43CBEA2E6B}" type="datetimeFigureOut">
              <a:rPr lang="en-US" smtClean="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9F5CCE-73FC-6C4B-AE07-C9D5DF4585C2}" type="slidenum">
              <a:rPr lang="en-US" smtClean="0"/>
              <a:t>‹#›</a:t>
            </a:fld>
            <a:endParaRPr lang="en-US" dirty="0"/>
          </a:p>
        </p:txBody>
      </p:sp>
    </p:spTree>
    <p:extLst>
      <p:ext uri="{BB962C8B-B14F-4D97-AF65-F5344CB8AC3E}">
        <p14:creationId xmlns:p14="http://schemas.microsoft.com/office/powerpoint/2010/main" val="40728731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52DE38-6840-5349-B150-3B43CBEA2E6B}" type="datetimeFigureOut">
              <a:rPr lang="en-US" smtClean="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9F5CCE-73FC-6C4B-AE07-C9D5DF4585C2}"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11491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52DE38-6840-5349-B150-3B43CBEA2E6B}" type="datetimeFigureOut">
              <a:rPr lang="en-US" smtClean="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9F5CCE-73FC-6C4B-AE07-C9D5DF4585C2}" type="slidenum">
              <a:rPr lang="en-US" smtClean="0"/>
              <a:t>‹#›</a:t>
            </a:fld>
            <a:endParaRPr lang="en-US" dirty="0"/>
          </a:p>
        </p:txBody>
      </p:sp>
    </p:spTree>
    <p:extLst>
      <p:ext uri="{BB962C8B-B14F-4D97-AF65-F5344CB8AC3E}">
        <p14:creationId xmlns:p14="http://schemas.microsoft.com/office/powerpoint/2010/main" val="30993904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52DE38-6840-5349-B150-3B43CBEA2E6B}" type="datetimeFigureOut">
              <a:rPr lang="en-US" smtClean="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9F5CCE-73FC-6C4B-AE07-C9D5DF4585C2}" type="slidenum">
              <a:rPr lang="en-US" smtClean="0"/>
              <a:t>‹#›</a:t>
            </a:fld>
            <a:endParaRPr lang="en-US" dirty="0"/>
          </a:p>
        </p:txBody>
      </p:sp>
    </p:spTree>
    <p:extLst>
      <p:ext uri="{BB962C8B-B14F-4D97-AF65-F5344CB8AC3E}">
        <p14:creationId xmlns:p14="http://schemas.microsoft.com/office/powerpoint/2010/main" val="5065023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52DE38-6840-5349-B150-3B43CBEA2E6B}" type="datetimeFigureOut">
              <a:rPr lang="en-US" smtClean="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9F5CCE-73FC-6C4B-AE07-C9D5DF4585C2}" type="slidenum">
              <a:rPr lang="en-US" smtClean="0"/>
              <a:t>‹#›</a:t>
            </a:fld>
            <a:endParaRPr lang="en-US" dirty="0"/>
          </a:p>
        </p:txBody>
      </p:sp>
    </p:spTree>
    <p:extLst>
      <p:ext uri="{BB962C8B-B14F-4D97-AF65-F5344CB8AC3E}">
        <p14:creationId xmlns:p14="http://schemas.microsoft.com/office/powerpoint/2010/main" val="3699647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52DE38-6840-5349-B150-3B43CBEA2E6B}" type="datetimeFigureOut">
              <a:rPr lang="en-US" smtClean="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9F5CCE-73FC-6C4B-AE07-C9D5DF4585C2}" type="slidenum">
              <a:rPr lang="en-US" smtClean="0"/>
              <a:t>‹#›</a:t>
            </a:fld>
            <a:endParaRPr lang="en-US" dirty="0"/>
          </a:p>
        </p:txBody>
      </p:sp>
    </p:spTree>
    <p:extLst>
      <p:ext uri="{BB962C8B-B14F-4D97-AF65-F5344CB8AC3E}">
        <p14:creationId xmlns:p14="http://schemas.microsoft.com/office/powerpoint/2010/main" val="3815325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52DE38-6840-5349-B150-3B43CBEA2E6B}" type="datetimeFigureOut">
              <a:rPr lang="en-US" smtClean="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9F5CCE-73FC-6C4B-AE07-C9D5DF4585C2}" type="slidenum">
              <a:rPr lang="en-US" smtClean="0"/>
              <a:t>‹#›</a:t>
            </a:fld>
            <a:endParaRPr lang="en-US" dirty="0"/>
          </a:p>
        </p:txBody>
      </p:sp>
    </p:spTree>
    <p:extLst>
      <p:ext uri="{BB962C8B-B14F-4D97-AF65-F5344CB8AC3E}">
        <p14:creationId xmlns:p14="http://schemas.microsoft.com/office/powerpoint/2010/main" val="4108503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652DE38-6840-5349-B150-3B43CBEA2E6B}" type="datetimeFigureOut">
              <a:rPr lang="en-US" smtClean="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9F5CCE-73FC-6C4B-AE07-C9D5DF4585C2}" type="slidenum">
              <a:rPr lang="en-US" smtClean="0"/>
              <a:t>‹#›</a:t>
            </a:fld>
            <a:endParaRPr lang="en-US" dirty="0"/>
          </a:p>
        </p:txBody>
      </p:sp>
    </p:spTree>
    <p:extLst>
      <p:ext uri="{BB962C8B-B14F-4D97-AF65-F5344CB8AC3E}">
        <p14:creationId xmlns:p14="http://schemas.microsoft.com/office/powerpoint/2010/main" val="333375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52DE38-6840-5349-B150-3B43CBEA2E6B}" type="datetimeFigureOut">
              <a:rPr lang="en-US" smtClean="0"/>
              <a:t>2/27/2019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89F5CCE-73FC-6C4B-AE07-C9D5DF4585C2}" type="slidenum">
              <a:rPr lang="en-US" smtClean="0"/>
              <a:t>‹#›</a:t>
            </a:fld>
            <a:endParaRPr lang="en-US" dirty="0"/>
          </a:p>
        </p:txBody>
      </p:sp>
    </p:spTree>
    <p:extLst>
      <p:ext uri="{BB962C8B-B14F-4D97-AF65-F5344CB8AC3E}">
        <p14:creationId xmlns:p14="http://schemas.microsoft.com/office/powerpoint/2010/main" val="2603700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52DE38-6840-5349-B150-3B43CBEA2E6B}" type="datetimeFigureOut">
              <a:rPr lang="en-US" smtClean="0"/>
              <a:t>2/27/2019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89F5CCE-73FC-6C4B-AE07-C9D5DF4585C2}" type="slidenum">
              <a:rPr lang="en-US" smtClean="0"/>
              <a:t>‹#›</a:t>
            </a:fld>
            <a:endParaRPr lang="en-US" dirty="0"/>
          </a:p>
        </p:txBody>
      </p:sp>
    </p:spTree>
    <p:extLst>
      <p:ext uri="{BB962C8B-B14F-4D97-AF65-F5344CB8AC3E}">
        <p14:creationId xmlns:p14="http://schemas.microsoft.com/office/powerpoint/2010/main" val="2478743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52DE38-6840-5349-B150-3B43CBEA2E6B}" type="datetimeFigureOut">
              <a:rPr lang="en-US" smtClean="0"/>
              <a:t>2/27/2019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89F5CCE-73FC-6C4B-AE07-C9D5DF4585C2}" type="slidenum">
              <a:rPr lang="en-US" smtClean="0"/>
              <a:t>‹#›</a:t>
            </a:fld>
            <a:endParaRPr lang="en-US" dirty="0"/>
          </a:p>
        </p:txBody>
      </p:sp>
    </p:spTree>
    <p:extLst>
      <p:ext uri="{BB962C8B-B14F-4D97-AF65-F5344CB8AC3E}">
        <p14:creationId xmlns:p14="http://schemas.microsoft.com/office/powerpoint/2010/main" val="361878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652DE38-6840-5349-B150-3B43CBEA2E6B}" type="datetimeFigureOut">
              <a:rPr lang="en-US" smtClean="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9F5CCE-73FC-6C4B-AE07-C9D5DF4585C2}" type="slidenum">
              <a:rPr lang="en-US" smtClean="0"/>
              <a:t>‹#›</a:t>
            </a:fld>
            <a:endParaRPr lang="en-US" dirty="0"/>
          </a:p>
        </p:txBody>
      </p:sp>
    </p:spTree>
    <p:extLst>
      <p:ext uri="{BB962C8B-B14F-4D97-AF65-F5344CB8AC3E}">
        <p14:creationId xmlns:p14="http://schemas.microsoft.com/office/powerpoint/2010/main" val="176395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652DE38-6840-5349-B150-3B43CBEA2E6B}" type="datetimeFigureOut">
              <a:rPr lang="en-US" smtClean="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9F5CCE-73FC-6C4B-AE07-C9D5DF4585C2}" type="slidenum">
              <a:rPr lang="en-US" smtClean="0"/>
              <a:t>‹#›</a:t>
            </a:fld>
            <a:endParaRPr lang="en-US" dirty="0"/>
          </a:p>
        </p:txBody>
      </p:sp>
    </p:spTree>
    <p:extLst>
      <p:ext uri="{BB962C8B-B14F-4D97-AF65-F5344CB8AC3E}">
        <p14:creationId xmlns:p14="http://schemas.microsoft.com/office/powerpoint/2010/main" val="3488570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652DE38-6840-5349-B150-3B43CBEA2E6B}" type="datetimeFigureOut">
              <a:rPr lang="en-US" smtClean="0"/>
              <a:t>2/27/2019</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89F5CCE-73FC-6C4B-AE07-C9D5DF4585C2}" type="slidenum">
              <a:rPr lang="en-US" smtClean="0"/>
              <a:t>‹#›</a:t>
            </a:fld>
            <a:endParaRPr lang="en-US" dirty="0"/>
          </a:p>
        </p:txBody>
      </p:sp>
    </p:spTree>
    <p:extLst>
      <p:ext uri="{BB962C8B-B14F-4D97-AF65-F5344CB8AC3E}">
        <p14:creationId xmlns:p14="http://schemas.microsoft.com/office/powerpoint/2010/main" val="354942806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www.westonaprice.org/health-topics/food-features/kvass-and-kombucha-gifts-from-russia/" TargetMode="External"/><Relationship Id="rId2" Type="http://schemas.openxmlformats.org/officeDocument/2006/relationships/hyperlink" Target="https://well.blogs.nytimes.com/2016/08/02/are-you-ready-to-eat-your-natto/" TargetMode="External"/><Relationship Id="rId1" Type="http://schemas.openxmlformats.org/officeDocument/2006/relationships/slideLayout" Target="../slideLayouts/slideLayout2.xml"/><Relationship Id="rId4" Type="http://schemas.openxmlformats.org/officeDocument/2006/relationships/hyperlink" Target="https://www.rd.com/health/wellness/probiotic-foods-gut-bacteria/"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23089-F9B6-004E-9417-A4FC8EB690D1}"/>
              </a:ext>
            </a:extLst>
          </p:cNvPr>
          <p:cNvSpPr>
            <a:spLocks noGrp="1"/>
          </p:cNvSpPr>
          <p:nvPr>
            <p:ph type="ctrTitle"/>
          </p:nvPr>
        </p:nvSpPr>
        <p:spPr/>
        <p:txBody>
          <a:bodyPr/>
          <a:lstStyle/>
          <a:p>
            <a:r>
              <a:rPr lang="en-US" dirty="0"/>
              <a:t>Healthy Christian</a:t>
            </a:r>
            <a:br>
              <a:rPr lang="en-US" dirty="0"/>
            </a:br>
            <a:r>
              <a:rPr lang="en-US" dirty="0"/>
              <a:t>Healthy Gut</a:t>
            </a:r>
          </a:p>
        </p:txBody>
      </p:sp>
      <p:sp>
        <p:nvSpPr>
          <p:cNvPr id="3" name="Subtitle 2">
            <a:extLst>
              <a:ext uri="{FF2B5EF4-FFF2-40B4-BE49-F238E27FC236}">
                <a16:creationId xmlns:a16="http://schemas.microsoft.com/office/drawing/2014/main" id="{4E1AEC49-E1A8-E541-93FD-ADED4975A5ED}"/>
              </a:ext>
            </a:extLst>
          </p:cNvPr>
          <p:cNvSpPr>
            <a:spLocks noGrp="1"/>
          </p:cNvSpPr>
          <p:nvPr>
            <p:ph type="subTitle" idx="1"/>
          </p:nvPr>
        </p:nvSpPr>
        <p:spPr/>
        <p:txBody>
          <a:bodyPr/>
          <a:lstStyle/>
          <a:p>
            <a:r>
              <a:rPr lang="en-US" dirty="0"/>
              <a:t>Feb 27.2019</a:t>
            </a:r>
          </a:p>
        </p:txBody>
      </p:sp>
    </p:spTree>
    <p:extLst>
      <p:ext uri="{BB962C8B-B14F-4D97-AF65-F5344CB8AC3E}">
        <p14:creationId xmlns:p14="http://schemas.microsoft.com/office/powerpoint/2010/main" val="3466747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24C54-AAE9-4545-81C6-D0E6270CF3B4}"/>
              </a:ext>
            </a:extLst>
          </p:cNvPr>
          <p:cNvSpPr>
            <a:spLocks noGrp="1"/>
          </p:cNvSpPr>
          <p:nvPr>
            <p:ph type="title"/>
          </p:nvPr>
        </p:nvSpPr>
        <p:spPr/>
        <p:txBody>
          <a:bodyPr/>
          <a:lstStyle/>
          <a:p>
            <a:r>
              <a:rPr lang="en-US" dirty="0"/>
              <a:t>Examples of Gut Bacteria</a:t>
            </a:r>
          </a:p>
        </p:txBody>
      </p:sp>
      <p:sp>
        <p:nvSpPr>
          <p:cNvPr id="3" name="Content Placeholder 2">
            <a:extLst>
              <a:ext uri="{FF2B5EF4-FFF2-40B4-BE49-F238E27FC236}">
                <a16:creationId xmlns:a16="http://schemas.microsoft.com/office/drawing/2014/main" id="{30E2EDA7-E857-2948-8942-ECA5D0ECCDFB}"/>
              </a:ext>
            </a:extLst>
          </p:cNvPr>
          <p:cNvSpPr>
            <a:spLocks noGrp="1"/>
          </p:cNvSpPr>
          <p:nvPr>
            <p:ph idx="1"/>
          </p:nvPr>
        </p:nvSpPr>
        <p:spPr>
          <a:xfrm>
            <a:off x="258793" y="2226469"/>
            <a:ext cx="8488392" cy="3263504"/>
          </a:xfrm>
        </p:spPr>
        <p:txBody>
          <a:bodyPr>
            <a:normAutofit lnSpcReduction="10000"/>
          </a:bodyPr>
          <a:lstStyle/>
          <a:p>
            <a:r>
              <a:rPr lang="en-US" dirty="0"/>
              <a:t>&gt;5000 species of bacteria living in the gut</a:t>
            </a:r>
          </a:p>
          <a:p>
            <a:r>
              <a:rPr lang="en-US" dirty="0"/>
              <a:t>Helicobacter pylori-most common bad bacteria causes ulcers</a:t>
            </a:r>
          </a:p>
          <a:p>
            <a:r>
              <a:rPr lang="en-US" dirty="0"/>
              <a:t>Lactobacilli –may ward off stress and anxiety, used for pts with diarrhea in hospital settings</a:t>
            </a:r>
          </a:p>
          <a:p>
            <a:r>
              <a:rPr lang="en-US" dirty="0"/>
              <a:t>Methanobrevibacter Smithii-responsible for methane production</a:t>
            </a:r>
          </a:p>
          <a:p>
            <a:r>
              <a:rPr lang="en-US" dirty="0"/>
              <a:t>Bifidobacteria</a:t>
            </a:r>
          </a:p>
          <a:p>
            <a:pPr lvl="1"/>
            <a:r>
              <a:rPr lang="en-US" dirty="0"/>
              <a:t>Effective at treating many intestinal conditions</a:t>
            </a:r>
          </a:p>
          <a:p>
            <a:r>
              <a:rPr lang="en-US" dirty="0"/>
              <a:t>Lactobacillus Helveticus- associated with decreased anxiety/depression</a:t>
            </a:r>
          </a:p>
          <a:p>
            <a:r>
              <a:rPr lang="en-US" dirty="0"/>
              <a:t>Bifidobacterium Longum-associated with reduced anxiety and depression</a:t>
            </a:r>
          </a:p>
          <a:p>
            <a:pPr marL="0" indent="0">
              <a:buNone/>
            </a:pPr>
            <a:endParaRPr lang="en-US" dirty="0"/>
          </a:p>
        </p:txBody>
      </p:sp>
    </p:spTree>
    <p:extLst>
      <p:ext uri="{BB962C8B-B14F-4D97-AF65-F5344CB8AC3E}">
        <p14:creationId xmlns:p14="http://schemas.microsoft.com/office/powerpoint/2010/main" val="2858688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ADBD4C5-CC0C-4649-9AC0-D459FA94DE3B}"/>
              </a:ext>
            </a:extLst>
          </p:cNvPr>
          <p:cNvPicPr>
            <a:picLocks noChangeAspect="1"/>
          </p:cNvPicPr>
          <p:nvPr/>
        </p:nvPicPr>
        <p:blipFill>
          <a:blip r:embed="rId2"/>
          <a:stretch>
            <a:fillRect/>
          </a:stretch>
        </p:blipFill>
        <p:spPr>
          <a:xfrm>
            <a:off x="1357885" y="941386"/>
            <a:ext cx="7091172" cy="4975228"/>
          </a:xfrm>
          <a:prstGeom prst="rect">
            <a:avLst/>
          </a:prstGeom>
        </p:spPr>
      </p:pic>
    </p:spTree>
    <p:extLst>
      <p:ext uri="{BB962C8B-B14F-4D97-AF65-F5344CB8AC3E}">
        <p14:creationId xmlns:p14="http://schemas.microsoft.com/office/powerpoint/2010/main" val="974351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A813E-C795-A44C-B058-2B6330901D5C}"/>
              </a:ext>
            </a:extLst>
          </p:cNvPr>
          <p:cNvSpPr>
            <a:spLocks noGrp="1"/>
          </p:cNvSpPr>
          <p:nvPr>
            <p:ph type="title"/>
          </p:nvPr>
        </p:nvSpPr>
        <p:spPr>
          <a:xfrm>
            <a:off x="628650" y="1131094"/>
            <a:ext cx="7886700" cy="826025"/>
          </a:xfrm>
        </p:spPr>
        <p:txBody>
          <a:bodyPr>
            <a:normAutofit fontScale="90000"/>
          </a:bodyPr>
          <a:lstStyle/>
          <a:p>
            <a:r>
              <a:rPr lang="en-US" dirty="0"/>
              <a:t>What are the symptoms of leaky gut?</a:t>
            </a:r>
            <a:br>
              <a:rPr lang="en-US" dirty="0"/>
            </a:br>
            <a:endParaRPr lang="en-US" dirty="0"/>
          </a:p>
        </p:txBody>
      </p:sp>
      <p:sp>
        <p:nvSpPr>
          <p:cNvPr id="3" name="Content Placeholder 2">
            <a:extLst>
              <a:ext uri="{FF2B5EF4-FFF2-40B4-BE49-F238E27FC236}">
                <a16:creationId xmlns:a16="http://schemas.microsoft.com/office/drawing/2014/main" id="{2DB3FB0E-F023-F843-9E80-C8C86A43037C}"/>
              </a:ext>
            </a:extLst>
          </p:cNvPr>
          <p:cNvSpPr>
            <a:spLocks noGrp="1"/>
          </p:cNvSpPr>
          <p:nvPr>
            <p:ph idx="1"/>
          </p:nvPr>
        </p:nvSpPr>
        <p:spPr>
          <a:xfrm>
            <a:off x="336430" y="1957118"/>
            <a:ext cx="8578970" cy="3769788"/>
          </a:xfrm>
        </p:spPr>
        <p:txBody>
          <a:bodyPr>
            <a:normAutofit lnSpcReduction="10000"/>
          </a:bodyPr>
          <a:lstStyle/>
          <a:p>
            <a:pPr lvl="0"/>
            <a:r>
              <a:rPr lang="en-US" dirty="0"/>
              <a:t>Chronic diarrhea, constipation, gas or bloating.</a:t>
            </a:r>
          </a:p>
          <a:p>
            <a:pPr lvl="0"/>
            <a:r>
              <a:rPr lang="en-US" dirty="0"/>
              <a:t>Nutritional deficiencies.</a:t>
            </a:r>
          </a:p>
          <a:p>
            <a:pPr lvl="0"/>
            <a:r>
              <a:rPr lang="en-US" dirty="0"/>
              <a:t>Poor immune system.</a:t>
            </a:r>
          </a:p>
          <a:p>
            <a:pPr lvl="0"/>
            <a:r>
              <a:rPr lang="en-US" dirty="0"/>
              <a:t>Headaches, brain fog, memory loss.</a:t>
            </a:r>
          </a:p>
          <a:p>
            <a:pPr lvl="0"/>
            <a:r>
              <a:rPr lang="en-US" dirty="0"/>
              <a:t>Excessive fatigue.</a:t>
            </a:r>
          </a:p>
          <a:p>
            <a:pPr lvl="0"/>
            <a:r>
              <a:rPr lang="en-US" dirty="0"/>
              <a:t>Skin rashes and problems such as acne, eczema or rosacea.</a:t>
            </a:r>
          </a:p>
          <a:p>
            <a:pPr lvl="0"/>
            <a:r>
              <a:rPr lang="en-US" dirty="0"/>
              <a:t>Cravings for sugar or carbs.</a:t>
            </a:r>
          </a:p>
          <a:p>
            <a:pPr lvl="0"/>
            <a:r>
              <a:rPr lang="en-US" dirty="0"/>
              <a:t>Arthritis or joint pain.</a:t>
            </a:r>
          </a:p>
          <a:p>
            <a:pPr lvl="0"/>
            <a:r>
              <a:rPr lang="en-US" dirty="0"/>
              <a:t>Depression, Anxiety, ADD, ADHD</a:t>
            </a:r>
          </a:p>
          <a:p>
            <a:pPr lvl="0"/>
            <a:r>
              <a:rPr lang="en-US" dirty="0"/>
              <a:t>Autoimmune diseases</a:t>
            </a:r>
          </a:p>
          <a:p>
            <a:pPr marL="0" indent="0">
              <a:buNone/>
            </a:pPr>
            <a:endParaRPr lang="en-US" dirty="0"/>
          </a:p>
        </p:txBody>
      </p:sp>
    </p:spTree>
    <p:extLst>
      <p:ext uri="{BB962C8B-B14F-4D97-AF65-F5344CB8AC3E}">
        <p14:creationId xmlns:p14="http://schemas.microsoft.com/office/powerpoint/2010/main" val="3477015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A5A03-EDB3-7A48-802C-6F355F1C5EAA}"/>
              </a:ext>
            </a:extLst>
          </p:cNvPr>
          <p:cNvSpPr>
            <a:spLocks noGrp="1"/>
          </p:cNvSpPr>
          <p:nvPr>
            <p:ph type="title"/>
          </p:nvPr>
        </p:nvSpPr>
        <p:spPr>
          <a:xfrm>
            <a:off x="628650" y="1131095"/>
            <a:ext cx="7886700" cy="735447"/>
          </a:xfrm>
        </p:spPr>
        <p:txBody>
          <a:bodyPr/>
          <a:lstStyle/>
          <a:p>
            <a:r>
              <a:rPr lang="en-US" dirty="0"/>
              <a:t>Tips for a Healthy Gut</a:t>
            </a:r>
          </a:p>
        </p:txBody>
      </p:sp>
      <p:sp>
        <p:nvSpPr>
          <p:cNvPr id="3" name="Content Placeholder 2">
            <a:extLst>
              <a:ext uri="{FF2B5EF4-FFF2-40B4-BE49-F238E27FC236}">
                <a16:creationId xmlns:a16="http://schemas.microsoft.com/office/drawing/2014/main" id="{2B21E462-ADD8-2A46-B5CC-6ED9647C4DFB}"/>
              </a:ext>
            </a:extLst>
          </p:cNvPr>
          <p:cNvSpPr>
            <a:spLocks noGrp="1"/>
          </p:cNvSpPr>
          <p:nvPr>
            <p:ph idx="1"/>
          </p:nvPr>
        </p:nvSpPr>
        <p:spPr>
          <a:xfrm>
            <a:off x="284671" y="1982998"/>
            <a:ext cx="8488393" cy="3506975"/>
          </a:xfrm>
        </p:spPr>
        <p:txBody>
          <a:bodyPr>
            <a:normAutofit lnSpcReduction="10000"/>
          </a:bodyPr>
          <a:lstStyle/>
          <a:p>
            <a:r>
              <a:rPr lang="en-US" dirty="0"/>
              <a:t>Reduce Stress</a:t>
            </a:r>
          </a:p>
          <a:p>
            <a:r>
              <a:rPr lang="en-US" dirty="0"/>
              <a:t>Exercise</a:t>
            </a:r>
          </a:p>
          <a:p>
            <a:r>
              <a:rPr lang="en-US" dirty="0"/>
              <a:t>Avoid unnecessary antibiotics</a:t>
            </a:r>
          </a:p>
          <a:p>
            <a:r>
              <a:rPr lang="en-US" dirty="0"/>
              <a:t>Take supplements</a:t>
            </a:r>
          </a:p>
          <a:p>
            <a:pPr lvl="1"/>
            <a:r>
              <a:rPr lang="en-US" dirty="0"/>
              <a:t>Prebiotics</a:t>
            </a:r>
          </a:p>
          <a:p>
            <a:pPr lvl="1"/>
            <a:r>
              <a:rPr lang="en-US" dirty="0"/>
              <a:t>Probiotics</a:t>
            </a:r>
          </a:p>
          <a:p>
            <a:r>
              <a:rPr lang="en-US" dirty="0"/>
              <a:t>Eat a variety of foods</a:t>
            </a:r>
          </a:p>
          <a:p>
            <a:r>
              <a:rPr lang="en-US" dirty="0"/>
              <a:t>Eat fermented foods: kimchi, kefir, yogurt, sauerkraut, natto</a:t>
            </a:r>
          </a:p>
          <a:p>
            <a:r>
              <a:rPr lang="en-US" dirty="0"/>
              <a:t>Reduce artificial sweeteners</a:t>
            </a:r>
          </a:p>
        </p:txBody>
      </p:sp>
      <p:sp>
        <p:nvSpPr>
          <p:cNvPr id="9" name="TextBox 8">
            <a:extLst>
              <a:ext uri="{FF2B5EF4-FFF2-40B4-BE49-F238E27FC236}">
                <a16:creationId xmlns:a16="http://schemas.microsoft.com/office/drawing/2014/main" id="{1EA96776-A95E-A14D-A26E-350BB0CA707B}"/>
              </a:ext>
            </a:extLst>
          </p:cNvPr>
          <p:cNvSpPr txBox="1"/>
          <p:nvPr/>
        </p:nvSpPr>
        <p:spPr>
          <a:xfrm>
            <a:off x="6172200" y="5489972"/>
            <a:ext cx="980212" cy="507831"/>
          </a:xfrm>
          <a:prstGeom prst="rect">
            <a:avLst/>
          </a:prstGeom>
          <a:noFill/>
        </p:spPr>
        <p:txBody>
          <a:bodyPr wrap="square" rtlCol="0">
            <a:spAutoFit/>
          </a:bodyPr>
          <a:lstStyle/>
          <a:p>
            <a:r>
              <a:rPr lang="en-US" sz="1350" dirty="0"/>
              <a:t>From AlgaeCal</a:t>
            </a:r>
          </a:p>
        </p:txBody>
      </p:sp>
    </p:spTree>
    <p:extLst>
      <p:ext uri="{BB962C8B-B14F-4D97-AF65-F5344CB8AC3E}">
        <p14:creationId xmlns:p14="http://schemas.microsoft.com/office/powerpoint/2010/main" val="4158986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10CC5-D65E-E94E-AEC9-34CDAB761589}"/>
              </a:ext>
            </a:extLst>
          </p:cNvPr>
          <p:cNvSpPr>
            <a:spLocks noGrp="1"/>
          </p:cNvSpPr>
          <p:nvPr>
            <p:ph type="title"/>
          </p:nvPr>
        </p:nvSpPr>
        <p:spPr/>
        <p:txBody>
          <a:bodyPr/>
          <a:lstStyle/>
          <a:p>
            <a:r>
              <a:rPr lang="en-US" dirty="0"/>
              <a:t>Prebiotics vs Probiotics</a:t>
            </a:r>
          </a:p>
        </p:txBody>
      </p:sp>
      <p:sp>
        <p:nvSpPr>
          <p:cNvPr id="3" name="Content Placeholder 2">
            <a:extLst>
              <a:ext uri="{FF2B5EF4-FFF2-40B4-BE49-F238E27FC236}">
                <a16:creationId xmlns:a16="http://schemas.microsoft.com/office/drawing/2014/main" id="{76780C5B-E53E-244F-9D51-6F8204ED9285}"/>
              </a:ext>
            </a:extLst>
          </p:cNvPr>
          <p:cNvSpPr>
            <a:spLocks noGrp="1"/>
          </p:cNvSpPr>
          <p:nvPr>
            <p:ph idx="1"/>
          </p:nvPr>
        </p:nvSpPr>
        <p:spPr>
          <a:xfrm>
            <a:off x="452887" y="2226469"/>
            <a:ext cx="8307238" cy="3263504"/>
          </a:xfrm>
        </p:spPr>
        <p:txBody>
          <a:bodyPr>
            <a:normAutofit/>
          </a:bodyPr>
          <a:lstStyle/>
          <a:p>
            <a:r>
              <a:rPr lang="en-US" sz="2700" b="1" dirty="0"/>
              <a:t>PREBIOTICS</a:t>
            </a:r>
            <a:r>
              <a:rPr lang="en-US" sz="2700" dirty="0"/>
              <a:t> are a special form of dietary fiber that acts as a fertilizer for the good bacteria in your gut. </a:t>
            </a:r>
          </a:p>
          <a:p>
            <a:r>
              <a:rPr lang="en-US" sz="2700" b="1" dirty="0"/>
              <a:t>PROBIOTICS</a:t>
            </a:r>
            <a:r>
              <a:rPr lang="en-US" sz="2700" dirty="0"/>
              <a:t> are live bacteria that can be found in yogurt and other fermented foods. </a:t>
            </a:r>
          </a:p>
        </p:txBody>
      </p:sp>
    </p:spTree>
    <p:extLst>
      <p:ext uri="{BB962C8B-B14F-4D97-AF65-F5344CB8AC3E}">
        <p14:creationId xmlns:p14="http://schemas.microsoft.com/office/powerpoint/2010/main" val="4003526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5E1C107-B21D-F64A-B4C1-6573C9A51BCC}"/>
              </a:ext>
            </a:extLst>
          </p:cNvPr>
          <p:cNvSpPr>
            <a:spLocks noGrp="1"/>
          </p:cNvSpPr>
          <p:nvPr>
            <p:ph type="title"/>
          </p:nvPr>
        </p:nvSpPr>
        <p:spPr/>
        <p:txBody>
          <a:bodyPr/>
          <a:lstStyle/>
          <a:p>
            <a:r>
              <a:rPr lang="en-US" dirty="0"/>
              <a:t>Nutritional Changes</a:t>
            </a:r>
          </a:p>
        </p:txBody>
      </p:sp>
      <p:sp>
        <p:nvSpPr>
          <p:cNvPr id="5" name="Text Placeholder 4">
            <a:extLst>
              <a:ext uri="{FF2B5EF4-FFF2-40B4-BE49-F238E27FC236}">
                <a16:creationId xmlns:a16="http://schemas.microsoft.com/office/drawing/2014/main" id="{D20504AF-CE7A-BB40-BCAF-3D7A3973C658}"/>
              </a:ext>
            </a:extLst>
          </p:cNvPr>
          <p:cNvSpPr>
            <a:spLocks noGrp="1"/>
          </p:cNvSpPr>
          <p:nvPr>
            <p:ph type="body" idx="1"/>
          </p:nvPr>
        </p:nvSpPr>
        <p:spPr/>
        <p:txBody>
          <a:bodyPr/>
          <a:lstStyle/>
          <a:p>
            <a:r>
              <a:rPr lang="en-US" sz="2400" dirty="0"/>
              <a:t>AVOID	</a:t>
            </a:r>
            <a:r>
              <a:rPr lang="en-US" dirty="0"/>
              <a:t>	</a:t>
            </a:r>
          </a:p>
        </p:txBody>
      </p:sp>
      <p:sp>
        <p:nvSpPr>
          <p:cNvPr id="6" name="Content Placeholder 5">
            <a:extLst>
              <a:ext uri="{FF2B5EF4-FFF2-40B4-BE49-F238E27FC236}">
                <a16:creationId xmlns:a16="http://schemas.microsoft.com/office/drawing/2014/main" id="{B7133442-85A7-1D4B-9DDC-597B2A8089F1}"/>
              </a:ext>
            </a:extLst>
          </p:cNvPr>
          <p:cNvSpPr>
            <a:spLocks noGrp="1"/>
          </p:cNvSpPr>
          <p:nvPr>
            <p:ph sz="half" idx="2"/>
          </p:nvPr>
        </p:nvSpPr>
        <p:spPr/>
        <p:txBody>
          <a:bodyPr>
            <a:normAutofit/>
          </a:bodyPr>
          <a:lstStyle/>
          <a:p>
            <a:r>
              <a:rPr lang="en-US" sz="2400" dirty="0"/>
              <a:t>-Gluten</a:t>
            </a:r>
          </a:p>
          <a:p>
            <a:r>
              <a:rPr lang="en-US" sz="2400" dirty="0"/>
              <a:t>-Dairy</a:t>
            </a:r>
          </a:p>
          <a:p>
            <a:r>
              <a:rPr lang="en-US" sz="2400" dirty="0"/>
              <a:t>-Soy</a:t>
            </a:r>
          </a:p>
          <a:p>
            <a:r>
              <a:rPr lang="en-US" sz="2400" dirty="0"/>
              <a:t>-Refined sugar</a:t>
            </a:r>
          </a:p>
          <a:p>
            <a:r>
              <a:rPr lang="en-US" sz="2400" dirty="0"/>
              <a:t>-Caffeine</a:t>
            </a:r>
          </a:p>
          <a:p>
            <a:r>
              <a:rPr lang="en-US" sz="2400" dirty="0"/>
              <a:t>-Alcohol</a:t>
            </a:r>
          </a:p>
          <a:p>
            <a:pPr marL="0" indent="0">
              <a:buNone/>
            </a:pPr>
            <a:endParaRPr lang="en-US" dirty="0"/>
          </a:p>
        </p:txBody>
      </p:sp>
      <p:sp>
        <p:nvSpPr>
          <p:cNvPr id="7" name="Text Placeholder 6">
            <a:extLst>
              <a:ext uri="{FF2B5EF4-FFF2-40B4-BE49-F238E27FC236}">
                <a16:creationId xmlns:a16="http://schemas.microsoft.com/office/drawing/2014/main" id="{ADF2D50F-061D-764D-BDF6-E5EDEDD942A7}"/>
              </a:ext>
            </a:extLst>
          </p:cNvPr>
          <p:cNvSpPr>
            <a:spLocks noGrp="1"/>
          </p:cNvSpPr>
          <p:nvPr>
            <p:ph type="body" sz="quarter" idx="3"/>
          </p:nvPr>
        </p:nvSpPr>
        <p:spPr/>
        <p:txBody>
          <a:bodyPr>
            <a:normAutofit/>
          </a:bodyPr>
          <a:lstStyle/>
          <a:p>
            <a:r>
              <a:rPr lang="en-US" sz="2400" dirty="0"/>
              <a:t>ADD</a:t>
            </a:r>
          </a:p>
        </p:txBody>
      </p:sp>
      <p:sp>
        <p:nvSpPr>
          <p:cNvPr id="8" name="Content Placeholder 7">
            <a:extLst>
              <a:ext uri="{FF2B5EF4-FFF2-40B4-BE49-F238E27FC236}">
                <a16:creationId xmlns:a16="http://schemas.microsoft.com/office/drawing/2014/main" id="{E728F5C4-156C-7042-AC09-17DD7ECB2249}"/>
              </a:ext>
            </a:extLst>
          </p:cNvPr>
          <p:cNvSpPr>
            <a:spLocks noGrp="1"/>
          </p:cNvSpPr>
          <p:nvPr>
            <p:ph sz="quarter" idx="4"/>
          </p:nvPr>
        </p:nvSpPr>
        <p:spPr/>
        <p:txBody>
          <a:bodyPr>
            <a:normAutofit/>
          </a:bodyPr>
          <a:lstStyle/>
          <a:p>
            <a:r>
              <a:rPr lang="en-US" sz="2400" dirty="0"/>
              <a:t>-Fish</a:t>
            </a:r>
          </a:p>
          <a:p>
            <a:r>
              <a:rPr lang="en-US" sz="2400" dirty="0"/>
              <a:t>-Coconut and Olive Oils</a:t>
            </a:r>
          </a:p>
          <a:p>
            <a:r>
              <a:rPr lang="en-US" sz="2400" dirty="0"/>
              <a:t>-Avocados and Flax</a:t>
            </a:r>
          </a:p>
          <a:p>
            <a:r>
              <a:rPr lang="en-US" sz="2400" dirty="0"/>
              <a:t>-Probiotics</a:t>
            </a:r>
          </a:p>
          <a:p>
            <a:r>
              <a:rPr lang="en-US" sz="2400" dirty="0"/>
              <a:t>-L-glutamine</a:t>
            </a:r>
          </a:p>
          <a:p>
            <a:pPr marL="0" indent="0">
              <a:buNone/>
            </a:pPr>
            <a:endParaRPr lang="en-US" dirty="0"/>
          </a:p>
        </p:txBody>
      </p:sp>
    </p:spTree>
    <p:extLst>
      <p:ext uri="{BB962C8B-B14F-4D97-AF65-F5344CB8AC3E}">
        <p14:creationId xmlns:p14="http://schemas.microsoft.com/office/powerpoint/2010/main" val="4221164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D230F91-438A-0F49-B3E6-692DA4BED2B1}"/>
              </a:ext>
            </a:extLst>
          </p:cNvPr>
          <p:cNvSpPr>
            <a:spLocks noGrp="1"/>
          </p:cNvSpPr>
          <p:nvPr>
            <p:ph type="title"/>
          </p:nvPr>
        </p:nvSpPr>
        <p:spPr/>
        <p:txBody>
          <a:bodyPr/>
          <a:lstStyle/>
          <a:p>
            <a:r>
              <a:rPr lang="en-US" dirty="0"/>
              <a:t>Prebiotic vs Probiotic</a:t>
            </a:r>
          </a:p>
        </p:txBody>
      </p:sp>
      <p:sp>
        <p:nvSpPr>
          <p:cNvPr id="8" name="Content Placeholder 7">
            <a:extLst>
              <a:ext uri="{FF2B5EF4-FFF2-40B4-BE49-F238E27FC236}">
                <a16:creationId xmlns:a16="http://schemas.microsoft.com/office/drawing/2014/main" id="{D288513D-2D69-AB49-9C4F-5D29AC0074CA}"/>
              </a:ext>
            </a:extLst>
          </p:cNvPr>
          <p:cNvSpPr>
            <a:spLocks noGrp="1"/>
          </p:cNvSpPr>
          <p:nvPr>
            <p:ph idx="1"/>
          </p:nvPr>
        </p:nvSpPr>
        <p:spPr>
          <a:xfrm>
            <a:off x="297611" y="2226469"/>
            <a:ext cx="8514272" cy="3263504"/>
          </a:xfrm>
        </p:spPr>
        <p:txBody>
          <a:bodyPr>
            <a:normAutofit fontScale="92500"/>
          </a:bodyPr>
          <a:lstStyle/>
          <a:p>
            <a:pPr marL="0" indent="0">
              <a:buNone/>
            </a:pPr>
            <a:r>
              <a:rPr lang="en-US" sz="2700" dirty="0"/>
              <a:t>Prebiotic rich foods include high-fiber foods like onions, garlic, oats, bananas, ground flaxseed, and chia seeds.</a:t>
            </a:r>
          </a:p>
          <a:p>
            <a:pPr marL="0" indent="0">
              <a:buNone/>
            </a:pPr>
            <a:endParaRPr lang="en-US" sz="2700" dirty="0"/>
          </a:p>
          <a:p>
            <a:pPr marL="0" indent="0">
              <a:buNone/>
            </a:pPr>
            <a:r>
              <a:rPr lang="en-US" sz="2700" dirty="0"/>
              <a:t>Probiotic-rich foods include fermented, or cultured, treats like kefir, sauerkraut, </a:t>
            </a:r>
            <a:r>
              <a:rPr lang="en-US" sz="2700" b="1" dirty="0">
                <a:hlinkClick r:id="rId2"/>
              </a:rPr>
              <a:t>natto</a:t>
            </a:r>
            <a:r>
              <a:rPr lang="en-US" sz="2700" dirty="0"/>
              <a:t>, tempeh, miso, </a:t>
            </a:r>
            <a:r>
              <a:rPr lang="en-US" sz="2700" b="1" dirty="0">
                <a:hlinkClick r:id="rId3"/>
              </a:rPr>
              <a:t>kvass</a:t>
            </a:r>
            <a:r>
              <a:rPr lang="en-US" sz="2700" dirty="0"/>
              <a:t>, kombucha, and live-culture yogurt. Learn more about these and </a:t>
            </a:r>
            <a:r>
              <a:rPr lang="en-US" sz="2700" b="1" dirty="0">
                <a:hlinkClick r:id="rId4"/>
              </a:rPr>
              <a:t>other excellent probiotic foods</a:t>
            </a:r>
            <a:r>
              <a:rPr lang="en-US" sz="2700" dirty="0"/>
              <a:t>.</a:t>
            </a:r>
          </a:p>
        </p:txBody>
      </p:sp>
    </p:spTree>
    <p:extLst>
      <p:ext uri="{BB962C8B-B14F-4D97-AF65-F5344CB8AC3E}">
        <p14:creationId xmlns:p14="http://schemas.microsoft.com/office/powerpoint/2010/main" val="3753504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93272-21F6-184E-A1E6-D6D50E49BC9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3C904DE-D0FE-4741-A70A-52185FF21F28}"/>
              </a:ext>
            </a:extLst>
          </p:cNvPr>
          <p:cNvSpPr>
            <a:spLocks noGrp="1"/>
          </p:cNvSpPr>
          <p:nvPr>
            <p:ph idx="1"/>
          </p:nvPr>
        </p:nvSpPr>
        <p:spPr/>
        <p:txBody>
          <a:bodyPr/>
          <a:lstStyle/>
          <a:p>
            <a:r>
              <a:rPr lang="en-US" dirty="0"/>
              <a:t>https://www.youtube.com/watch?v=zjYFqC5lXFQhttps://www.youtube.com/watch?v=zjYFqC5lXFQ</a:t>
            </a:r>
          </a:p>
        </p:txBody>
      </p:sp>
    </p:spTree>
    <p:extLst>
      <p:ext uri="{BB962C8B-B14F-4D97-AF65-F5344CB8AC3E}">
        <p14:creationId xmlns:p14="http://schemas.microsoft.com/office/powerpoint/2010/main" val="42377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B5CB3-FD68-8146-A749-3E06F3512A66}"/>
              </a:ext>
            </a:extLst>
          </p:cNvPr>
          <p:cNvSpPr>
            <a:spLocks noGrp="1"/>
          </p:cNvSpPr>
          <p:nvPr>
            <p:ph type="title"/>
          </p:nvPr>
        </p:nvSpPr>
        <p:spPr>
          <a:xfrm>
            <a:off x="598458" y="585405"/>
            <a:ext cx="7886700" cy="735447"/>
          </a:xfrm>
        </p:spPr>
        <p:txBody>
          <a:bodyPr>
            <a:normAutofit fontScale="90000"/>
          </a:bodyPr>
          <a:lstStyle/>
          <a:p>
            <a:r>
              <a:rPr lang="en-US" dirty="0"/>
              <a:t>Connections between your Gut and Health</a:t>
            </a:r>
          </a:p>
        </p:txBody>
      </p:sp>
      <p:sp>
        <p:nvSpPr>
          <p:cNvPr id="3" name="Content Placeholder 2">
            <a:extLst>
              <a:ext uri="{FF2B5EF4-FFF2-40B4-BE49-F238E27FC236}">
                <a16:creationId xmlns:a16="http://schemas.microsoft.com/office/drawing/2014/main" id="{8F8598F1-29B7-3441-B530-362003E87BE4}"/>
              </a:ext>
            </a:extLst>
          </p:cNvPr>
          <p:cNvSpPr>
            <a:spLocks noGrp="1"/>
          </p:cNvSpPr>
          <p:nvPr>
            <p:ph idx="1"/>
          </p:nvPr>
        </p:nvSpPr>
        <p:spPr>
          <a:xfrm>
            <a:off x="323491" y="2008877"/>
            <a:ext cx="8436634" cy="3718030"/>
          </a:xfrm>
        </p:spPr>
        <p:txBody>
          <a:bodyPr>
            <a:normAutofit/>
          </a:bodyPr>
          <a:lstStyle/>
          <a:p>
            <a:r>
              <a:rPr lang="en-US" sz="2700" dirty="0"/>
              <a:t>Poor Nutrition Absorption</a:t>
            </a:r>
          </a:p>
          <a:p>
            <a:r>
              <a:rPr lang="en-US" sz="2700" dirty="0"/>
              <a:t>Weight gain and Obesity</a:t>
            </a:r>
          </a:p>
          <a:p>
            <a:r>
              <a:rPr lang="en-US" sz="2700" dirty="0"/>
              <a:t>Inflammation-&gt;Autoimmune Issues and Disease</a:t>
            </a:r>
          </a:p>
          <a:p>
            <a:r>
              <a:rPr lang="en-US" sz="2700" dirty="0"/>
              <a:t>Brain Health</a:t>
            </a:r>
          </a:p>
          <a:p>
            <a:r>
              <a:rPr lang="en-US" sz="2700" dirty="0"/>
              <a:t>Cancer</a:t>
            </a:r>
          </a:p>
        </p:txBody>
      </p:sp>
    </p:spTree>
    <p:extLst>
      <p:ext uri="{BB962C8B-B14F-4D97-AF65-F5344CB8AC3E}">
        <p14:creationId xmlns:p14="http://schemas.microsoft.com/office/powerpoint/2010/main" val="2338965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0F0034EB-EBCF-BE4E-A279-AD6045D12422}"/>
              </a:ext>
            </a:extLst>
          </p:cNvPr>
          <p:cNvPicPr>
            <a:picLocks noChangeAspect="1"/>
          </p:cNvPicPr>
          <p:nvPr/>
        </p:nvPicPr>
        <p:blipFill>
          <a:blip r:embed="rId3"/>
          <a:stretch>
            <a:fillRect/>
          </a:stretch>
        </p:blipFill>
        <p:spPr>
          <a:xfrm>
            <a:off x="0" y="857250"/>
            <a:ext cx="7543801" cy="5143500"/>
          </a:xfrm>
          <a:prstGeom prst="rect">
            <a:avLst/>
          </a:prstGeom>
        </p:spPr>
      </p:pic>
    </p:spTree>
    <p:extLst>
      <p:ext uri="{BB962C8B-B14F-4D97-AF65-F5344CB8AC3E}">
        <p14:creationId xmlns:p14="http://schemas.microsoft.com/office/powerpoint/2010/main" val="2487929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51F3C-6A9A-3945-8399-C9C53B51D287}"/>
              </a:ext>
            </a:extLst>
          </p:cNvPr>
          <p:cNvSpPr>
            <a:spLocks noGrp="1"/>
          </p:cNvSpPr>
          <p:nvPr>
            <p:ph type="title"/>
          </p:nvPr>
        </p:nvSpPr>
        <p:spPr>
          <a:xfrm>
            <a:off x="628650" y="1131095"/>
            <a:ext cx="7886700" cy="800145"/>
          </a:xfrm>
        </p:spPr>
        <p:txBody>
          <a:bodyPr/>
          <a:lstStyle/>
          <a:p>
            <a:r>
              <a:rPr lang="en-US" dirty="0"/>
              <a:t>Statistics on Gut Health</a:t>
            </a:r>
          </a:p>
        </p:txBody>
      </p:sp>
      <p:sp>
        <p:nvSpPr>
          <p:cNvPr id="3" name="Content Placeholder 2">
            <a:extLst>
              <a:ext uri="{FF2B5EF4-FFF2-40B4-BE49-F238E27FC236}">
                <a16:creationId xmlns:a16="http://schemas.microsoft.com/office/drawing/2014/main" id="{4753DEE2-4F0D-E442-9673-BE5FC2180123}"/>
              </a:ext>
            </a:extLst>
          </p:cNvPr>
          <p:cNvSpPr>
            <a:spLocks noGrp="1"/>
          </p:cNvSpPr>
          <p:nvPr>
            <p:ph idx="1"/>
          </p:nvPr>
        </p:nvSpPr>
        <p:spPr>
          <a:xfrm>
            <a:off x="362310" y="2047696"/>
            <a:ext cx="8371936" cy="3679211"/>
          </a:xfrm>
        </p:spPr>
        <p:txBody>
          <a:bodyPr>
            <a:normAutofit/>
          </a:bodyPr>
          <a:lstStyle/>
          <a:p>
            <a:r>
              <a:rPr lang="en-US" sz="2400" dirty="0"/>
              <a:t>70 Million Americans have some digestive disease</a:t>
            </a:r>
          </a:p>
          <a:p>
            <a:r>
              <a:rPr lang="en-US" sz="2400" dirty="0"/>
              <a:t>$100 Billion Dollars in medical Bills related to digestion</a:t>
            </a:r>
          </a:p>
          <a:p>
            <a:r>
              <a:rPr lang="en-US" sz="2400" dirty="0"/>
              <a:t>60-80% of Immune System is located in the gut.</a:t>
            </a:r>
          </a:p>
          <a:p>
            <a:r>
              <a:rPr lang="en-US" sz="2400" dirty="0"/>
              <a:t>Microbiome-500-2000 species of microorganisms</a:t>
            </a:r>
          </a:p>
          <a:p>
            <a:r>
              <a:rPr lang="en-US" sz="2400" dirty="0"/>
              <a:t>10x more Microbes than Human Cells</a:t>
            </a:r>
          </a:p>
          <a:p>
            <a:endParaRPr lang="en-US" sz="2400" dirty="0"/>
          </a:p>
          <a:p>
            <a:r>
              <a:rPr lang="en-US" sz="2400" dirty="0"/>
              <a:t>40 disease secondary to Bacterial Imbalance</a:t>
            </a:r>
          </a:p>
        </p:txBody>
      </p:sp>
    </p:spTree>
    <p:extLst>
      <p:ext uri="{BB962C8B-B14F-4D97-AF65-F5344CB8AC3E}">
        <p14:creationId xmlns:p14="http://schemas.microsoft.com/office/powerpoint/2010/main" val="1906818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6A25552-B25F-214E-8838-72F87F6760E2}"/>
              </a:ext>
            </a:extLst>
          </p:cNvPr>
          <p:cNvPicPr>
            <a:picLocks noChangeAspect="1"/>
          </p:cNvPicPr>
          <p:nvPr/>
        </p:nvPicPr>
        <p:blipFill>
          <a:blip r:embed="rId3"/>
          <a:stretch>
            <a:fillRect/>
          </a:stretch>
        </p:blipFill>
        <p:spPr>
          <a:xfrm>
            <a:off x="389658" y="966354"/>
            <a:ext cx="8136082" cy="4991725"/>
          </a:xfrm>
          <a:prstGeom prst="rect">
            <a:avLst/>
          </a:prstGeom>
        </p:spPr>
      </p:pic>
    </p:spTree>
    <p:extLst>
      <p:ext uri="{BB962C8B-B14F-4D97-AF65-F5344CB8AC3E}">
        <p14:creationId xmlns:p14="http://schemas.microsoft.com/office/powerpoint/2010/main" val="1871826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3198EAE-3846-EF43-9B41-453FFECCD64B}"/>
              </a:ext>
            </a:extLst>
          </p:cNvPr>
          <p:cNvPicPr>
            <a:picLocks noChangeAspect="1"/>
          </p:cNvPicPr>
          <p:nvPr/>
        </p:nvPicPr>
        <p:blipFill>
          <a:blip r:embed="rId2"/>
          <a:stretch>
            <a:fillRect/>
          </a:stretch>
        </p:blipFill>
        <p:spPr>
          <a:xfrm>
            <a:off x="950768" y="997527"/>
            <a:ext cx="7029450" cy="5003223"/>
          </a:xfrm>
          <a:prstGeom prst="rect">
            <a:avLst/>
          </a:prstGeom>
        </p:spPr>
      </p:pic>
    </p:spTree>
    <p:extLst>
      <p:ext uri="{BB962C8B-B14F-4D97-AF65-F5344CB8AC3E}">
        <p14:creationId xmlns:p14="http://schemas.microsoft.com/office/powerpoint/2010/main" val="1985667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5A2815A-3BF5-DF4A-9D56-7C59EC0DCD1F}"/>
              </a:ext>
            </a:extLst>
          </p:cNvPr>
          <p:cNvSpPr>
            <a:spLocks noGrp="1"/>
          </p:cNvSpPr>
          <p:nvPr>
            <p:ph type="title"/>
          </p:nvPr>
        </p:nvSpPr>
        <p:spPr/>
        <p:txBody>
          <a:bodyPr/>
          <a:lstStyle/>
          <a:p>
            <a:r>
              <a:rPr lang="en-US" dirty="0"/>
              <a:t>Whatchoo talking ‘bout Willis? </a:t>
            </a:r>
          </a:p>
        </p:txBody>
      </p:sp>
      <p:pic>
        <p:nvPicPr>
          <p:cNvPr id="7" name="Content Placeholder 6">
            <a:extLst>
              <a:ext uri="{FF2B5EF4-FFF2-40B4-BE49-F238E27FC236}">
                <a16:creationId xmlns:a16="http://schemas.microsoft.com/office/drawing/2014/main" id="{6C396C52-3E0C-E44F-B2E5-06E92C5A1631}"/>
              </a:ext>
            </a:extLst>
          </p:cNvPr>
          <p:cNvPicPr>
            <a:picLocks noGrp="1" noChangeAspect="1"/>
          </p:cNvPicPr>
          <p:nvPr>
            <p:ph idx="1"/>
          </p:nvPr>
        </p:nvPicPr>
        <p:blipFill>
          <a:blip r:embed="rId2"/>
          <a:stretch>
            <a:fillRect/>
          </a:stretch>
        </p:blipFill>
        <p:spPr>
          <a:xfrm>
            <a:off x="1727251" y="2322481"/>
            <a:ext cx="4938725" cy="3263504"/>
          </a:xfrm>
        </p:spPr>
      </p:pic>
    </p:spTree>
    <p:extLst>
      <p:ext uri="{BB962C8B-B14F-4D97-AF65-F5344CB8AC3E}">
        <p14:creationId xmlns:p14="http://schemas.microsoft.com/office/powerpoint/2010/main" val="1304785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DDE06-DAD6-7E4C-BE59-57968ACF3FF8}"/>
              </a:ext>
            </a:extLst>
          </p:cNvPr>
          <p:cNvSpPr>
            <a:spLocks noGrp="1"/>
          </p:cNvSpPr>
          <p:nvPr>
            <p:ph type="title"/>
          </p:nvPr>
        </p:nvSpPr>
        <p:spPr>
          <a:xfrm>
            <a:off x="628650" y="1131095"/>
            <a:ext cx="7886700" cy="800145"/>
          </a:xfrm>
        </p:spPr>
        <p:txBody>
          <a:bodyPr>
            <a:normAutofit fontScale="90000"/>
          </a:bodyPr>
          <a:lstStyle/>
          <a:p>
            <a:r>
              <a:rPr lang="en-US" dirty="0"/>
              <a:t>How the Gut Bacteria Impacts the Brain  </a:t>
            </a:r>
          </a:p>
        </p:txBody>
      </p:sp>
      <p:sp>
        <p:nvSpPr>
          <p:cNvPr id="3" name="Content Placeholder 2">
            <a:extLst>
              <a:ext uri="{FF2B5EF4-FFF2-40B4-BE49-F238E27FC236}">
                <a16:creationId xmlns:a16="http://schemas.microsoft.com/office/drawing/2014/main" id="{275C448B-F71A-F246-8E34-2945785E3B76}"/>
              </a:ext>
            </a:extLst>
          </p:cNvPr>
          <p:cNvSpPr>
            <a:spLocks noGrp="1"/>
          </p:cNvSpPr>
          <p:nvPr>
            <p:ph idx="1"/>
          </p:nvPr>
        </p:nvSpPr>
        <p:spPr>
          <a:xfrm>
            <a:off x="245853" y="1931240"/>
            <a:ext cx="8527211" cy="3894826"/>
          </a:xfrm>
        </p:spPr>
        <p:txBody>
          <a:bodyPr>
            <a:normAutofit lnSpcReduction="10000"/>
          </a:bodyPr>
          <a:lstStyle/>
          <a:p>
            <a:r>
              <a:rPr lang="en-US" dirty="0"/>
              <a:t>Depression</a:t>
            </a:r>
          </a:p>
          <a:p>
            <a:pPr lvl="1"/>
            <a:r>
              <a:rPr lang="en-US" sz="2100" dirty="0"/>
              <a:t>1/3 of  pts with depression have leaky gut</a:t>
            </a:r>
          </a:p>
          <a:p>
            <a:r>
              <a:rPr lang="en-US" dirty="0"/>
              <a:t>Schizophrenia</a:t>
            </a:r>
          </a:p>
          <a:p>
            <a:pPr lvl="1"/>
            <a:r>
              <a:rPr lang="en-US" sz="2100" dirty="0"/>
              <a:t>Mice studies show lack of normal gut bacteria changes brain development</a:t>
            </a:r>
          </a:p>
          <a:p>
            <a:r>
              <a:rPr lang="en-US" dirty="0"/>
              <a:t>Anxiety</a:t>
            </a:r>
          </a:p>
          <a:p>
            <a:pPr lvl="1"/>
            <a:r>
              <a:rPr lang="en-US" sz="2100" dirty="0"/>
              <a:t>Prebiotics-have anti-anxiety and antidepressant effects</a:t>
            </a:r>
          </a:p>
          <a:p>
            <a:r>
              <a:rPr lang="en-US" dirty="0"/>
              <a:t>Autism</a:t>
            </a:r>
          </a:p>
          <a:p>
            <a:pPr lvl="1"/>
            <a:r>
              <a:rPr lang="en-US" sz="2100" dirty="0"/>
              <a:t>Often co-exists with leaky gut/digestive issues</a:t>
            </a:r>
          </a:p>
          <a:p>
            <a:r>
              <a:rPr lang="en-US" dirty="0"/>
              <a:t>Parkinson’s Disease</a:t>
            </a:r>
          </a:p>
        </p:txBody>
      </p:sp>
    </p:spTree>
    <p:extLst>
      <p:ext uri="{BB962C8B-B14F-4D97-AF65-F5344CB8AC3E}">
        <p14:creationId xmlns:p14="http://schemas.microsoft.com/office/powerpoint/2010/main" val="534819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400BF-CB9F-FB47-8750-3CE040B53A12}"/>
              </a:ext>
            </a:extLst>
          </p:cNvPr>
          <p:cNvSpPr>
            <a:spLocks noGrp="1"/>
          </p:cNvSpPr>
          <p:nvPr>
            <p:ph type="title"/>
          </p:nvPr>
        </p:nvSpPr>
        <p:spPr>
          <a:xfrm>
            <a:off x="628650" y="1131094"/>
            <a:ext cx="7886700" cy="657809"/>
          </a:xfrm>
        </p:spPr>
        <p:txBody>
          <a:bodyPr/>
          <a:lstStyle/>
          <a:p>
            <a:r>
              <a:rPr lang="en-US" dirty="0"/>
              <a:t>How the Gut Impacts the Body	</a:t>
            </a:r>
          </a:p>
        </p:txBody>
      </p:sp>
      <p:sp>
        <p:nvSpPr>
          <p:cNvPr id="3" name="Content Placeholder 2">
            <a:extLst>
              <a:ext uri="{FF2B5EF4-FFF2-40B4-BE49-F238E27FC236}">
                <a16:creationId xmlns:a16="http://schemas.microsoft.com/office/drawing/2014/main" id="{5FABCE3F-23BE-7143-BA7A-2BE0DF1EF474}"/>
              </a:ext>
            </a:extLst>
          </p:cNvPr>
          <p:cNvSpPr>
            <a:spLocks noGrp="1"/>
          </p:cNvSpPr>
          <p:nvPr>
            <p:ph idx="1"/>
          </p:nvPr>
        </p:nvSpPr>
        <p:spPr>
          <a:xfrm>
            <a:off x="194094" y="1788904"/>
            <a:ext cx="8695427" cy="3938003"/>
          </a:xfrm>
        </p:spPr>
        <p:txBody>
          <a:bodyPr>
            <a:noAutofit/>
          </a:bodyPr>
          <a:lstStyle/>
          <a:p>
            <a:r>
              <a:rPr lang="en-US" dirty="0"/>
              <a:t>Obesity and Diabetes (Diabesity)	</a:t>
            </a:r>
          </a:p>
          <a:p>
            <a:r>
              <a:rPr lang="en-US" dirty="0"/>
              <a:t>Crohn’s Disease</a:t>
            </a:r>
          </a:p>
          <a:p>
            <a:pPr lvl="1"/>
            <a:r>
              <a:rPr lang="en-US" sz="2100" dirty="0"/>
              <a:t>High levels of certain bacteria strains may be present triggering autoimmunity</a:t>
            </a:r>
          </a:p>
          <a:p>
            <a:r>
              <a:rPr lang="en-US" dirty="0"/>
              <a:t>Ulcerative Colitis</a:t>
            </a:r>
          </a:p>
          <a:p>
            <a:r>
              <a:rPr lang="en-US" dirty="0"/>
              <a:t>Colon Cancer</a:t>
            </a:r>
          </a:p>
          <a:p>
            <a:pPr marL="342900" lvl="1" indent="0">
              <a:buNone/>
            </a:pPr>
            <a:r>
              <a:rPr lang="en-US" sz="2100" dirty="0"/>
              <a:t>-sugar loving microbes in the gut; high carb diets</a:t>
            </a:r>
          </a:p>
          <a:p>
            <a:r>
              <a:rPr lang="en-US" dirty="0"/>
              <a:t>Rheumatoid Arthritis</a:t>
            </a:r>
          </a:p>
          <a:p>
            <a:pPr lvl="1"/>
            <a:r>
              <a:rPr lang="en-US" sz="2100" dirty="0"/>
              <a:t>Low levels of some good gut bacteria, high unhealthy bacteria  </a:t>
            </a:r>
          </a:p>
          <a:p>
            <a:r>
              <a:rPr lang="en-US" dirty="0"/>
              <a:t>Irritable Bowel Syndrome (IBS)</a:t>
            </a:r>
          </a:p>
          <a:p>
            <a:r>
              <a:rPr lang="en-US" dirty="0"/>
              <a:t>-linked with bacterial overgrowth in the small intestines</a:t>
            </a:r>
          </a:p>
        </p:txBody>
      </p:sp>
    </p:spTree>
    <p:extLst>
      <p:ext uri="{BB962C8B-B14F-4D97-AF65-F5344CB8AC3E}">
        <p14:creationId xmlns:p14="http://schemas.microsoft.com/office/powerpoint/2010/main" val="255684843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232</TotalTime>
  <Words>588</Words>
  <Application>Microsoft Office PowerPoint</Application>
  <PresentationFormat>On-screen Show (4:3)</PresentationFormat>
  <Paragraphs>108</Paragraphs>
  <Slides>17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Trebuchet MS</vt:lpstr>
      <vt:lpstr>Wingdings 3</vt:lpstr>
      <vt:lpstr>Facet</vt:lpstr>
      <vt:lpstr>Healthy Christian Healthy Gut</vt:lpstr>
      <vt:lpstr>Connections between your Gut and Health</vt:lpstr>
      <vt:lpstr>PowerPoint Presentation</vt:lpstr>
      <vt:lpstr>Statistics on Gut Health</vt:lpstr>
      <vt:lpstr>PowerPoint Presentation</vt:lpstr>
      <vt:lpstr>PowerPoint Presentation</vt:lpstr>
      <vt:lpstr>Whatchoo talking ‘bout Willis? </vt:lpstr>
      <vt:lpstr>How the Gut Bacteria Impacts the Brain  </vt:lpstr>
      <vt:lpstr>How the Gut Impacts the Body </vt:lpstr>
      <vt:lpstr>Examples of Gut Bacteria</vt:lpstr>
      <vt:lpstr>PowerPoint Presentation</vt:lpstr>
      <vt:lpstr>What are the symptoms of leaky gut? </vt:lpstr>
      <vt:lpstr>Tips for a Healthy Gut</vt:lpstr>
      <vt:lpstr>Prebiotics vs Probiotics</vt:lpstr>
      <vt:lpstr>Nutritional Changes</vt:lpstr>
      <vt:lpstr>Prebiotic vs Probiotic</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 Christian Healthy Gut</dc:title>
  <dc:creator>Okafor, Lauren C</dc:creator>
  <cp:lastModifiedBy>Abiding Faith</cp:lastModifiedBy>
  <cp:revision>16</cp:revision>
  <dcterms:created xsi:type="dcterms:W3CDTF">2019-02-27T03:46:45Z</dcterms:created>
  <dcterms:modified xsi:type="dcterms:W3CDTF">2019-02-28T01:17:38Z</dcterms:modified>
</cp:coreProperties>
</file>