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handoutMasterIdLst>
    <p:handoutMasterId r:id="rId26"/>
  </p:handoutMasterIdLst>
  <p:sldIdLst>
    <p:sldId id="256" r:id="rId2"/>
    <p:sldId id="267" r:id="rId3"/>
    <p:sldId id="292" r:id="rId4"/>
    <p:sldId id="291" r:id="rId5"/>
    <p:sldId id="296" r:id="rId6"/>
    <p:sldId id="293" r:id="rId7"/>
    <p:sldId id="294" r:id="rId8"/>
    <p:sldId id="295" r:id="rId9"/>
    <p:sldId id="274" r:id="rId10"/>
    <p:sldId id="259" r:id="rId11"/>
    <p:sldId id="262" r:id="rId12"/>
    <p:sldId id="263" r:id="rId13"/>
    <p:sldId id="270" r:id="rId14"/>
    <p:sldId id="280" r:id="rId15"/>
    <p:sldId id="281" r:id="rId16"/>
    <p:sldId id="282" r:id="rId17"/>
    <p:sldId id="283" r:id="rId18"/>
    <p:sldId id="284" r:id="rId19"/>
    <p:sldId id="285" r:id="rId20"/>
    <p:sldId id="286" r:id="rId21"/>
    <p:sldId id="264" r:id="rId22"/>
    <p:sldId id="276" r:id="rId23"/>
    <p:sldId id="27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1" autoAdjust="0"/>
    <p:restoredTop sz="94660"/>
  </p:normalViewPr>
  <p:slideViewPr>
    <p:cSldViewPr>
      <p:cViewPr varScale="1">
        <p:scale>
          <a:sx n="72" d="100"/>
          <a:sy n="72" d="100"/>
        </p:scale>
        <p:origin x="1326"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B2670B9-BBF4-49EE-B792-B32D002817D4}" type="datetimeFigureOut">
              <a:rPr lang="en-US" smtClean="0"/>
              <a:t>3/23/2016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D68F761-9E58-4134-A08C-F0D067112393}" type="slidenum">
              <a:rPr lang="en-US" smtClean="0"/>
              <a:t>‹#›</a:t>
            </a:fld>
            <a:endParaRPr lang="en-US"/>
          </a:p>
        </p:txBody>
      </p:sp>
    </p:spTree>
    <p:extLst>
      <p:ext uri="{BB962C8B-B14F-4D97-AF65-F5344CB8AC3E}">
        <p14:creationId xmlns:p14="http://schemas.microsoft.com/office/powerpoint/2010/main" val="6176775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F768F5-4C58-4D5E-939D-7883D1A1D165}" type="datetimeFigureOut">
              <a:rPr lang="en-US" smtClean="0"/>
              <a:t>3/23/2016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32C4D2-A6B9-4FEF-B0B9-DB300AA20A0F}" type="slidenum">
              <a:rPr lang="en-US" smtClean="0"/>
              <a:t>‹#›</a:t>
            </a:fld>
            <a:endParaRPr lang="en-US" dirty="0"/>
          </a:p>
        </p:txBody>
      </p:sp>
    </p:spTree>
    <p:extLst>
      <p:ext uri="{BB962C8B-B14F-4D97-AF65-F5344CB8AC3E}">
        <p14:creationId xmlns:p14="http://schemas.microsoft.com/office/powerpoint/2010/main" val="20358492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32C4D2-A6B9-4FEF-B0B9-DB300AA20A0F}" type="slidenum">
              <a:rPr lang="en-US" smtClean="0"/>
              <a:t>15</a:t>
            </a:fld>
            <a:endParaRPr lang="en-US" dirty="0"/>
          </a:p>
        </p:txBody>
      </p:sp>
    </p:spTree>
    <p:extLst>
      <p:ext uri="{BB962C8B-B14F-4D97-AF65-F5344CB8AC3E}">
        <p14:creationId xmlns:p14="http://schemas.microsoft.com/office/powerpoint/2010/main" val="9764141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342C624-48DF-4821-89C2-0895CF92E3E2}" type="datetimeFigureOut">
              <a:rPr lang="en-US" smtClean="0"/>
              <a:t>3/23/2016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994914-5AA4-404A-9B2E-A644AA7DEBA0}"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5460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42C624-48DF-4821-89C2-0895CF92E3E2}" type="datetimeFigureOut">
              <a:rPr lang="en-US" smtClean="0"/>
              <a:t>3/23/2016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994914-5AA4-404A-9B2E-A644AA7DEBA0}" type="slidenum">
              <a:rPr lang="en-US" smtClean="0"/>
              <a:t>‹#›</a:t>
            </a:fld>
            <a:endParaRPr lang="en-US" dirty="0"/>
          </a:p>
        </p:txBody>
      </p:sp>
    </p:spTree>
    <p:extLst>
      <p:ext uri="{BB962C8B-B14F-4D97-AF65-F5344CB8AC3E}">
        <p14:creationId xmlns:p14="http://schemas.microsoft.com/office/powerpoint/2010/main" val="1983139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42C624-48DF-4821-89C2-0895CF92E3E2}" type="datetimeFigureOut">
              <a:rPr lang="en-US" smtClean="0"/>
              <a:t>3/23/2016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994914-5AA4-404A-9B2E-A644AA7DEBA0}" type="slidenum">
              <a:rPr lang="en-US" smtClean="0"/>
              <a:t>‹#›</a:t>
            </a:fld>
            <a:endParaRPr lang="en-US" dirty="0"/>
          </a:p>
        </p:txBody>
      </p:sp>
    </p:spTree>
    <p:extLst>
      <p:ext uri="{BB962C8B-B14F-4D97-AF65-F5344CB8AC3E}">
        <p14:creationId xmlns:p14="http://schemas.microsoft.com/office/powerpoint/2010/main" val="1135787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42C624-48DF-4821-89C2-0895CF92E3E2}" type="datetimeFigureOut">
              <a:rPr lang="en-US" smtClean="0"/>
              <a:t>3/23/2016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994914-5AA4-404A-9B2E-A644AA7DEBA0}" type="slidenum">
              <a:rPr lang="en-US" smtClean="0"/>
              <a:t>‹#›</a:t>
            </a:fld>
            <a:endParaRPr lang="en-US" dirty="0"/>
          </a:p>
        </p:txBody>
      </p:sp>
    </p:spTree>
    <p:extLst>
      <p:ext uri="{BB962C8B-B14F-4D97-AF65-F5344CB8AC3E}">
        <p14:creationId xmlns:p14="http://schemas.microsoft.com/office/powerpoint/2010/main" val="4089220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42C624-48DF-4821-89C2-0895CF92E3E2}" type="datetimeFigureOut">
              <a:rPr lang="en-US" smtClean="0"/>
              <a:t>3/23/2016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994914-5AA4-404A-9B2E-A644AA7DEBA0}"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704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342C624-48DF-4821-89C2-0895CF92E3E2}" type="datetimeFigureOut">
              <a:rPr lang="en-US" smtClean="0"/>
              <a:t>3/23/2016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994914-5AA4-404A-9B2E-A644AA7DEBA0}" type="slidenum">
              <a:rPr lang="en-US" smtClean="0"/>
              <a:t>‹#›</a:t>
            </a:fld>
            <a:endParaRPr lang="en-US" dirty="0"/>
          </a:p>
        </p:txBody>
      </p:sp>
    </p:spTree>
    <p:extLst>
      <p:ext uri="{BB962C8B-B14F-4D97-AF65-F5344CB8AC3E}">
        <p14:creationId xmlns:p14="http://schemas.microsoft.com/office/powerpoint/2010/main" val="1405041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342C624-48DF-4821-89C2-0895CF92E3E2}" type="datetimeFigureOut">
              <a:rPr lang="en-US" smtClean="0"/>
              <a:t>3/23/2016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F994914-5AA4-404A-9B2E-A644AA7DEBA0}" type="slidenum">
              <a:rPr lang="en-US" smtClean="0"/>
              <a:t>‹#›</a:t>
            </a:fld>
            <a:endParaRPr lang="en-US" dirty="0"/>
          </a:p>
        </p:txBody>
      </p:sp>
    </p:spTree>
    <p:extLst>
      <p:ext uri="{BB962C8B-B14F-4D97-AF65-F5344CB8AC3E}">
        <p14:creationId xmlns:p14="http://schemas.microsoft.com/office/powerpoint/2010/main" val="3002313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342C624-48DF-4821-89C2-0895CF92E3E2}" type="datetimeFigureOut">
              <a:rPr lang="en-US" smtClean="0"/>
              <a:t>3/23/2016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F994914-5AA4-404A-9B2E-A644AA7DEBA0}" type="slidenum">
              <a:rPr lang="en-US" smtClean="0"/>
              <a:t>‹#›</a:t>
            </a:fld>
            <a:endParaRPr lang="en-US" dirty="0"/>
          </a:p>
        </p:txBody>
      </p:sp>
    </p:spTree>
    <p:extLst>
      <p:ext uri="{BB962C8B-B14F-4D97-AF65-F5344CB8AC3E}">
        <p14:creationId xmlns:p14="http://schemas.microsoft.com/office/powerpoint/2010/main" val="3109885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342C624-48DF-4821-89C2-0895CF92E3E2}" type="datetimeFigureOut">
              <a:rPr lang="en-US" smtClean="0"/>
              <a:t>3/23/2016</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5F994914-5AA4-404A-9B2E-A644AA7DEBA0}" type="slidenum">
              <a:rPr lang="en-US" smtClean="0"/>
              <a:t>‹#›</a:t>
            </a:fld>
            <a:endParaRPr lang="en-US" dirty="0"/>
          </a:p>
        </p:txBody>
      </p:sp>
    </p:spTree>
    <p:extLst>
      <p:ext uri="{BB962C8B-B14F-4D97-AF65-F5344CB8AC3E}">
        <p14:creationId xmlns:p14="http://schemas.microsoft.com/office/powerpoint/2010/main" val="2786684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A342C624-48DF-4821-89C2-0895CF92E3E2}" type="datetimeFigureOut">
              <a:rPr lang="en-US" smtClean="0"/>
              <a:t>3/23/2016</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F994914-5AA4-404A-9B2E-A644AA7DEBA0}" type="slidenum">
              <a:rPr lang="en-US" smtClean="0"/>
              <a:t>‹#›</a:t>
            </a:fld>
            <a:endParaRPr lang="en-US" dirty="0"/>
          </a:p>
        </p:txBody>
      </p:sp>
    </p:spTree>
    <p:extLst>
      <p:ext uri="{BB962C8B-B14F-4D97-AF65-F5344CB8AC3E}">
        <p14:creationId xmlns:p14="http://schemas.microsoft.com/office/powerpoint/2010/main" val="2373463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42C624-48DF-4821-89C2-0895CF92E3E2}" type="datetimeFigureOut">
              <a:rPr lang="en-US" smtClean="0"/>
              <a:t>3/23/2016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994914-5AA4-404A-9B2E-A644AA7DEBA0}" type="slidenum">
              <a:rPr lang="en-US" smtClean="0"/>
              <a:t>‹#›</a:t>
            </a:fld>
            <a:endParaRPr lang="en-US" dirty="0"/>
          </a:p>
        </p:txBody>
      </p:sp>
    </p:spTree>
    <p:extLst>
      <p:ext uri="{BB962C8B-B14F-4D97-AF65-F5344CB8AC3E}">
        <p14:creationId xmlns:p14="http://schemas.microsoft.com/office/powerpoint/2010/main" val="3444639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A342C624-48DF-4821-89C2-0895CF92E3E2}" type="datetimeFigureOut">
              <a:rPr lang="en-US" smtClean="0"/>
              <a:t>3/23/2016</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5F994914-5AA4-404A-9B2E-A644AA7DEBA0}" type="slidenum">
              <a:rPr lang="en-US" smtClean="0"/>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45575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biblehub.com/proverbs/11-30.ht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biblestudytools.com/search/?t=niv&amp;q=php+4:8-8"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www.biblestudytools.com/search/?t=niv&amp;q=1ki+19:1-21" TargetMode="External"/><Relationship Id="rId4" Type="http://schemas.openxmlformats.org/officeDocument/2006/relationships/hyperlink" Target="http://www.biblestudytools.com/search/?t=niv&amp;q=2co+10:5-5"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biblestudytools.com/search/?t=niv&amp;q=ro+12:2-2"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biblestudytools.com/search/?t=niv&amp;q=php+1:12-14" TargetMode="External"/><Relationship Id="rId2" Type="http://schemas.openxmlformats.org/officeDocument/2006/relationships/hyperlink" Target="http://www.biblestudytools.com/search/?t=niv&amp;q=2co+4:8-18"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biblestudytools.com/search/?t=niv&amp;q=na+1:7-7"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biblestudytools.com/search/?t=niv&amp;q=1th+5:18-18"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Commit To Hope In God</a:t>
            </a:r>
            <a:endParaRPr lang="en-US" dirty="0"/>
          </a:p>
        </p:txBody>
      </p:sp>
      <p:sp>
        <p:nvSpPr>
          <p:cNvPr id="3" name="Subtitle 2"/>
          <p:cNvSpPr>
            <a:spLocks noGrp="1"/>
          </p:cNvSpPr>
          <p:nvPr>
            <p:ph type="subTitle" idx="1"/>
          </p:nvPr>
        </p:nvSpPr>
        <p:spPr/>
        <p:txBody>
          <a:bodyPr>
            <a:noAutofit/>
          </a:bodyPr>
          <a:lstStyle/>
          <a:p>
            <a:r>
              <a:rPr lang="en-US" dirty="0"/>
              <a:t>Let us hold tightly without wavering to the hope we affirm, for God can be trusted to keep his promise.</a:t>
            </a:r>
            <a:br>
              <a:rPr lang="en-US" dirty="0"/>
            </a:br>
            <a:r>
              <a:rPr lang="en-US" dirty="0" smtClean="0"/>
              <a:t>Heb. 10:23 NLT</a:t>
            </a:r>
            <a:endParaRPr lang="en-US" dirty="0"/>
          </a:p>
        </p:txBody>
      </p:sp>
    </p:spTree>
    <p:extLst>
      <p:ext uri="{BB962C8B-B14F-4D97-AF65-F5344CB8AC3E}">
        <p14:creationId xmlns:p14="http://schemas.microsoft.com/office/powerpoint/2010/main" val="2785077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Commit To Hope In God</a:t>
            </a:r>
          </a:p>
        </p:txBody>
      </p:sp>
      <p:sp>
        <p:nvSpPr>
          <p:cNvPr id="3" name="Content Placeholder 2"/>
          <p:cNvSpPr>
            <a:spLocks noGrp="1"/>
          </p:cNvSpPr>
          <p:nvPr>
            <p:ph idx="1"/>
          </p:nvPr>
        </p:nvSpPr>
        <p:spPr>
          <a:xfrm>
            <a:off x="152400" y="1737361"/>
            <a:ext cx="8839199" cy="4131733"/>
          </a:xfrm>
        </p:spPr>
        <p:txBody>
          <a:bodyPr>
            <a:normAutofit/>
          </a:bodyPr>
          <a:lstStyle/>
          <a:p>
            <a:r>
              <a:rPr lang="en-US" sz="2800" dirty="0" smtClean="0"/>
              <a:t>Lam. 3:26-Hoping and waiting</a:t>
            </a:r>
          </a:p>
          <a:p>
            <a:r>
              <a:rPr lang="en-US" sz="2800" dirty="0" smtClean="0"/>
              <a:t>Are you troubling your own house?</a:t>
            </a:r>
          </a:p>
          <a:p>
            <a:r>
              <a:rPr lang="en-US" sz="2800" dirty="0" smtClean="0"/>
              <a:t>Prov. 11:29-30-29-He who troubles his own house will inherit wind, And the foolish will be servant to the wise hearted. </a:t>
            </a:r>
            <a:r>
              <a:rPr lang="en-US" sz="2800" dirty="0" smtClean="0">
                <a:hlinkClick r:id="rId2"/>
              </a:rPr>
              <a:t>30</a:t>
            </a:r>
            <a:r>
              <a:rPr lang="en-US" sz="2800" dirty="0" smtClean="0"/>
              <a:t>The fruit of the righteous is a tree of life, And he who is wise wins souls. </a:t>
            </a:r>
            <a:endParaRPr lang="en-US" sz="2800" dirty="0"/>
          </a:p>
        </p:txBody>
      </p:sp>
    </p:spTree>
    <p:extLst>
      <p:ext uri="{BB962C8B-B14F-4D97-AF65-F5344CB8AC3E}">
        <p14:creationId xmlns:p14="http://schemas.microsoft.com/office/powerpoint/2010/main" val="246942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Commit To Hope In God</a:t>
            </a:r>
          </a:p>
        </p:txBody>
      </p:sp>
      <p:sp>
        <p:nvSpPr>
          <p:cNvPr id="3" name="Content Placeholder 2"/>
          <p:cNvSpPr>
            <a:spLocks noGrp="1"/>
          </p:cNvSpPr>
          <p:nvPr>
            <p:ph idx="1"/>
          </p:nvPr>
        </p:nvSpPr>
        <p:spPr>
          <a:xfrm>
            <a:off x="152400" y="1828800"/>
            <a:ext cx="8762999" cy="4040294"/>
          </a:xfrm>
        </p:spPr>
        <p:txBody>
          <a:bodyPr>
            <a:normAutofit/>
          </a:bodyPr>
          <a:lstStyle/>
          <a:p>
            <a:r>
              <a:rPr lang="en-US" sz="2800" dirty="0" smtClean="0"/>
              <a:t>Prov. 11:28. The true believer is a branch of the living Vine. When those that take root in the world wither, those who are grafted into Christ shall be fruitful. </a:t>
            </a:r>
          </a:p>
          <a:p>
            <a:r>
              <a:rPr lang="en-US" sz="2800" dirty="0" smtClean="0"/>
              <a:t>29. He that brings trouble upon himself and his family, by carelessness, or by wickedness, shall be unable to keep and enjoy what he gets, as a man is unable to hold the wind, or to satisfy himself with it. </a:t>
            </a:r>
            <a:endParaRPr lang="en-US" sz="2800" dirty="0"/>
          </a:p>
        </p:txBody>
      </p:sp>
    </p:spTree>
    <p:extLst>
      <p:ext uri="{BB962C8B-B14F-4D97-AF65-F5344CB8AC3E}">
        <p14:creationId xmlns:p14="http://schemas.microsoft.com/office/powerpoint/2010/main" val="1357539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Commit To Hope In God</a:t>
            </a:r>
          </a:p>
        </p:txBody>
      </p:sp>
      <p:sp>
        <p:nvSpPr>
          <p:cNvPr id="3" name="Content Placeholder 2"/>
          <p:cNvSpPr>
            <a:spLocks noGrp="1"/>
          </p:cNvSpPr>
          <p:nvPr>
            <p:ph idx="1"/>
          </p:nvPr>
        </p:nvSpPr>
        <p:spPr>
          <a:xfrm>
            <a:off x="152400" y="1828800"/>
            <a:ext cx="8839199" cy="4040294"/>
          </a:xfrm>
        </p:spPr>
        <p:txBody>
          <a:bodyPr>
            <a:normAutofit fontScale="92500" lnSpcReduction="10000"/>
          </a:bodyPr>
          <a:lstStyle/>
          <a:p>
            <a:r>
              <a:rPr lang="en-US" sz="3000" dirty="0" smtClean="0"/>
              <a:t>30. The righteous are as trees of life; and their influence upon earth, like the fruits of that tree, support and nourish the spiritual life in many. </a:t>
            </a:r>
          </a:p>
          <a:p>
            <a:r>
              <a:rPr lang="en-US" sz="3000" dirty="0" smtClean="0"/>
              <a:t>31. Even the righteous, when they offend on earth, shall meet with sharp corrections; much more will the wicked meet the due reward of their sins. </a:t>
            </a:r>
          </a:p>
          <a:p>
            <a:r>
              <a:rPr lang="en-US" sz="3000" dirty="0" smtClean="0"/>
              <a:t>Let us then seek those blessings which our Surety purchased by Christ suffering and death; let us seek to copy his example, and to keep his commandments.</a:t>
            </a:r>
            <a:r>
              <a:rPr lang="en-US" dirty="0" smtClean="0"/>
              <a:t/>
            </a:r>
            <a:br>
              <a:rPr lang="en-US" dirty="0" smtClean="0"/>
            </a:br>
            <a:endParaRPr lang="en-US" dirty="0"/>
          </a:p>
        </p:txBody>
      </p:sp>
    </p:spTree>
    <p:extLst>
      <p:ext uri="{BB962C8B-B14F-4D97-AF65-F5344CB8AC3E}">
        <p14:creationId xmlns:p14="http://schemas.microsoft.com/office/powerpoint/2010/main" val="24305898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Commit To Hope In God</a:t>
            </a:r>
          </a:p>
        </p:txBody>
      </p:sp>
      <p:sp>
        <p:nvSpPr>
          <p:cNvPr id="3" name="Content Placeholder 2"/>
          <p:cNvSpPr>
            <a:spLocks noGrp="1"/>
          </p:cNvSpPr>
          <p:nvPr>
            <p:ph idx="1"/>
          </p:nvPr>
        </p:nvSpPr>
        <p:spPr>
          <a:xfrm>
            <a:off x="76200" y="1737361"/>
            <a:ext cx="8915399" cy="4131733"/>
          </a:xfrm>
        </p:spPr>
        <p:txBody>
          <a:bodyPr>
            <a:normAutofit/>
          </a:bodyPr>
          <a:lstStyle/>
          <a:p>
            <a:r>
              <a:rPr lang="en-US" sz="2800" dirty="0" smtClean="0"/>
              <a:t>What are some ways that we can encourage those around us when they are discouraged and loose hope? </a:t>
            </a:r>
            <a:endParaRPr lang="en-US" sz="2800" dirty="0"/>
          </a:p>
        </p:txBody>
      </p:sp>
    </p:spTree>
    <p:extLst>
      <p:ext uri="{BB962C8B-B14F-4D97-AF65-F5344CB8AC3E}">
        <p14:creationId xmlns:p14="http://schemas.microsoft.com/office/powerpoint/2010/main" val="525493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Commit To Hope In God</a:t>
            </a:r>
          </a:p>
        </p:txBody>
      </p:sp>
      <p:sp>
        <p:nvSpPr>
          <p:cNvPr id="3" name="Content Placeholder 2"/>
          <p:cNvSpPr>
            <a:spLocks noGrp="1"/>
          </p:cNvSpPr>
          <p:nvPr>
            <p:ph idx="1"/>
          </p:nvPr>
        </p:nvSpPr>
        <p:spPr>
          <a:xfrm>
            <a:off x="152400" y="1737361"/>
            <a:ext cx="8839199" cy="4131733"/>
          </a:xfrm>
        </p:spPr>
        <p:txBody>
          <a:bodyPr>
            <a:normAutofit fontScale="62500" lnSpcReduction="20000"/>
          </a:bodyPr>
          <a:lstStyle/>
          <a:p>
            <a:r>
              <a:rPr lang="en-US" sz="3600" dirty="0"/>
              <a:t>Discouragement happens, even to the strongest and best of people. Below are five (5) steps you can take when you start </a:t>
            </a:r>
            <a:r>
              <a:rPr lang="en-US" sz="3600" dirty="0" smtClean="0"/>
              <a:t>to lose hope and </a:t>
            </a:r>
            <a:r>
              <a:rPr lang="en-US" sz="3600" dirty="0"/>
              <a:t>feel </a:t>
            </a:r>
            <a:r>
              <a:rPr lang="en-US" sz="3600" dirty="0" smtClean="0"/>
              <a:t>discouragement  creeping in.</a:t>
            </a:r>
            <a:endParaRPr lang="en-US" sz="3600" dirty="0"/>
          </a:p>
          <a:p>
            <a:r>
              <a:rPr lang="en-US" sz="3600" dirty="0"/>
              <a:t>1. </a:t>
            </a:r>
            <a:r>
              <a:rPr lang="en-US" sz="3600" b="1" dirty="0"/>
              <a:t>Be honest</a:t>
            </a:r>
            <a:r>
              <a:rPr lang="en-US" sz="3600" dirty="0"/>
              <a:t>. </a:t>
            </a:r>
            <a:r>
              <a:rPr lang="en-US" sz="3600" dirty="0" smtClean="0"/>
              <a:t>You </a:t>
            </a:r>
            <a:r>
              <a:rPr lang="en-US" sz="3600" dirty="0"/>
              <a:t>can’t take action against a negative feeling until you first admit you have it. A strong Christian is not someone who never experiences negative feelings. It’s someone who has learned what to do with them when he or she has them and how to process them biblically.</a:t>
            </a:r>
          </a:p>
          <a:p>
            <a:r>
              <a:rPr lang="en-US" sz="3600" dirty="0"/>
              <a:t>2. </a:t>
            </a:r>
            <a:r>
              <a:rPr lang="en-US" sz="3600" b="1" dirty="0"/>
              <a:t>Take care of your body.</a:t>
            </a:r>
            <a:r>
              <a:rPr lang="en-US" sz="3600" dirty="0"/>
              <a:t> If your body isn’t working, your mind, emotions and will are also weakened. I love how God tended to Elijah’s body first—before addressing anything else and provided ravens to feed him. Sometimes the circumstances of life drain us dry, and we need to press pause, stop doing, and simply rest and refresh.</a:t>
            </a:r>
            <a:r>
              <a:rPr lang="en-US" sz="3100" dirty="0"/>
              <a:t>  </a:t>
            </a:r>
          </a:p>
          <a:p>
            <a:endParaRPr lang="en-US" dirty="0"/>
          </a:p>
        </p:txBody>
      </p:sp>
    </p:spTree>
    <p:extLst>
      <p:ext uri="{BB962C8B-B14F-4D97-AF65-F5344CB8AC3E}">
        <p14:creationId xmlns:p14="http://schemas.microsoft.com/office/powerpoint/2010/main" val="1385944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Commit To Hope In God</a:t>
            </a:r>
          </a:p>
        </p:txBody>
      </p:sp>
      <p:sp>
        <p:nvSpPr>
          <p:cNvPr id="3" name="Content Placeholder 2"/>
          <p:cNvSpPr>
            <a:spLocks noGrp="1"/>
          </p:cNvSpPr>
          <p:nvPr>
            <p:ph idx="1"/>
          </p:nvPr>
        </p:nvSpPr>
        <p:spPr/>
        <p:txBody>
          <a:bodyPr>
            <a:normAutofit fontScale="25000" lnSpcReduction="20000"/>
          </a:bodyPr>
          <a:lstStyle/>
          <a:p>
            <a:pPr marL="0" indent="0">
              <a:buNone/>
            </a:pPr>
            <a:r>
              <a:rPr lang="en-US" sz="12800" b="1" dirty="0"/>
              <a:t>3. Pay attention to your thought life. </a:t>
            </a:r>
            <a:endParaRPr lang="en-US" sz="12800" b="1" dirty="0" smtClean="0"/>
          </a:p>
          <a:p>
            <a:r>
              <a:rPr lang="en-US" sz="9000" dirty="0" smtClean="0"/>
              <a:t>Maturing </a:t>
            </a:r>
            <a:r>
              <a:rPr lang="en-US" sz="9000" dirty="0"/>
              <a:t>as believers means we learn to think truthfully (</a:t>
            </a:r>
            <a:r>
              <a:rPr lang="en-US" sz="9000" dirty="0">
                <a:hlinkClick r:id="rId3"/>
              </a:rPr>
              <a:t>Philippians 4:8</a:t>
            </a:r>
            <a:r>
              <a:rPr lang="en-US" sz="9000" dirty="0"/>
              <a:t>) and to take every thought captive to the obedience of Christ (</a:t>
            </a:r>
            <a:r>
              <a:rPr lang="en-US" sz="9000" dirty="0">
                <a:hlinkClick r:id="rId4"/>
              </a:rPr>
              <a:t>2 Corinthians 10:5</a:t>
            </a:r>
            <a:r>
              <a:rPr lang="en-US" sz="9000" dirty="0"/>
              <a:t>).</a:t>
            </a:r>
          </a:p>
          <a:p>
            <a:r>
              <a:rPr lang="en-US" sz="9000" dirty="0"/>
              <a:t>All of us attempt to make sense of the things that happen in our lives. We try to figure out why they happen and what it all means</a:t>
            </a:r>
            <a:r>
              <a:rPr lang="en-US" sz="9000" dirty="0" smtClean="0"/>
              <a:t>.</a:t>
            </a:r>
          </a:p>
          <a:p>
            <a:r>
              <a:rPr lang="en-US" sz="9000" dirty="0" smtClean="0"/>
              <a:t> </a:t>
            </a:r>
            <a:r>
              <a:rPr lang="en-US" sz="9000" dirty="0"/>
              <a:t>It’s crucial that we pay attention to what stories we are telling ourselves about ourselves, about others, about God or a particular situation, and whether or not those stories are actually true</a:t>
            </a:r>
            <a:r>
              <a:rPr lang="en-US" sz="9000" dirty="0" smtClean="0"/>
              <a:t>.</a:t>
            </a:r>
          </a:p>
          <a:p>
            <a:r>
              <a:rPr lang="en-US" sz="9000" dirty="0" smtClean="0"/>
              <a:t> </a:t>
            </a:r>
            <a:r>
              <a:rPr lang="en-US" sz="9000" dirty="0"/>
              <a:t>For example, if you look at what Elijah was telling himself after he became discouraged, much of it was not true, yet because he thought it, it added to his misery (read </a:t>
            </a:r>
            <a:r>
              <a:rPr lang="en-US" sz="9000" dirty="0">
                <a:hlinkClick r:id="rId5"/>
              </a:rPr>
              <a:t>1 Kings 19</a:t>
            </a:r>
            <a:r>
              <a:rPr lang="en-US" sz="9000" dirty="0"/>
              <a:t>).</a:t>
            </a:r>
          </a:p>
          <a:p>
            <a:endParaRPr lang="en-US" dirty="0"/>
          </a:p>
        </p:txBody>
      </p:sp>
    </p:spTree>
    <p:extLst>
      <p:ext uri="{BB962C8B-B14F-4D97-AF65-F5344CB8AC3E}">
        <p14:creationId xmlns:p14="http://schemas.microsoft.com/office/powerpoint/2010/main" val="14694793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Commit To Hope In God</a:t>
            </a:r>
          </a:p>
        </p:txBody>
      </p:sp>
      <p:sp>
        <p:nvSpPr>
          <p:cNvPr id="3" name="Content Placeholder 2"/>
          <p:cNvSpPr>
            <a:spLocks noGrp="1"/>
          </p:cNvSpPr>
          <p:nvPr>
            <p:ph idx="1"/>
          </p:nvPr>
        </p:nvSpPr>
        <p:spPr>
          <a:xfrm>
            <a:off x="152400" y="1905000"/>
            <a:ext cx="8686799" cy="3964094"/>
          </a:xfrm>
        </p:spPr>
        <p:txBody>
          <a:bodyPr>
            <a:normAutofit/>
          </a:bodyPr>
          <a:lstStyle/>
          <a:p>
            <a:r>
              <a:rPr lang="en-US" sz="2800" dirty="0"/>
              <a:t>Jeremiah was also telling himself things about God that were not true but because his mind believed his version of reality instead of God’s, he lost his hope. </a:t>
            </a:r>
            <a:r>
              <a:rPr lang="en-US" sz="2800" dirty="0" smtClean="0"/>
              <a:t>Reading </a:t>
            </a:r>
            <a:r>
              <a:rPr lang="en-US" sz="2800" dirty="0"/>
              <a:t>through </a:t>
            </a:r>
            <a:r>
              <a:rPr lang="en-US" sz="2800" dirty="0" smtClean="0"/>
              <a:t>Lam. 3:21-Jeremiah </a:t>
            </a:r>
            <a:r>
              <a:rPr lang="en-US" sz="2800" dirty="0"/>
              <a:t>begins to have a change of mind and heart. He says, “This I recall to mind, therefore I have </a:t>
            </a:r>
            <a:r>
              <a:rPr lang="en-US" sz="2800" b="1" dirty="0"/>
              <a:t>hope.</a:t>
            </a:r>
            <a:r>
              <a:rPr lang="en-US" sz="2800" dirty="0"/>
              <a:t>” When his thoughts changed his negative emotions also lifted even though his circumstances stayed the same.</a:t>
            </a:r>
          </a:p>
          <a:p>
            <a:endParaRPr lang="en-US" dirty="0"/>
          </a:p>
        </p:txBody>
      </p:sp>
    </p:spTree>
    <p:extLst>
      <p:ext uri="{BB962C8B-B14F-4D97-AF65-F5344CB8AC3E}">
        <p14:creationId xmlns:p14="http://schemas.microsoft.com/office/powerpoint/2010/main" val="23146565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Commit To Hope In God</a:t>
            </a:r>
          </a:p>
        </p:txBody>
      </p:sp>
      <p:sp>
        <p:nvSpPr>
          <p:cNvPr id="3" name="Content Placeholder 2"/>
          <p:cNvSpPr>
            <a:spLocks noGrp="1"/>
          </p:cNvSpPr>
          <p:nvPr>
            <p:ph idx="1"/>
          </p:nvPr>
        </p:nvSpPr>
        <p:spPr>
          <a:xfrm>
            <a:off x="152400" y="1737361"/>
            <a:ext cx="8762999" cy="4131733"/>
          </a:xfrm>
        </p:spPr>
        <p:txBody>
          <a:bodyPr>
            <a:noAutofit/>
          </a:bodyPr>
          <a:lstStyle/>
          <a:p>
            <a:pPr marL="0" indent="0">
              <a:buNone/>
            </a:pPr>
            <a:r>
              <a:rPr lang="en-US" sz="2400" b="1" dirty="0"/>
              <a:t>4. Train yourself to “see” life out of two lenses at the same time</a:t>
            </a:r>
            <a:endParaRPr lang="en-US" sz="2400" dirty="0"/>
          </a:p>
          <a:p>
            <a:r>
              <a:rPr lang="en-US" dirty="0"/>
              <a:t>When the apostle Paul counsels us to be transformed by the renewing of our mind (</a:t>
            </a:r>
            <a:r>
              <a:rPr lang="en-US" dirty="0">
                <a:hlinkClick r:id="rId2"/>
              </a:rPr>
              <a:t>Romans 12:2</a:t>
            </a:r>
            <a:r>
              <a:rPr lang="en-US" dirty="0"/>
              <a:t>), he is telling us that our mind needs to be trained to think differently than we have in the past. </a:t>
            </a:r>
            <a:endParaRPr lang="en-US" dirty="0" smtClean="0"/>
          </a:p>
          <a:p>
            <a:r>
              <a:rPr lang="en-US" dirty="0" smtClean="0"/>
              <a:t>Part </a:t>
            </a:r>
            <a:r>
              <a:rPr lang="en-US" dirty="0"/>
              <a:t>of this training is to learn to see both the temporal (life is hard) and the eternal (God has a purpose here) at the same time. </a:t>
            </a:r>
          </a:p>
          <a:p>
            <a:r>
              <a:rPr lang="en-US" dirty="0"/>
              <a:t>Paul speaks honestly of his temporal pain when he says he is hard pressed on every side, perplexed, persecuted and struck down. Yet he did not become crushed, despairing, abandoned, or destroyed. Why not? </a:t>
            </a:r>
            <a:endParaRPr lang="en-US" dirty="0" smtClean="0"/>
          </a:p>
          <a:p>
            <a:r>
              <a:rPr lang="en-US" dirty="0" smtClean="0"/>
              <a:t>Because </a:t>
            </a:r>
            <a:r>
              <a:rPr lang="en-US" dirty="0"/>
              <a:t>he learned to firmly fix the eternal perspective on his spiritual eyes. He says, “Therefore we do not lose heart</a:t>
            </a:r>
            <a:r>
              <a:rPr lang="en-US" dirty="0" smtClean="0"/>
              <a:t>.…</a:t>
            </a:r>
            <a:endParaRPr lang="en-US" dirty="0"/>
          </a:p>
        </p:txBody>
      </p:sp>
    </p:spTree>
    <p:extLst>
      <p:ext uri="{BB962C8B-B14F-4D97-AF65-F5344CB8AC3E}">
        <p14:creationId xmlns:p14="http://schemas.microsoft.com/office/powerpoint/2010/main" val="23336929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Commit To Hope In God</a:t>
            </a:r>
          </a:p>
        </p:txBody>
      </p:sp>
      <p:sp>
        <p:nvSpPr>
          <p:cNvPr id="3" name="Content Placeholder 2"/>
          <p:cNvSpPr>
            <a:spLocks noGrp="1"/>
          </p:cNvSpPr>
          <p:nvPr>
            <p:ph idx="1"/>
          </p:nvPr>
        </p:nvSpPr>
        <p:spPr>
          <a:xfrm>
            <a:off x="152400" y="1737361"/>
            <a:ext cx="8686799" cy="4131733"/>
          </a:xfrm>
        </p:spPr>
        <p:txBody>
          <a:bodyPr>
            <a:normAutofit/>
          </a:bodyPr>
          <a:lstStyle/>
          <a:p>
            <a:r>
              <a:rPr lang="en-US" sz="2800" dirty="0"/>
              <a:t>So we fix our eyes not on what is seen, but on what is unseen. For what is seen is temporary, but what is unseen is eternal” (</a:t>
            </a:r>
            <a:r>
              <a:rPr lang="en-US" sz="2800" dirty="0">
                <a:hlinkClick r:id="rId2"/>
              </a:rPr>
              <a:t>2 Corinthians 4:8–18</a:t>
            </a:r>
            <a:r>
              <a:rPr lang="en-US" sz="2800" dirty="0"/>
              <a:t>).</a:t>
            </a:r>
          </a:p>
          <a:p>
            <a:r>
              <a:rPr lang="en-US" sz="2800" dirty="0"/>
              <a:t>Paul never minimized the pain of the temporal, yet discouragement didn’t win because he knew that God’s purposes were at work. (See </a:t>
            </a:r>
            <a:r>
              <a:rPr lang="en-US" sz="2800" dirty="0">
                <a:hlinkClick r:id="rId3"/>
              </a:rPr>
              <a:t>Philippians 1:12–14</a:t>
            </a:r>
            <a:r>
              <a:rPr lang="en-US" sz="2800" dirty="0"/>
              <a:t> for another example).</a:t>
            </a:r>
          </a:p>
          <a:p>
            <a:endParaRPr lang="en-US" dirty="0"/>
          </a:p>
        </p:txBody>
      </p:sp>
    </p:spTree>
    <p:extLst>
      <p:ext uri="{BB962C8B-B14F-4D97-AF65-F5344CB8AC3E}">
        <p14:creationId xmlns:p14="http://schemas.microsoft.com/office/powerpoint/2010/main" val="8711221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Commit To Hope In God</a:t>
            </a:r>
          </a:p>
        </p:txBody>
      </p:sp>
      <p:sp>
        <p:nvSpPr>
          <p:cNvPr id="3" name="Content Placeholder 2"/>
          <p:cNvSpPr>
            <a:spLocks noGrp="1"/>
          </p:cNvSpPr>
          <p:nvPr>
            <p:ph idx="1"/>
          </p:nvPr>
        </p:nvSpPr>
        <p:spPr>
          <a:xfrm>
            <a:off x="228600" y="1828800"/>
            <a:ext cx="8610599" cy="4040294"/>
          </a:xfrm>
        </p:spPr>
        <p:txBody>
          <a:bodyPr>
            <a:normAutofit fontScale="55000" lnSpcReduction="20000"/>
          </a:bodyPr>
          <a:lstStyle/>
          <a:p>
            <a:pPr marL="0" indent="0">
              <a:buNone/>
            </a:pPr>
            <a:r>
              <a:rPr lang="en-US" sz="5800" b="1" dirty="0"/>
              <a:t>5.    Press close into God</a:t>
            </a:r>
            <a:endParaRPr lang="en-US" sz="5800" dirty="0"/>
          </a:p>
          <a:p>
            <a:r>
              <a:rPr lang="en-US" sz="4400" dirty="0"/>
              <a:t>The truth is life </a:t>
            </a:r>
            <a:r>
              <a:rPr lang="en-US" sz="4400" dirty="0" smtClean="0"/>
              <a:t>can be hard at times, </a:t>
            </a:r>
            <a:r>
              <a:rPr lang="en-US" sz="4400" dirty="0"/>
              <a:t>people </a:t>
            </a:r>
            <a:r>
              <a:rPr lang="en-US" sz="4400" dirty="0" smtClean="0"/>
              <a:t>can </a:t>
            </a:r>
            <a:r>
              <a:rPr lang="en-US" sz="4400" dirty="0"/>
              <a:t>disappoint and hurt us, and we don’t always understand God or his ways</a:t>
            </a:r>
            <a:r>
              <a:rPr lang="en-US" sz="4400" dirty="0" smtClean="0"/>
              <a:t>.</a:t>
            </a:r>
          </a:p>
          <a:p>
            <a:r>
              <a:rPr lang="en-US" sz="4400" dirty="0" smtClean="0"/>
              <a:t> </a:t>
            </a:r>
            <a:r>
              <a:rPr lang="en-US" sz="4400" dirty="0"/>
              <a:t>The prophet Nahum talks about a day of trouble and reminds us “The Lord is good, </a:t>
            </a:r>
            <a:r>
              <a:rPr lang="en-US" sz="4400" i="1" dirty="0"/>
              <a:t>a stronghold in the day of trouble</a:t>
            </a:r>
            <a:r>
              <a:rPr lang="en-US" sz="4400" dirty="0"/>
              <a:t>, he knows those who trust in him” (</a:t>
            </a:r>
            <a:r>
              <a:rPr lang="en-US" sz="4400" dirty="0">
                <a:hlinkClick r:id="rId2"/>
              </a:rPr>
              <a:t>Nahum 1:7</a:t>
            </a:r>
            <a:r>
              <a:rPr lang="en-US" sz="4400" dirty="0"/>
              <a:t>). </a:t>
            </a:r>
            <a:endParaRPr lang="en-US" sz="4400" dirty="0" smtClean="0"/>
          </a:p>
          <a:p>
            <a:r>
              <a:rPr lang="en-US" sz="4400" dirty="0" smtClean="0"/>
              <a:t>If </a:t>
            </a:r>
            <a:r>
              <a:rPr lang="en-US" sz="4400" dirty="0"/>
              <a:t>we’re not in close trusting relationship with God, life’s troubles can become unbearable. </a:t>
            </a:r>
            <a:endParaRPr lang="en-US" sz="4400" dirty="0" smtClean="0"/>
          </a:p>
          <a:p>
            <a:r>
              <a:rPr lang="en-US" sz="4400" dirty="0" smtClean="0"/>
              <a:t>The </a:t>
            </a:r>
            <a:r>
              <a:rPr lang="en-US" sz="4400" dirty="0"/>
              <a:t>psalmist cried out, “I would have </a:t>
            </a:r>
            <a:r>
              <a:rPr lang="en-US" sz="4400" dirty="0" smtClean="0"/>
              <a:t>fainted (lost heart) </a:t>
            </a:r>
            <a:r>
              <a:rPr lang="en-US" sz="4400" i="1" dirty="0" smtClean="0"/>
              <a:t>unless</a:t>
            </a:r>
            <a:r>
              <a:rPr lang="en-US" sz="4400" dirty="0" smtClean="0"/>
              <a:t> </a:t>
            </a:r>
            <a:r>
              <a:rPr lang="en-US" sz="4400" dirty="0"/>
              <a:t>I had believed I would see </a:t>
            </a:r>
            <a:r>
              <a:rPr lang="en-US" sz="4400" dirty="0" smtClean="0"/>
              <a:t>the goodness of God </a:t>
            </a:r>
            <a:r>
              <a:rPr lang="en-US" sz="4400" dirty="0"/>
              <a:t>in the land of the living” (</a:t>
            </a:r>
            <a:r>
              <a:rPr lang="en-US" sz="4400" dirty="0" smtClean="0"/>
              <a:t>Ps. 27:13).</a:t>
            </a:r>
            <a:r>
              <a:rPr lang="en-US" sz="4400" dirty="0"/>
              <a:t> </a:t>
            </a:r>
            <a:r>
              <a:rPr lang="en-US" sz="4400" dirty="0" smtClean="0"/>
              <a:t>Don’t lose hope.</a:t>
            </a:r>
            <a:endParaRPr lang="en-US" sz="4400" dirty="0"/>
          </a:p>
          <a:p>
            <a:endParaRPr lang="en-US" dirty="0"/>
          </a:p>
          <a:p>
            <a:endParaRPr lang="en-US" dirty="0"/>
          </a:p>
          <a:p>
            <a:endParaRPr lang="en-US" dirty="0"/>
          </a:p>
        </p:txBody>
      </p:sp>
    </p:spTree>
    <p:extLst>
      <p:ext uri="{BB962C8B-B14F-4D97-AF65-F5344CB8AC3E}">
        <p14:creationId xmlns:p14="http://schemas.microsoft.com/office/powerpoint/2010/main" val="1322900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Commit To Hope In </a:t>
            </a:r>
            <a:r>
              <a:rPr lang="en-US" dirty="0" smtClean="0"/>
              <a:t>God</a:t>
            </a:r>
            <a:endParaRPr lang="en-US" dirty="0"/>
          </a:p>
        </p:txBody>
      </p:sp>
      <p:sp>
        <p:nvSpPr>
          <p:cNvPr id="3" name="Content Placeholder 2"/>
          <p:cNvSpPr>
            <a:spLocks noGrp="1"/>
          </p:cNvSpPr>
          <p:nvPr>
            <p:ph idx="1"/>
          </p:nvPr>
        </p:nvSpPr>
        <p:spPr>
          <a:xfrm>
            <a:off x="152400" y="1737361"/>
            <a:ext cx="8839199" cy="4131733"/>
          </a:xfrm>
        </p:spPr>
        <p:txBody>
          <a:bodyPr>
            <a:noAutofit/>
          </a:bodyPr>
          <a:lstStyle/>
          <a:p>
            <a:r>
              <a:rPr lang="en-US" sz="2800" dirty="0" smtClean="0"/>
              <a:t>Hope is a powerful affection. </a:t>
            </a:r>
          </a:p>
          <a:p>
            <a:r>
              <a:rPr lang="en-US" sz="2800" dirty="0" smtClean="0"/>
              <a:t>It creates anticipation and thus guides what we think about, how we plan, and what we actually do. </a:t>
            </a:r>
          </a:p>
          <a:p>
            <a:r>
              <a:rPr lang="en-US" sz="2800" dirty="0" smtClean="0"/>
              <a:t>Hope lines up a variety of positive affections in our heart – eagerness, joy, delight, satisfaction, and so forth – and sets them to a slow fuse. </a:t>
            </a:r>
          </a:p>
          <a:p>
            <a:r>
              <a:rPr lang="en-US" sz="2800" dirty="0" smtClean="0"/>
              <a:t>The closer we come to realizing our hope, the brighter the fuses of those affections burn as we anticipate a bursting of each one once our hope has been achieved.</a:t>
            </a:r>
            <a:endParaRPr lang="en-US" sz="2800" dirty="0"/>
          </a:p>
        </p:txBody>
      </p:sp>
    </p:spTree>
    <p:extLst>
      <p:ext uri="{BB962C8B-B14F-4D97-AF65-F5344CB8AC3E}">
        <p14:creationId xmlns:p14="http://schemas.microsoft.com/office/powerpoint/2010/main" val="32505946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Commit To Hope In God</a:t>
            </a:r>
          </a:p>
        </p:txBody>
      </p:sp>
      <p:sp>
        <p:nvSpPr>
          <p:cNvPr id="3" name="Content Placeholder 2"/>
          <p:cNvSpPr>
            <a:spLocks noGrp="1"/>
          </p:cNvSpPr>
          <p:nvPr>
            <p:ph idx="1"/>
          </p:nvPr>
        </p:nvSpPr>
        <p:spPr>
          <a:xfrm>
            <a:off x="76200" y="1737361"/>
            <a:ext cx="8991599" cy="4131733"/>
          </a:xfrm>
        </p:spPr>
        <p:txBody>
          <a:bodyPr>
            <a:noAutofit/>
          </a:bodyPr>
          <a:lstStyle/>
          <a:p>
            <a:r>
              <a:rPr lang="en-US" sz="2800" b="1" dirty="0"/>
              <a:t>One final </a:t>
            </a:r>
            <a:r>
              <a:rPr lang="en-US" sz="2800" b="1" dirty="0" smtClean="0"/>
              <a:t>tip-Praise</a:t>
            </a:r>
            <a:r>
              <a:rPr lang="en-US" sz="2800" dirty="0" smtClean="0"/>
              <a:t>. The </a:t>
            </a:r>
            <a:r>
              <a:rPr lang="en-US" sz="2800" dirty="0"/>
              <a:t>best way to chase out a negative feeling is with another feeling. The Bible teaches us “In everything give thanks for this is the will of </a:t>
            </a:r>
            <a:r>
              <a:rPr lang="en-US" sz="2800" dirty="0" smtClean="0"/>
              <a:t>God concerning </a:t>
            </a:r>
            <a:r>
              <a:rPr lang="en-US" sz="2800" b="1" dirty="0" smtClean="0"/>
              <a:t>YOU</a:t>
            </a:r>
            <a:r>
              <a:rPr lang="en-US" sz="2800" dirty="0" smtClean="0"/>
              <a:t>” </a:t>
            </a:r>
            <a:r>
              <a:rPr lang="en-US" sz="2800" dirty="0"/>
              <a:t>(</a:t>
            </a:r>
            <a:r>
              <a:rPr lang="en-US" sz="2800" dirty="0">
                <a:hlinkClick r:id="rId2"/>
              </a:rPr>
              <a:t>1 Thessalonians 5:18</a:t>
            </a:r>
            <a:r>
              <a:rPr lang="en-US" sz="2800" dirty="0"/>
              <a:t>). </a:t>
            </a:r>
            <a:endParaRPr lang="en-US" sz="2800" dirty="0" smtClean="0"/>
          </a:p>
          <a:p>
            <a:r>
              <a:rPr lang="en-US" sz="2800" dirty="0" smtClean="0"/>
              <a:t>Gratitude </a:t>
            </a:r>
            <a:r>
              <a:rPr lang="en-US" sz="2800" dirty="0"/>
              <a:t>is a powerful anecdote for discouragement. We may not be able to give God thanks for the difficult situation that we find ourselves in, but we can learn to look for things we can be thankful for in the midst of it.</a:t>
            </a:r>
          </a:p>
          <a:p>
            <a:r>
              <a:rPr lang="en-US" sz="2800" b="1" dirty="0" smtClean="0"/>
              <a:t>The 3 E’s: </a:t>
            </a:r>
            <a:r>
              <a:rPr lang="en-US" sz="2800" b="1" i="1" dirty="0"/>
              <a:t>E</a:t>
            </a:r>
            <a:r>
              <a:rPr lang="en-US" sz="2800" i="1" dirty="0" smtClean="0"/>
              <a:t>ncourage</a:t>
            </a:r>
            <a:r>
              <a:rPr lang="en-US" sz="2800" i="1" dirty="0"/>
              <a:t>, </a:t>
            </a:r>
            <a:r>
              <a:rPr lang="en-US" sz="2800" b="1" i="1" dirty="0" smtClean="0"/>
              <a:t>E</a:t>
            </a:r>
            <a:r>
              <a:rPr lang="en-US" sz="2800" i="1" dirty="0" smtClean="0"/>
              <a:t>quip</a:t>
            </a:r>
            <a:r>
              <a:rPr lang="en-US" sz="2800" i="1" dirty="0"/>
              <a:t>, and </a:t>
            </a:r>
            <a:r>
              <a:rPr lang="en-US" sz="2800" b="1" i="1" dirty="0" smtClean="0"/>
              <a:t>E</a:t>
            </a:r>
            <a:r>
              <a:rPr lang="en-US" sz="2800" i="1" dirty="0" smtClean="0"/>
              <a:t>mpower</a:t>
            </a:r>
            <a:r>
              <a:rPr lang="en-US" sz="2800" dirty="0"/>
              <a:t> people everywhere to live </a:t>
            </a:r>
            <a:r>
              <a:rPr lang="en-US" sz="2800" dirty="0" smtClean="0"/>
              <a:t>in hope and the power of the Word of God. </a:t>
            </a:r>
            <a:endParaRPr lang="en-US" sz="2800" dirty="0"/>
          </a:p>
        </p:txBody>
      </p:sp>
    </p:spTree>
    <p:extLst>
      <p:ext uri="{BB962C8B-B14F-4D97-AF65-F5344CB8AC3E}">
        <p14:creationId xmlns:p14="http://schemas.microsoft.com/office/powerpoint/2010/main" val="7607184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Commit To Hope In God</a:t>
            </a:r>
          </a:p>
        </p:txBody>
      </p:sp>
      <p:sp>
        <p:nvSpPr>
          <p:cNvPr id="3" name="Content Placeholder 2"/>
          <p:cNvSpPr>
            <a:spLocks noGrp="1"/>
          </p:cNvSpPr>
          <p:nvPr>
            <p:ph idx="1"/>
          </p:nvPr>
        </p:nvSpPr>
        <p:spPr>
          <a:xfrm>
            <a:off x="152400" y="1905000"/>
            <a:ext cx="8762999" cy="3964094"/>
          </a:xfrm>
        </p:spPr>
        <p:txBody>
          <a:bodyPr>
            <a:normAutofit fontScale="92500" lnSpcReduction="20000"/>
          </a:bodyPr>
          <a:lstStyle/>
          <a:p>
            <a:pPr marL="0" indent="0">
              <a:buNone/>
            </a:pPr>
            <a:r>
              <a:rPr lang="en-US" sz="2400" b="1" dirty="0" smtClean="0"/>
              <a:t>How </a:t>
            </a:r>
            <a:r>
              <a:rPr lang="en-US" sz="2400" b="1" dirty="0"/>
              <a:t>to maintain your </a:t>
            </a:r>
            <a:r>
              <a:rPr lang="en-US" sz="2400" b="1" dirty="0" smtClean="0"/>
              <a:t>happiness/hope in God)</a:t>
            </a:r>
            <a:r>
              <a:rPr lang="en-US" sz="2400" dirty="0" smtClean="0"/>
              <a:t>-Ps</a:t>
            </a:r>
            <a:r>
              <a:rPr lang="en-US" sz="2400" dirty="0"/>
              <a:t>. 1: 1-6 (GNT)</a:t>
            </a:r>
          </a:p>
          <a:p>
            <a:pPr marL="0" indent="0">
              <a:buNone/>
            </a:pPr>
            <a:r>
              <a:rPr lang="en-US" sz="2400" dirty="0"/>
              <a:t>1. Happy are those who reject the advice of evil people, who do not follow the example of sinners or join those who have no use for God.</a:t>
            </a:r>
          </a:p>
          <a:p>
            <a:pPr marL="0" indent="0">
              <a:buNone/>
            </a:pPr>
            <a:r>
              <a:rPr lang="en-US" sz="2400" baseline="30000" dirty="0"/>
              <a:t>2 </a:t>
            </a:r>
            <a:r>
              <a:rPr lang="en-US" sz="2400" dirty="0"/>
              <a:t>Instead, they find joy in obeying the Law of the </a:t>
            </a:r>
            <a:r>
              <a:rPr lang="en-US" sz="2400" cap="small" dirty="0"/>
              <a:t>Lord</a:t>
            </a:r>
            <a:r>
              <a:rPr lang="en-US" sz="2400" dirty="0"/>
              <a:t>, and they study it day and night.</a:t>
            </a:r>
          </a:p>
          <a:p>
            <a:pPr marL="0" indent="0">
              <a:buNone/>
            </a:pPr>
            <a:r>
              <a:rPr lang="en-US" sz="2400" baseline="30000" dirty="0"/>
              <a:t>3 </a:t>
            </a:r>
            <a:r>
              <a:rPr lang="en-US" sz="2400" dirty="0"/>
              <a:t>They are like trees that grow beside a stream, that bear fruit at the right time, and whose leaves do not dry up. They succeed in everything they do.</a:t>
            </a:r>
          </a:p>
          <a:p>
            <a:pPr marL="0" indent="0">
              <a:buNone/>
            </a:pPr>
            <a:r>
              <a:rPr lang="en-US" sz="2400" baseline="30000" dirty="0"/>
              <a:t>4 </a:t>
            </a:r>
            <a:r>
              <a:rPr lang="en-US" sz="2400" dirty="0"/>
              <a:t>But evil people are not like this at all; they are like straw that the wind blows away.</a:t>
            </a:r>
            <a:br>
              <a:rPr lang="en-US" sz="2400" dirty="0"/>
            </a:br>
            <a:r>
              <a:rPr lang="en-US" sz="2400" baseline="30000" dirty="0"/>
              <a:t>5 </a:t>
            </a:r>
            <a:r>
              <a:rPr lang="en-US" sz="2400" dirty="0"/>
              <a:t>Sinners will be condemned by God and kept apart from God's own people.</a:t>
            </a:r>
            <a:br>
              <a:rPr lang="en-US" sz="2400" dirty="0"/>
            </a:br>
            <a:r>
              <a:rPr lang="en-US" sz="2400" baseline="30000" dirty="0"/>
              <a:t>6 </a:t>
            </a:r>
            <a:r>
              <a:rPr lang="en-US" sz="2400" dirty="0"/>
              <a:t>The righteous are guided and protected by the </a:t>
            </a:r>
            <a:r>
              <a:rPr lang="en-US" sz="2400" cap="small" dirty="0"/>
              <a:t>Lord</a:t>
            </a:r>
            <a:r>
              <a:rPr lang="en-US" sz="2400" dirty="0"/>
              <a:t>, but the evil are on the way to their doom.</a:t>
            </a:r>
          </a:p>
          <a:p>
            <a:endParaRPr lang="en-US" dirty="0" smtClean="0"/>
          </a:p>
          <a:p>
            <a:endParaRPr lang="en-US" dirty="0"/>
          </a:p>
        </p:txBody>
      </p:sp>
    </p:spTree>
    <p:extLst>
      <p:ext uri="{BB962C8B-B14F-4D97-AF65-F5344CB8AC3E}">
        <p14:creationId xmlns:p14="http://schemas.microsoft.com/office/powerpoint/2010/main" val="1256019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sz="4000" dirty="0" smtClean="0"/>
              <a:t>Next Bible Study</a:t>
            </a:r>
          </a:p>
          <a:p>
            <a:r>
              <a:rPr lang="en-US" sz="4000" dirty="0" smtClean="0"/>
              <a:t>Healthy Christian</a:t>
            </a:r>
          </a:p>
          <a:p>
            <a:pPr marL="0" indent="0">
              <a:buNone/>
            </a:pPr>
            <a:endParaRPr lang="en-US" dirty="0"/>
          </a:p>
        </p:txBody>
      </p:sp>
    </p:spTree>
    <p:extLst>
      <p:ext uri="{BB962C8B-B14F-4D97-AF65-F5344CB8AC3E}">
        <p14:creationId xmlns:p14="http://schemas.microsoft.com/office/powerpoint/2010/main" val="41838152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sz="3200" dirty="0" smtClean="0"/>
              <a:t>References</a:t>
            </a:r>
          </a:p>
          <a:p>
            <a:r>
              <a:rPr lang="en-US" sz="3200" dirty="0" smtClean="0"/>
              <a:t>The Sorrow of Disappointment by T.M Moore-Christian Worldview Journal (good grief)</a:t>
            </a:r>
          </a:p>
          <a:p>
            <a:r>
              <a:rPr lang="en-US" sz="3200" b="1" dirty="0"/>
              <a:t>Leslie Vernick</a:t>
            </a:r>
            <a:r>
              <a:rPr lang="en-US" sz="3200" dirty="0"/>
              <a:t> is a writer for The Association of Biblical Counselors (ABC</a:t>
            </a:r>
            <a:r>
              <a:rPr lang="en-US" dirty="0" smtClean="0"/>
              <a:t>)</a:t>
            </a:r>
          </a:p>
          <a:p>
            <a:pPr marL="0" indent="0">
              <a:buNone/>
            </a:pPr>
            <a:endParaRPr lang="en-US" dirty="0"/>
          </a:p>
        </p:txBody>
      </p:sp>
    </p:spTree>
    <p:extLst>
      <p:ext uri="{BB962C8B-B14F-4D97-AF65-F5344CB8AC3E}">
        <p14:creationId xmlns:p14="http://schemas.microsoft.com/office/powerpoint/2010/main" val="1689144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Commit To Hope In God</a:t>
            </a:r>
          </a:p>
        </p:txBody>
      </p:sp>
      <p:sp>
        <p:nvSpPr>
          <p:cNvPr id="3" name="Content Placeholder 2"/>
          <p:cNvSpPr>
            <a:spLocks noGrp="1"/>
          </p:cNvSpPr>
          <p:nvPr>
            <p:ph idx="1"/>
          </p:nvPr>
        </p:nvSpPr>
        <p:spPr>
          <a:xfrm>
            <a:off x="152400" y="1828800"/>
            <a:ext cx="8839199" cy="3962400"/>
          </a:xfrm>
        </p:spPr>
        <p:txBody>
          <a:bodyPr>
            <a:normAutofit/>
          </a:bodyPr>
          <a:lstStyle/>
          <a:p>
            <a:r>
              <a:rPr lang="en-US" sz="2800" dirty="0"/>
              <a:t>Let us hold fast the confession </a:t>
            </a:r>
            <a:r>
              <a:rPr lang="en-US" sz="2800" dirty="0" smtClean="0"/>
              <a:t>of </a:t>
            </a:r>
            <a:r>
              <a:rPr lang="en-US" sz="2800" dirty="0"/>
              <a:t>our hope without wavering </a:t>
            </a:r>
            <a:r>
              <a:rPr lang="en-US" sz="2800" dirty="0" smtClean="0"/>
              <a:t>agreeing He </a:t>
            </a:r>
            <a:r>
              <a:rPr lang="en-US" sz="2800" dirty="0"/>
              <a:t>is faithful that </a:t>
            </a:r>
            <a:r>
              <a:rPr lang="en-US" sz="2800" dirty="0" smtClean="0"/>
              <a:t>promised.</a:t>
            </a:r>
            <a:endParaRPr lang="en-US" sz="2800" dirty="0"/>
          </a:p>
          <a:p>
            <a:r>
              <a:rPr lang="en-US" sz="2800" dirty="0" smtClean="0"/>
              <a:t> As we commit to hope in God let </a:t>
            </a:r>
            <a:r>
              <a:rPr lang="en-US" sz="2800" dirty="0"/>
              <a:t>us consider one another to provoke unto love and to good </a:t>
            </a:r>
            <a:r>
              <a:rPr lang="en-US" sz="2800" dirty="0" smtClean="0"/>
              <a:t>works</a:t>
            </a:r>
          </a:p>
          <a:p>
            <a:r>
              <a:rPr lang="en-US" sz="2800" dirty="0" smtClean="0"/>
              <a:t>not </a:t>
            </a:r>
            <a:r>
              <a:rPr lang="en-US" sz="2800" dirty="0"/>
              <a:t>forsaking the assembling of ourselves together, as the manner of some </a:t>
            </a:r>
            <a:r>
              <a:rPr lang="en-US" sz="2800" dirty="0" smtClean="0"/>
              <a:t>is</a:t>
            </a:r>
          </a:p>
          <a:p>
            <a:r>
              <a:rPr lang="en-US" sz="2800" dirty="0" smtClean="0"/>
              <a:t>exhorting </a:t>
            </a:r>
            <a:r>
              <a:rPr lang="en-US" sz="2800" dirty="0"/>
              <a:t>one another; and so much the more, as ye see the day approaching. </a:t>
            </a:r>
          </a:p>
        </p:txBody>
      </p:sp>
    </p:spTree>
    <p:extLst>
      <p:ext uri="{BB962C8B-B14F-4D97-AF65-F5344CB8AC3E}">
        <p14:creationId xmlns:p14="http://schemas.microsoft.com/office/powerpoint/2010/main" val="4191667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Commit To Hope In God</a:t>
            </a:r>
          </a:p>
        </p:txBody>
      </p:sp>
      <p:sp>
        <p:nvSpPr>
          <p:cNvPr id="3" name="Content Placeholder 2"/>
          <p:cNvSpPr>
            <a:spLocks noGrp="1"/>
          </p:cNvSpPr>
          <p:nvPr>
            <p:ph idx="1"/>
          </p:nvPr>
        </p:nvSpPr>
        <p:spPr>
          <a:xfrm>
            <a:off x="152401" y="1737361"/>
            <a:ext cx="8214360" cy="4131733"/>
          </a:xfrm>
        </p:spPr>
        <p:txBody>
          <a:bodyPr>
            <a:normAutofit/>
          </a:bodyPr>
          <a:lstStyle/>
          <a:p>
            <a:r>
              <a:rPr lang="en-US" sz="2800" dirty="0" smtClean="0"/>
              <a:t>To hold on/Commit to hope means</a:t>
            </a:r>
          </a:p>
          <a:p>
            <a:r>
              <a:rPr lang="en-US" sz="2800" dirty="0" smtClean="0"/>
              <a:t>Hold firmly,  tightly</a:t>
            </a:r>
          </a:p>
          <a:p>
            <a:r>
              <a:rPr lang="en-US" sz="2800" dirty="0" smtClean="0"/>
              <a:t>Nothing wavering/ Made Up Mind</a:t>
            </a:r>
          </a:p>
          <a:p>
            <a:r>
              <a:rPr lang="en-US" sz="2800" dirty="0" smtClean="0"/>
              <a:t>Be steadfast to the end/ Not easily moved</a:t>
            </a:r>
          </a:p>
          <a:p>
            <a:r>
              <a:rPr lang="en-US" sz="2800" dirty="0" smtClean="0"/>
              <a:t>Persevere/ Stay your course in spite of difficulties, opposition</a:t>
            </a:r>
            <a:endParaRPr lang="en-US" sz="2800" dirty="0"/>
          </a:p>
        </p:txBody>
      </p:sp>
    </p:spTree>
    <p:extLst>
      <p:ext uri="{BB962C8B-B14F-4D97-AF65-F5344CB8AC3E}">
        <p14:creationId xmlns:p14="http://schemas.microsoft.com/office/powerpoint/2010/main" val="710107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Commit To Hope In God</a:t>
            </a:r>
          </a:p>
        </p:txBody>
      </p:sp>
      <p:sp>
        <p:nvSpPr>
          <p:cNvPr id="3" name="Content Placeholder 2"/>
          <p:cNvSpPr>
            <a:spLocks noGrp="1"/>
          </p:cNvSpPr>
          <p:nvPr>
            <p:ph idx="1"/>
          </p:nvPr>
        </p:nvSpPr>
        <p:spPr/>
        <p:txBody>
          <a:bodyPr>
            <a:normAutofit/>
          </a:bodyPr>
          <a:lstStyle/>
          <a:p>
            <a:r>
              <a:rPr lang="en-US" sz="3600" dirty="0" smtClean="0"/>
              <a:t>What does the lack of hope look like?</a:t>
            </a:r>
          </a:p>
          <a:p>
            <a:r>
              <a:rPr lang="en-US" sz="3600" dirty="0" smtClean="0"/>
              <a:t>How is it demonstrated in our lives?</a:t>
            </a:r>
            <a:endParaRPr lang="en-US" sz="3600" dirty="0"/>
          </a:p>
        </p:txBody>
      </p:sp>
    </p:spTree>
    <p:extLst>
      <p:ext uri="{BB962C8B-B14F-4D97-AF65-F5344CB8AC3E}">
        <p14:creationId xmlns:p14="http://schemas.microsoft.com/office/powerpoint/2010/main" val="1662410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Commit To Hope In God</a:t>
            </a:r>
          </a:p>
        </p:txBody>
      </p:sp>
      <p:sp>
        <p:nvSpPr>
          <p:cNvPr id="3" name="Content Placeholder 2"/>
          <p:cNvSpPr>
            <a:spLocks noGrp="1"/>
          </p:cNvSpPr>
          <p:nvPr>
            <p:ph idx="1"/>
          </p:nvPr>
        </p:nvSpPr>
        <p:spPr>
          <a:xfrm>
            <a:off x="152400" y="1737361"/>
            <a:ext cx="8839199" cy="4131733"/>
          </a:xfrm>
        </p:spPr>
        <p:txBody>
          <a:bodyPr>
            <a:noAutofit/>
          </a:bodyPr>
          <a:lstStyle/>
          <a:p>
            <a:r>
              <a:rPr lang="en-US" sz="2800" dirty="0" smtClean="0"/>
              <a:t>During Paul’s day either </a:t>
            </a:r>
            <a:r>
              <a:rPr lang="en-US" sz="2800" dirty="0"/>
              <a:t>influence or persecution from their Jewish </a:t>
            </a:r>
            <a:r>
              <a:rPr lang="en-US" sz="2800" dirty="0" smtClean="0"/>
              <a:t>compatriots caused the saints to waver in maintaining their hope in God.</a:t>
            </a:r>
          </a:p>
          <a:p>
            <a:r>
              <a:rPr lang="en-US" sz="2800" dirty="0" smtClean="0"/>
              <a:t>Non-commitment will show up in our actions.</a:t>
            </a:r>
          </a:p>
          <a:p>
            <a:r>
              <a:rPr lang="en-US" sz="2800" dirty="0" smtClean="0"/>
              <a:t>In Paul’s day, some </a:t>
            </a:r>
            <a:r>
              <a:rPr lang="en-US" sz="2800" dirty="0"/>
              <a:t>among them </a:t>
            </a:r>
            <a:r>
              <a:rPr lang="en-US" sz="2800" dirty="0" smtClean="0"/>
              <a:t>did give up hope and signs of lack of commitment was demonstrated </a:t>
            </a:r>
            <a:r>
              <a:rPr lang="en-US" sz="2800" dirty="0"/>
              <a:t>in their </a:t>
            </a:r>
            <a:r>
              <a:rPr lang="en-US" sz="2800" dirty="0" smtClean="0"/>
              <a:t>absence in </a:t>
            </a:r>
            <a:r>
              <a:rPr lang="en-US" sz="2800" dirty="0"/>
              <a:t>attendance at Christian </a:t>
            </a:r>
            <a:r>
              <a:rPr lang="en-US" sz="2800" dirty="0" smtClean="0"/>
              <a:t>worship</a:t>
            </a:r>
          </a:p>
          <a:p>
            <a:r>
              <a:rPr lang="en-US" sz="2800" dirty="0" smtClean="0"/>
              <a:t>We need to commit and be faithful to keep </a:t>
            </a:r>
            <a:r>
              <a:rPr lang="en-US" sz="2800" dirty="0"/>
              <a:t>faith </a:t>
            </a:r>
            <a:r>
              <a:rPr lang="en-US" sz="2800" dirty="0" smtClean="0"/>
              <a:t>in God alive in ourselves as well as others</a:t>
            </a:r>
            <a:r>
              <a:rPr lang="en-US" sz="2800" dirty="0"/>
              <a:t>, and especially through the means of the regular Church </a:t>
            </a:r>
            <a:r>
              <a:rPr lang="en-US" sz="2800" dirty="0" smtClean="0"/>
              <a:t>meetings.</a:t>
            </a:r>
            <a:endParaRPr lang="en-US" sz="2800" dirty="0"/>
          </a:p>
        </p:txBody>
      </p:sp>
    </p:spTree>
    <p:extLst>
      <p:ext uri="{BB962C8B-B14F-4D97-AF65-F5344CB8AC3E}">
        <p14:creationId xmlns:p14="http://schemas.microsoft.com/office/powerpoint/2010/main" val="4010503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Commit To Hope In God</a:t>
            </a:r>
          </a:p>
        </p:txBody>
      </p:sp>
      <p:sp>
        <p:nvSpPr>
          <p:cNvPr id="3" name="Content Placeholder 2"/>
          <p:cNvSpPr>
            <a:spLocks noGrp="1"/>
          </p:cNvSpPr>
          <p:nvPr>
            <p:ph idx="1"/>
          </p:nvPr>
        </p:nvSpPr>
        <p:spPr>
          <a:xfrm>
            <a:off x="76200" y="1737361"/>
            <a:ext cx="8762999" cy="4131733"/>
          </a:xfrm>
        </p:spPr>
        <p:txBody>
          <a:bodyPr>
            <a:normAutofit/>
          </a:bodyPr>
          <a:lstStyle/>
          <a:p>
            <a:r>
              <a:rPr lang="en-US" sz="2800" dirty="0" smtClean="0"/>
              <a:t>As His children we </a:t>
            </a:r>
            <a:r>
              <a:rPr lang="en-US" sz="2800" dirty="0"/>
              <a:t>shall not want, </a:t>
            </a:r>
            <a:r>
              <a:rPr lang="en-US" sz="2800" dirty="0" smtClean="0"/>
              <a:t>our afflictions shall always </a:t>
            </a:r>
            <a:r>
              <a:rPr lang="en-US" sz="2800" dirty="0"/>
              <a:t>work for </a:t>
            </a:r>
            <a:r>
              <a:rPr lang="en-US" sz="2800" dirty="0" smtClean="0"/>
              <a:t>good.</a:t>
            </a:r>
          </a:p>
          <a:p>
            <a:r>
              <a:rPr lang="en-US" sz="2800" dirty="0" smtClean="0"/>
              <a:t>God support us in all our troubles being a present help.</a:t>
            </a:r>
          </a:p>
          <a:p>
            <a:r>
              <a:rPr lang="en-US" sz="2800" dirty="0" smtClean="0"/>
              <a:t>He will always be our God, our Father who will love us with an everlasting love</a:t>
            </a:r>
          </a:p>
          <a:p>
            <a:r>
              <a:rPr lang="en-US" sz="2800" dirty="0" smtClean="0"/>
              <a:t>He will be gracious to us, protect us and bless us. </a:t>
            </a:r>
            <a:endParaRPr lang="en-US" sz="2800" dirty="0"/>
          </a:p>
        </p:txBody>
      </p:sp>
    </p:spTree>
    <p:extLst>
      <p:ext uri="{BB962C8B-B14F-4D97-AF65-F5344CB8AC3E}">
        <p14:creationId xmlns:p14="http://schemas.microsoft.com/office/powerpoint/2010/main" val="2564546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1" y="286604"/>
            <a:ext cx="7543800" cy="1450757"/>
          </a:xfrm>
        </p:spPr>
        <p:txBody>
          <a:bodyPr/>
          <a:lstStyle/>
          <a:p>
            <a:r>
              <a:rPr lang="en-US" dirty="0"/>
              <a:t>Commit To Hope In God</a:t>
            </a:r>
          </a:p>
        </p:txBody>
      </p:sp>
      <p:sp>
        <p:nvSpPr>
          <p:cNvPr id="3" name="Content Placeholder 2"/>
          <p:cNvSpPr>
            <a:spLocks noGrp="1"/>
          </p:cNvSpPr>
          <p:nvPr>
            <p:ph idx="1"/>
          </p:nvPr>
        </p:nvSpPr>
        <p:spPr>
          <a:xfrm>
            <a:off x="0" y="1737361"/>
            <a:ext cx="8991599" cy="4131733"/>
          </a:xfrm>
        </p:spPr>
        <p:txBody>
          <a:bodyPr>
            <a:normAutofit/>
          </a:bodyPr>
          <a:lstStyle/>
          <a:p>
            <a:r>
              <a:rPr lang="en-US" sz="2800" dirty="0"/>
              <a:t>God is faithful to all his promises, nor can he fail, or deceive; he is all wise and foreknowing of everything that comes to pass; he never changes his mind, nor forgets his word; and he is able to perform, and is the God of truth, and cannot lie; nor has he ever failed in anyone of his promises, nor will he suffer his faithfulness to </a:t>
            </a:r>
            <a:r>
              <a:rPr lang="en-US" sz="2800" dirty="0" smtClean="0"/>
              <a:t>fail.</a:t>
            </a:r>
          </a:p>
          <a:p>
            <a:r>
              <a:rPr lang="en-US" sz="2800" dirty="0" smtClean="0"/>
              <a:t>This is a good reason to be committed and hold on to hope and faith in God.</a:t>
            </a:r>
            <a:endParaRPr lang="en-US" sz="2800" dirty="0"/>
          </a:p>
        </p:txBody>
      </p:sp>
    </p:spTree>
    <p:extLst>
      <p:ext uri="{BB962C8B-B14F-4D97-AF65-F5344CB8AC3E}">
        <p14:creationId xmlns:p14="http://schemas.microsoft.com/office/powerpoint/2010/main" val="561926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Commit To Hope In </a:t>
            </a:r>
            <a:r>
              <a:rPr lang="en-US" dirty="0" smtClean="0"/>
              <a:t>God</a:t>
            </a:r>
            <a:endParaRPr lang="en-US" dirty="0"/>
          </a:p>
        </p:txBody>
      </p:sp>
      <p:sp>
        <p:nvSpPr>
          <p:cNvPr id="3" name="Content Placeholder 2"/>
          <p:cNvSpPr>
            <a:spLocks noGrp="1"/>
          </p:cNvSpPr>
          <p:nvPr>
            <p:ph idx="1"/>
          </p:nvPr>
        </p:nvSpPr>
        <p:spPr>
          <a:xfrm>
            <a:off x="152400" y="1737361"/>
            <a:ext cx="8762999" cy="4131733"/>
          </a:xfrm>
        </p:spPr>
        <p:txBody>
          <a:bodyPr>
            <a:normAutofit/>
          </a:bodyPr>
          <a:lstStyle/>
          <a:p>
            <a:r>
              <a:rPr lang="en-US" sz="2800" dirty="0" smtClean="0"/>
              <a:t>Hope deferred can bring us to a kind of good grief.  As Christians are hope in God should never deferred. </a:t>
            </a:r>
          </a:p>
          <a:p>
            <a:r>
              <a:rPr lang="en-US" sz="2800" dirty="0" smtClean="0"/>
              <a:t>It is rather daily renewed, increasingly achieved, and ever-broadened and enlarged toward the coming day of eternal glory.</a:t>
            </a:r>
          </a:p>
          <a:p>
            <a:r>
              <a:rPr lang="en-US" sz="2800" dirty="0" smtClean="0"/>
              <a:t>Heb. 10:23 (NLT)-Let us hold tightly without wavering to the hope we affirm, for God can be trusted to keep His promise.</a:t>
            </a:r>
          </a:p>
          <a:p>
            <a:endParaRPr lang="en-US" dirty="0"/>
          </a:p>
        </p:txBody>
      </p:sp>
    </p:spTree>
    <p:extLst>
      <p:ext uri="{BB962C8B-B14F-4D97-AF65-F5344CB8AC3E}">
        <p14:creationId xmlns:p14="http://schemas.microsoft.com/office/powerpoint/2010/main" val="3039262521"/>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417</TotalTime>
  <Words>1623</Words>
  <Application>Microsoft Office PowerPoint</Application>
  <PresentationFormat>On-screen Show (4:3)</PresentationFormat>
  <Paragraphs>95</Paragraphs>
  <Slides>23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Calibri</vt:lpstr>
      <vt:lpstr>Calibri Light</vt:lpstr>
      <vt:lpstr>Retrospect</vt:lpstr>
      <vt:lpstr>Commit To Hope In God</vt:lpstr>
      <vt:lpstr>Commit To Hope In God</vt:lpstr>
      <vt:lpstr>Commit To Hope In God</vt:lpstr>
      <vt:lpstr>Commit To Hope In God</vt:lpstr>
      <vt:lpstr>Commit To Hope In God</vt:lpstr>
      <vt:lpstr>Commit To Hope In God</vt:lpstr>
      <vt:lpstr>Commit To Hope In God</vt:lpstr>
      <vt:lpstr>Commit To Hope In God</vt:lpstr>
      <vt:lpstr>Commit To Hope In God</vt:lpstr>
      <vt:lpstr>Commit To Hope In God</vt:lpstr>
      <vt:lpstr>Commit To Hope In God</vt:lpstr>
      <vt:lpstr>Commit To Hope In God</vt:lpstr>
      <vt:lpstr>Commit To Hope In God</vt:lpstr>
      <vt:lpstr>Commit To Hope In God</vt:lpstr>
      <vt:lpstr>Commit To Hope In God</vt:lpstr>
      <vt:lpstr>Commit To Hope In God</vt:lpstr>
      <vt:lpstr>Commit To Hope In God</vt:lpstr>
      <vt:lpstr>Commit To Hope In God</vt:lpstr>
      <vt:lpstr>Commit To Hope In God</vt:lpstr>
      <vt:lpstr>Commit To Hope In God</vt:lpstr>
      <vt:lpstr>Commit To Hope In God</vt:lpstr>
      <vt:lpstr>PowerPoint Presentation</vt:lpstr>
      <vt:lpstr>PowerPoint Presentation</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Dealing with Depression</dc:title>
  <dc:creator>vhanflstubbp</dc:creator>
  <cp:lastModifiedBy>AFCC</cp:lastModifiedBy>
  <cp:revision>27</cp:revision>
  <cp:lastPrinted>2016-03-11T18:36:26Z</cp:lastPrinted>
  <dcterms:created xsi:type="dcterms:W3CDTF">2016-01-21T18:22:39Z</dcterms:created>
  <dcterms:modified xsi:type="dcterms:W3CDTF">2016-03-23T23:01:01Z</dcterms:modified>
</cp:coreProperties>
</file>