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57" r:id="rId3"/>
    <p:sldId id="272" r:id="rId4"/>
    <p:sldId id="265" r:id="rId5"/>
    <p:sldId id="291" r:id="rId6"/>
    <p:sldId id="293" r:id="rId7"/>
    <p:sldId id="273" r:id="rId8"/>
    <p:sldId id="275" r:id="rId9"/>
    <p:sldId id="276" r:id="rId10"/>
    <p:sldId id="277" r:id="rId11"/>
    <p:sldId id="278" r:id="rId12"/>
    <p:sldId id="279" r:id="rId13"/>
    <p:sldId id="292" r:id="rId14"/>
    <p:sldId id="284" r:id="rId15"/>
    <p:sldId id="274" r:id="rId16"/>
    <p:sldId id="294" r:id="rId17"/>
    <p:sldId id="280" r:id="rId18"/>
    <p:sldId id="281" r:id="rId19"/>
    <p:sldId id="282" r:id="rId20"/>
    <p:sldId id="283" r:id="rId21"/>
    <p:sldId id="285" r:id="rId22"/>
    <p:sldId id="286" r:id="rId23"/>
    <p:sldId id="287" r:id="rId24"/>
    <p:sldId id="288" r:id="rId25"/>
    <p:sldId id="295" r:id="rId26"/>
    <p:sldId id="289"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426"/>
    <a:srgbClr val="5BC568"/>
    <a:srgbClr val="0C5A3C"/>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p:cViewPr varScale="1">
        <p:scale>
          <a:sx n="69" d="100"/>
          <a:sy n="69" d="100"/>
        </p:scale>
        <p:origin x="1158" y="60"/>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8/30/2017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8/30/2017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4501"/>
            </a:lvl1pPr>
          </a:lstStyle>
          <a:p>
            <a:r>
              <a:rPr lang="en-US"/>
              <a:t>Click to edit Master title style</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8/30/2017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200470">
              <a:defRPr/>
            </a:lvl6pPr>
            <a:lvl7pPr marL="1406265">
              <a:defRPr/>
            </a:lvl7pPr>
            <a:lvl8pPr marL="1612060">
              <a:defRPr/>
            </a:lvl8pPr>
            <a:lvl9pPr marL="1817855">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8/30/2017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8/30/2017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8/30/2017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3601" b="0" i="0" cap="none" baseline="0"/>
            </a:lvl1pPr>
          </a:lstStyle>
          <a:p>
            <a:r>
              <a:rPr lang="en-US"/>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8/30/2017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8/30/2017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70612" y="2516458"/>
            <a:ext cx="3526775"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516458"/>
            <a:ext cx="3528363"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8/30/2017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8/30/2017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8/30/2017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2401" b="0"/>
            </a:lvl1pPr>
          </a:lstStyle>
          <a:p>
            <a:r>
              <a:rPr lang="en-US"/>
              <a:t>Click to edit Master title style</a:t>
            </a:r>
            <a:endParaRPr/>
          </a:p>
        </p:txBody>
      </p:sp>
      <p:sp>
        <p:nvSpPr>
          <p:cNvPr id="3" name="Content Placeholder 2"/>
          <p:cNvSpPr>
            <a:spLocks noGrp="1"/>
          </p:cNvSpPr>
          <p:nvPr>
            <p:ph idx="1"/>
          </p:nvPr>
        </p:nvSpPr>
        <p:spPr>
          <a:xfrm>
            <a:off x="970612" y="685800"/>
            <a:ext cx="4630356"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8/30/2017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2401" b="0"/>
            </a:lvl1pPr>
          </a:lstStyle>
          <a:p>
            <a:r>
              <a:rPr lang="en-US"/>
              <a:t>Click to edit Master title style</a:t>
            </a:r>
            <a:endParaRPr/>
          </a:p>
        </p:txBody>
      </p:sp>
      <p:sp>
        <p:nvSpPr>
          <p:cNvPr id="3" name="Picture Placeholder 2"/>
          <p:cNvSpPr>
            <a:spLocks noGrp="1"/>
          </p:cNvSpPr>
          <p:nvPr>
            <p:ph type="pic" idx="1"/>
          </p:nvPr>
        </p:nvSpPr>
        <p:spPr>
          <a:xfrm>
            <a:off x="1142107" y="0"/>
            <a:ext cx="4458862" cy="6858000"/>
          </a:xfrm>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675">
                <a:solidFill>
                  <a:schemeClr val="tx1">
                    <a:lumMod val="90000"/>
                    <a:lumOff val="10000"/>
                  </a:schemeClr>
                </a:solidFill>
              </a:defRPr>
            </a:lvl1pPr>
          </a:lstStyle>
          <a:p>
            <a:fld id="{3CD9712D-992A-4AB1-A5C2-575F75921AA2}" type="datetimeFigureOut">
              <a:rPr lang="en-US"/>
              <a:pPr/>
              <a:t>8/30/2017</a:t>
            </a:fld>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675">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675">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3pPr>
      <a:lvl4pPr marL="788880"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4pPr>
      <a:lvl5pPr marL="994675"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5pPr>
      <a:lvl6pPr marL="120047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6pPr>
      <a:lvl7pPr marL="140626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7pPr>
      <a:lvl8pPr marL="161206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8pPr>
      <a:lvl9pPr marL="181785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110" y="1085240"/>
            <a:ext cx="6345302" cy="2057936"/>
          </a:xfrm>
        </p:spPr>
        <p:txBody>
          <a:bodyPr/>
          <a:lstStyle/>
          <a:p>
            <a:r>
              <a:rPr lang="en-US" dirty="0"/>
              <a:t>INTERNAL ENVIRONMENTAL LOCUS OF CONTROL</a:t>
            </a:r>
          </a:p>
        </p:txBody>
      </p:sp>
      <p:sp>
        <p:nvSpPr>
          <p:cNvPr id="3" name="Subtitle 2"/>
          <p:cNvSpPr>
            <a:spLocks noGrp="1"/>
          </p:cNvSpPr>
          <p:nvPr>
            <p:ph type="subTitle" idx="1"/>
          </p:nvPr>
        </p:nvSpPr>
        <p:spPr>
          <a:xfrm>
            <a:off x="1313602" y="3241940"/>
            <a:ext cx="6790124" cy="1829276"/>
          </a:xfrm>
        </p:spPr>
        <p:txBody>
          <a:bodyPr>
            <a:normAutofit fontScale="92500" lnSpcReduction="20000"/>
          </a:bodyPr>
          <a:lstStyle/>
          <a:p>
            <a:r>
              <a:rPr lang="en-US" b="1" dirty="0">
                <a:solidFill>
                  <a:srgbClr val="005426"/>
                </a:solidFill>
              </a:rPr>
              <a:t>“It </a:t>
            </a:r>
            <a:r>
              <a:rPr lang="en-US" b="1" dirty="0" err="1">
                <a:solidFill>
                  <a:srgbClr val="005426"/>
                </a:solidFill>
              </a:rPr>
              <a:t>ain’t</a:t>
            </a:r>
            <a:r>
              <a:rPr lang="en-US" b="1" dirty="0">
                <a:solidFill>
                  <a:srgbClr val="005426"/>
                </a:solidFill>
              </a:rPr>
              <a:t> easy being green” but it starts on the inside</a:t>
            </a:r>
          </a:p>
          <a:p>
            <a:endParaRPr lang="en-US" dirty="0"/>
          </a:p>
          <a:p>
            <a:endParaRPr lang="en-US" dirty="0"/>
          </a:p>
          <a:p>
            <a:endParaRPr lang="en-US" dirty="0"/>
          </a:p>
          <a:p>
            <a:endParaRPr lang="en-US" dirty="0"/>
          </a:p>
          <a:p>
            <a:endParaRPr lang="en-US" dirty="0"/>
          </a:p>
          <a:p>
            <a:endParaRPr lang="en-US" dirty="0"/>
          </a:p>
          <a:p>
            <a:endParaRPr lang="en-US" dirty="0"/>
          </a:p>
          <a:p>
            <a:r>
              <a:rPr lang="en-US" sz="2251" dirty="0"/>
              <a:t>Dr. Anthony Greene, Eco-Psychologist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782" y="3657660"/>
            <a:ext cx="971803" cy="129573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110" y="304800"/>
            <a:ext cx="6345302" cy="895365"/>
          </a:xfrm>
        </p:spPr>
        <p:txBody>
          <a:bodyPr/>
          <a:lstStyle/>
          <a:p>
            <a:r>
              <a:rPr lang="en-US" dirty="0"/>
              <a:t>wildlife</a:t>
            </a:r>
          </a:p>
        </p:txBody>
      </p:sp>
      <p:sp>
        <p:nvSpPr>
          <p:cNvPr id="3" name="Subtitle 2"/>
          <p:cNvSpPr>
            <a:spLocks noGrp="1"/>
          </p:cNvSpPr>
          <p:nvPr>
            <p:ph type="subTitle" idx="1"/>
          </p:nvPr>
        </p:nvSpPr>
        <p:spPr>
          <a:xfrm>
            <a:off x="983110" y="1905000"/>
            <a:ext cx="6345302" cy="2819400"/>
          </a:xfrm>
        </p:spPr>
        <p:txBody>
          <a:bodyPr>
            <a:normAutofit/>
          </a:bodyPr>
          <a:lstStyle/>
          <a:p>
            <a:r>
              <a:rPr lang="en-US" sz="2400" dirty="0"/>
              <a:t>Needed for the food chain and cycle of life</a:t>
            </a:r>
          </a:p>
          <a:p>
            <a:r>
              <a:rPr lang="en-US" sz="2400" dirty="0"/>
              <a:t>Keep the balance of nature by recycling food and waste</a:t>
            </a:r>
          </a:p>
          <a:p>
            <a:r>
              <a:rPr lang="en-US" sz="2400" dirty="0"/>
              <a:t>Provide companionship, commerce and recreation for man</a:t>
            </a:r>
          </a:p>
          <a:p>
            <a:endParaRPr lang="en-US" dirty="0"/>
          </a:p>
        </p:txBody>
      </p:sp>
    </p:spTree>
    <p:extLst>
      <p:ext uri="{BB962C8B-B14F-4D97-AF65-F5344CB8AC3E}">
        <p14:creationId xmlns:p14="http://schemas.microsoft.com/office/powerpoint/2010/main" val="123408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129" y="1085240"/>
            <a:ext cx="8574732" cy="2400925"/>
          </a:xfrm>
        </p:spPr>
        <p:txBody>
          <a:bodyPr>
            <a:normAutofit/>
          </a:bodyPr>
          <a:lstStyle/>
          <a:p>
            <a:r>
              <a:rPr lang="en-US" sz="3001" dirty="0">
                <a:latin typeface="Arial" panose="020B0604020202020204" pitchFamily="34" charset="0"/>
                <a:cs typeface="Arial" panose="020B0604020202020204" pitchFamily="34" charset="0"/>
              </a:rPr>
              <a:t>Why we must conserve the environment</a:t>
            </a:r>
            <a:br>
              <a:rPr lang="en-US" sz="3001" dirty="0">
                <a:latin typeface="Arial" panose="020B0604020202020204" pitchFamily="34" charset="0"/>
                <a:cs typeface="Arial" panose="020B0604020202020204" pitchFamily="34" charset="0"/>
              </a:rPr>
            </a:br>
            <a:r>
              <a:rPr lang="en-US" sz="2401" dirty="0">
                <a:latin typeface="Arial" panose="020B0604020202020204" pitchFamily="34" charset="0"/>
                <a:cs typeface="Arial" panose="020B0604020202020204" pitchFamily="34" charset="0"/>
              </a:rPr>
              <a:t>(Humans are the only species that overuse the environment)</a:t>
            </a:r>
            <a:br>
              <a:rPr lang="en-US" sz="2401" dirty="0">
                <a:latin typeface="Arial" panose="020B0604020202020204" pitchFamily="34" charset="0"/>
                <a:cs typeface="Arial" panose="020B0604020202020204" pitchFamily="34" charset="0"/>
              </a:rPr>
            </a:br>
            <a:endParaRPr lang="en-US" sz="2401" dirty="0"/>
          </a:p>
        </p:txBody>
      </p:sp>
      <p:sp>
        <p:nvSpPr>
          <p:cNvPr id="3" name="Subtitle 2"/>
          <p:cNvSpPr>
            <a:spLocks noGrp="1"/>
          </p:cNvSpPr>
          <p:nvPr>
            <p:ph type="subTitle" idx="1"/>
          </p:nvPr>
        </p:nvSpPr>
        <p:spPr>
          <a:xfrm>
            <a:off x="456129" y="4457968"/>
            <a:ext cx="8431820" cy="1257628"/>
          </a:xfrm>
        </p:spPr>
        <p:txBody>
          <a:bodyPr>
            <a:normAutofit/>
          </a:bodyPr>
          <a:lstStyle/>
          <a:p>
            <a:r>
              <a:rPr lang="en-US" sz="2101" dirty="0"/>
              <a:t>Although the earth reproduces many of its resources, we are using it up at a rate much higher than the natural resources are being created. We only have a limited amount of water, land, air and resources.  </a:t>
            </a:r>
          </a:p>
        </p:txBody>
      </p:sp>
    </p:spTree>
    <p:extLst>
      <p:ext uri="{BB962C8B-B14F-4D97-AF65-F5344CB8AC3E}">
        <p14:creationId xmlns:p14="http://schemas.microsoft.com/office/powerpoint/2010/main" val="5691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 How long does it take to grow versus eat a vegetable? </a:t>
            </a:r>
          </a:p>
        </p:txBody>
      </p:sp>
      <p:pic>
        <p:nvPicPr>
          <p:cNvPr id="2050" name="Picture 2" descr="Image result for how long to grow tomato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730" y="2342867"/>
            <a:ext cx="7904281" cy="320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80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39" y="1199570"/>
            <a:ext cx="8917722" cy="4401696"/>
          </a:xfrm>
        </p:spPr>
        <p:txBody>
          <a:bodyPr>
            <a:normAutofit fontScale="90000"/>
          </a:bodyPr>
          <a:lstStyle/>
          <a:p>
            <a:r>
              <a:rPr lang="en-US" sz="3001" b="1" dirty="0"/>
              <a:t>Why do some people seem to care enough to do something about it, what we call “</a:t>
            </a:r>
            <a:r>
              <a:rPr lang="en-US" sz="3001" b="1" dirty="0">
                <a:solidFill>
                  <a:srgbClr val="00B050"/>
                </a:solidFill>
              </a:rPr>
              <a:t>green</a:t>
            </a:r>
            <a:r>
              <a:rPr lang="en-US" sz="3001" b="1" dirty="0"/>
              <a:t>” behaviors, and others don’t? </a:t>
            </a:r>
            <a:br>
              <a:rPr lang="en-US" sz="3001" b="1" dirty="0"/>
            </a:br>
            <a:br>
              <a:rPr lang="en-US" sz="3001" b="1" dirty="0"/>
            </a:br>
            <a:br>
              <a:rPr lang="en-US" sz="3001" b="1" dirty="0"/>
            </a:br>
            <a:br>
              <a:rPr lang="en-US" sz="3001" b="1" dirty="0"/>
            </a:br>
            <a:br>
              <a:rPr lang="en-US" sz="3001" b="1" dirty="0"/>
            </a:br>
            <a:r>
              <a:rPr lang="en-US" sz="3976" b="1" dirty="0">
                <a:solidFill>
                  <a:srgbClr val="0070C0"/>
                </a:solidFill>
              </a:rPr>
              <a:t>Internal</a:t>
            </a:r>
            <a:r>
              <a:rPr lang="en-US" sz="3976" b="1" dirty="0"/>
              <a:t> </a:t>
            </a:r>
            <a:r>
              <a:rPr lang="en-US" sz="3976" b="1" dirty="0">
                <a:solidFill>
                  <a:srgbClr val="00B050"/>
                </a:solidFill>
              </a:rPr>
              <a:t>Environmental</a:t>
            </a:r>
            <a:r>
              <a:rPr lang="en-US" sz="3976" b="1" dirty="0"/>
              <a:t> </a:t>
            </a:r>
            <a:r>
              <a:rPr lang="en-US" sz="3976" b="1" dirty="0">
                <a:solidFill>
                  <a:srgbClr val="FF0000"/>
                </a:solidFill>
              </a:rPr>
              <a:t>Locus of Control</a:t>
            </a:r>
            <a:br>
              <a:rPr lang="en-US" sz="3676" b="1" dirty="0"/>
            </a:br>
            <a:br>
              <a:rPr lang="en-US" sz="3001" b="1" dirty="0"/>
            </a:br>
            <a:endParaRPr lang="en-US" sz="2401" dirty="0"/>
          </a:p>
        </p:txBody>
      </p:sp>
    </p:spTree>
    <p:extLst>
      <p:ext uri="{BB962C8B-B14F-4D97-AF65-F5344CB8AC3E}">
        <p14:creationId xmlns:p14="http://schemas.microsoft.com/office/powerpoint/2010/main" val="9297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82" y="-686872"/>
            <a:ext cx="7202776" cy="4173037"/>
          </a:xfrm>
        </p:spPr>
        <p:txBody>
          <a:bodyPr>
            <a:normAutofit/>
          </a:bodyPr>
          <a:lstStyle/>
          <a:p>
            <a:r>
              <a:rPr lang="en-US" sz="4951" b="1" dirty="0"/>
              <a:t>What is REVERENCE? </a:t>
            </a:r>
          </a:p>
        </p:txBody>
      </p:sp>
      <p:sp>
        <p:nvSpPr>
          <p:cNvPr id="4" name="Content Placeholder 2"/>
          <p:cNvSpPr>
            <a:spLocks noGrp="1"/>
          </p:cNvSpPr>
          <p:nvPr>
            <p:ph idx="1"/>
          </p:nvPr>
        </p:nvSpPr>
        <p:spPr>
          <a:xfrm>
            <a:off x="970613" y="2114208"/>
            <a:ext cx="7202776" cy="3372728"/>
          </a:xfrm>
        </p:spPr>
        <p:txBody>
          <a:bodyPr/>
          <a:lstStyle/>
          <a:p>
            <a:pPr marL="0" indent="0">
              <a:buNone/>
            </a:pPr>
            <a:r>
              <a:rPr lang="en-US" dirty="0"/>
              <a:t>Before I explain, let me ask a question:</a:t>
            </a:r>
          </a:p>
        </p:txBody>
      </p:sp>
    </p:spTree>
    <p:extLst>
      <p:ext uri="{BB962C8B-B14F-4D97-AF65-F5344CB8AC3E}">
        <p14:creationId xmlns:p14="http://schemas.microsoft.com/office/powerpoint/2010/main" val="315831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Psalm 24:1</a:t>
            </a:r>
          </a:p>
        </p:txBody>
      </p:sp>
      <p:sp>
        <p:nvSpPr>
          <p:cNvPr id="3" name="Content Placeholder 2"/>
          <p:cNvSpPr>
            <a:spLocks noGrp="1"/>
          </p:cNvSpPr>
          <p:nvPr>
            <p:ph idx="1"/>
          </p:nvPr>
        </p:nvSpPr>
        <p:spPr/>
        <p:txBody>
          <a:bodyPr/>
          <a:lstStyle/>
          <a:p>
            <a:r>
              <a:rPr lang="en-US" dirty="0"/>
              <a:t>“The earth is the Lord’s, and the fullness thereof; the world, and they that dwell within.” (KJV)</a:t>
            </a:r>
          </a:p>
          <a:p>
            <a:r>
              <a:rPr lang="en-US" dirty="0"/>
              <a:t>“The earth is the Lord’s, and all it contains, the world, and those who dwell in it.” (NASB)</a:t>
            </a:r>
          </a:p>
          <a:p>
            <a:r>
              <a:rPr lang="en-US" dirty="0"/>
              <a:t>“God claims Earth and everything in it, God claims the World and all who live on it.” (MSG)</a:t>
            </a:r>
          </a:p>
          <a:p>
            <a:r>
              <a:rPr lang="en-US" dirty="0"/>
              <a:t>“The earth is the Lord’s, and everything in it. The world and all its people belong to him.” (NLT)</a:t>
            </a:r>
          </a:p>
        </p:txBody>
      </p:sp>
    </p:spTree>
    <p:extLst>
      <p:ext uri="{BB962C8B-B14F-4D97-AF65-F5344CB8AC3E}">
        <p14:creationId xmlns:p14="http://schemas.microsoft.com/office/powerpoint/2010/main" val="137543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964" y="2971681"/>
            <a:ext cx="8574732" cy="2400925"/>
          </a:xfrm>
        </p:spPr>
        <p:txBody>
          <a:bodyPr>
            <a:normAutofit/>
          </a:bodyPr>
          <a:lstStyle/>
          <a:p>
            <a:r>
              <a:rPr lang="en-US" sz="3001" b="1" dirty="0"/>
              <a:t>What is Reverence for Nature? </a:t>
            </a:r>
            <a:br>
              <a:rPr lang="en-US" sz="2401" dirty="0"/>
            </a:br>
            <a:br>
              <a:rPr lang="en-US" sz="2401" dirty="0"/>
            </a:br>
            <a:r>
              <a:rPr lang="en-US" sz="2401" dirty="0"/>
              <a:t> It means we respect nature and understand it is our life force. We came from nature. We are not really separate from it. All the materials our ultra-rich society uses comes from somewhere that is ultimately a natural source.</a:t>
            </a:r>
          </a:p>
        </p:txBody>
      </p:sp>
    </p:spTree>
    <p:extLst>
      <p:ext uri="{BB962C8B-B14F-4D97-AF65-F5344CB8AC3E}">
        <p14:creationId xmlns:p14="http://schemas.microsoft.com/office/powerpoint/2010/main" val="357036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458" y="1256734"/>
            <a:ext cx="7945919" cy="3201234"/>
          </a:xfrm>
        </p:spPr>
        <p:txBody>
          <a:bodyPr>
            <a:normAutofit fontScale="90000"/>
          </a:bodyPr>
          <a:lstStyle/>
          <a:p>
            <a:r>
              <a:rPr lang="en-US" sz="3001" b="1" dirty="0"/>
              <a:t>People with Reverence for Nature take it Personal! </a:t>
            </a:r>
            <a:br>
              <a:rPr lang="en-US" sz="2401" dirty="0"/>
            </a:br>
            <a:br>
              <a:rPr lang="en-US" sz="2401" dirty="0"/>
            </a:br>
            <a:br>
              <a:rPr lang="en-US" sz="2401" dirty="0"/>
            </a:br>
            <a:br>
              <a:rPr lang="en-US" sz="2401" dirty="0"/>
            </a:br>
            <a:r>
              <a:rPr lang="en-US" sz="2401" b="1" dirty="0"/>
              <a:t> They realize that they cannot protect the environment by expecting someone else to do it. They take personal responsibility for doing whatever they can to save the planet. They understand that the control over their own “</a:t>
            </a:r>
            <a:r>
              <a:rPr lang="en-US" sz="2401" b="1" dirty="0">
                <a:solidFill>
                  <a:schemeClr val="accent6"/>
                </a:solidFill>
              </a:rPr>
              <a:t>green</a:t>
            </a:r>
            <a:r>
              <a:rPr lang="en-US" sz="2401" b="1" dirty="0"/>
              <a:t>” behavior is inside of them—their sense of control of the environment is inside of them, or </a:t>
            </a:r>
            <a:r>
              <a:rPr lang="en-US" sz="2401" b="1" dirty="0">
                <a:solidFill>
                  <a:srgbClr val="7030A0"/>
                </a:solidFill>
              </a:rPr>
              <a:t>INTERNAL</a:t>
            </a:r>
            <a:r>
              <a:rPr lang="en-US" sz="2401" b="1" dirty="0"/>
              <a:t>.</a:t>
            </a:r>
          </a:p>
        </p:txBody>
      </p:sp>
    </p:spTree>
    <p:extLst>
      <p:ext uri="{BB962C8B-B14F-4D97-AF65-F5344CB8AC3E}">
        <p14:creationId xmlns:p14="http://schemas.microsoft.com/office/powerpoint/2010/main" val="35332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390" y="1028075"/>
            <a:ext cx="8574732" cy="2400925"/>
          </a:xfrm>
        </p:spPr>
        <p:txBody>
          <a:bodyPr>
            <a:normAutofit fontScale="90000"/>
          </a:bodyPr>
          <a:lstStyle/>
          <a:p>
            <a:r>
              <a:rPr lang="en-US" sz="3001" b="1" dirty="0">
                <a:solidFill>
                  <a:srgbClr val="224426"/>
                </a:solidFill>
              </a:rPr>
              <a:t>Internal Environmental Locus of Control (INELOC) </a:t>
            </a:r>
            <a:r>
              <a:rPr lang="en-US" sz="3001" b="1" dirty="0"/>
              <a:t>is a psychological term published by Cleveland, </a:t>
            </a:r>
            <a:r>
              <a:rPr lang="en-US" sz="3001" b="1" dirty="0" err="1"/>
              <a:t>Kalamas</a:t>
            </a:r>
            <a:r>
              <a:rPr lang="en-US" sz="3001" b="1" dirty="0"/>
              <a:t> and </a:t>
            </a:r>
            <a:r>
              <a:rPr lang="en-US" sz="3001" b="1" dirty="0" err="1"/>
              <a:t>Laroche</a:t>
            </a:r>
            <a:r>
              <a:rPr lang="en-US" sz="3001" b="1" dirty="0"/>
              <a:t> in 2012 used to describe how much personal responsibility a person takes for environmentally conscious living. </a:t>
            </a:r>
            <a:endParaRPr lang="en-US" sz="2401" dirty="0"/>
          </a:p>
        </p:txBody>
      </p:sp>
    </p:spTree>
    <p:extLst>
      <p:ext uri="{BB962C8B-B14F-4D97-AF65-F5344CB8AC3E}">
        <p14:creationId xmlns:p14="http://schemas.microsoft.com/office/powerpoint/2010/main" val="5967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964" y="1542559"/>
            <a:ext cx="8574732" cy="3830047"/>
          </a:xfrm>
        </p:spPr>
        <p:txBody>
          <a:bodyPr>
            <a:normAutofit/>
          </a:bodyPr>
          <a:lstStyle/>
          <a:p>
            <a:r>
              <a:rPr lang="en-US" sz="3001" b="1" dirty="0"/>
              <a:t>INELOC takes 4 forms:</a:t>
            </a:r>
            <a:br>
              <a:rPr lang="en-US" sz="3001" b="1" dirty="0"/>
            </a:br>
            <a:br>
              <a:rPr lang="en-US" sz="3001" b="1" dirty="0"/>
            </a:br>
            <a:r>
              <a:rPr lang="en-US" sz="3001" b="1" dirty="0"/>
              <a:t>Recycling Behaviors</a:t>
            </a:r>
            <a:br>
              <a:rPr lang="en-US" sz="3001" b="1" dirty="0"/>
            </a:br>
            <a:br>
              <a:rPr lang="en-US" sz="3001" b="1" dirty="0"/>
            </a:br>
            <a:r>
              <a:rPr lang="en-US" sz="3001" b="1" dirty="0"/>
              <a:t>Environmental Activism</a:t>
            </a:r>
            <a:br>
              <a:rPr lang="en-US" sz="3001" b="1" dirty="0"/>
            </a:br>
            <a:br>
              <a:rPr lang="en-US" sz="3001" b="1" dirty="0"/>
            </a:br>
            <a:r>
              <a:rPr lang="en-US" sz="3001" b="1" dirty="0"/>
              <a:t>Environmental Advocacy</a:t>
            </a:r>
            <a:br>
              <a:rPr lang="en-US" sz="3001" b="1" dirty="0"/>
            </a:br>
            <a:br>
              <a:rPr lang="en-US" sz="3001" b="1" dirty="0"/>
            </a:br>
            <a:r>
              <a:rPr lang="en-US" sz="3001" b="1" dirty="0"/>
              <a:t>Green Consumerism</a:t>
            </a:r>
            <a:endParaRPr lang="en-US" sz="2401" dirty="0"/>
          </a:p>
        </p:txBody>
      </p:sp>
    </p:spTree>
    <p:extLst>
      <p:ext uri="{BB962C8B-B14F-4D97-AF65-F5344CB8AC3E}">
        <p14:creationId xmlns:p14="http://schemas.microsoft.com/office/powerpoint/2010/main" val="330403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152400"/>
            <a:ext cx="8003084" cy="857473"/>
          </a:xfrm>
        </p:spPr>
        <p:txBody>
          <a:bodyPr/>
          <a:lstStyle/>
          <a:p>
            <a:r>
              <a:rPr lang="en-US" dirty="0"/>
              <a:t>Internal Environmental Locus of Control</a:t>
            </a:r>
          </a:p>
        </p:txBody>
      </p:sp>
      <p:sp>
        <p:nvSpPr>
          <p:cNvPr id="14" name="Content Placeholder 13"/>
          <p:cNvSpPr>
            <a:spLocks noGrp="1"/>
          </p:cNvSpPr>
          <p:nvPr>
            <p:ph idx="1"/>
          </p:nvPr>
        </p:nvSpPr>
        <p:spPr>
          <a:xfrm>
            <a:off x="742966" y="1447800"/>
            <a:ext cx="7945918" cy="3772883"/>
          </a:xfrm>
        </p:spPr>
        <p:txBody>
          <a:bodyPr>
            <a:normAutofit fontScale="40000" lnSpcReduction="20000"/>
          </a:bodyPr>
          <a:lstStyle/>
          <a:p>
            <a:r>
              <a:rPr lang="en-US" sz="4651" b="1" dirty="0">
                <a:latin typeface="Arial" panose="020B0604020202020204" pitchFamily="34" charset="0"/>
                <a:cs typeface="Arial" panose="020B0604020202020204" pitchFamily="34" charset="0"/>
              </a:rPr>
              <a:t>Why we value the environment</a:t>
            </a:r>
          </a:p>
          <a:p>
            <a:pPr marL="0" indent="0">
              <a:buNone/>
            </a:pPr>
            <a:r>
              <a:rPr lang="en-US" sz="4651" dirty="0">
                <a:latin typeface="Arial" panose="020B0604020202020204" pitchFamily="34" charset="0"/>
                <a:cs typeface="Arial" panose="020B0604020202020204" pitchFamily="34" charset="0"/>
              </a:rPr>
              <a:t>	(Water, Air, Plants, Fuels/Minerals, Wildlife)</a:t>
            </a:r>
          </a:p>
          <a:p>
            <a:r>
              <a:rPr lang="en-US" sz="4651" b="1" dirty="0">
                <a:latin typeface="Arial" panose="020B0604020202020204" pitchFamily="34" charset="0"/>
                <a:cs typeface="Arial" panose="020B0604020202020204" pitchFamily="34" charset="0"/>
              </a:rPr>
              <a:t>Why we must conserve the environment</a:t>
            </a:r>
          </a:p>
          <a:p>
            <a:pPr marL="411590" lvl="2" indent="0">
              <a:buNone/>
            </a:pPr>
            <a:r>
              <a:rPr lang="en-US" sz="4651" dirty="0">
                <a:latin typeface="Arial" panose="020B0604020202020204" pitchFamily="34" charset="0"/>
                <a:cs typeface="Arial" panose="020B0604020202020204" pitchFamily="34" charset="0"/>
              </a:rPr>
              <a:t>(Humans are the only species that overuse the environment)</a:t>
            </a:r>
          </a:p>
          <a:p>
            <a:r>
              <a:rPr lang="en-US" sz="4651" b="1" dirty="0">
                <a:latin typeface="Arial" panose="020B0604020202020204" pitchFamily="34" charset="0"/>
                <a:cs typeface="Arial" panose="020B0604020202020204" pitchFamily="34" charset="0"/>
              </a:rPr>
              <a:t>Why do some people care about the environment enough to do something, and others don’t?</a:t>
            </a:r>
          </a:p>
          <a:p>
            <a:r>
              <a:rPr lang="en-US" sz="4651" b="1" dirty="0">
                <a:latin typeface="Arial" panose="020B0604020202020204" pitchFamily="34" charset="0"/>
                <a:cs typeface="Arial" panose="020B0604020202020204" pitchFamily="34" charset="0"/>
              </a:rPr>
              <a:t>Internal Environmental Locus of Control</a:t>
            </a:r>
          </a:p>
          <a:p>
            <a:pPr marL="0" indent="0">
              <a:buNone/>
            </a:pPr>
            <a:r>
              <a:rPr lang="en-US" sz="4651" dirty="0">
                <a:latin typeface="Arial" panose="020B0604020202020204" pitchFamily="34" charset="0"/>
                <a:cs typeface="Arial" panose="020B0604020202020204" pitchFamily="34" charset="0"/>
              </a:rPr>
              <a:t>	</a:t>
            </a:r>
            <a:r>
              <a:rPr lang="en-US" sz="4651" i="1" dirty="0">
                <a:latin typeface="Arial" panose="020B0604020202020204" pitchFamily="34" charset="0"/>
                <a:cs typeface="Arial" panose="020B0604020202020204" pitchFamily="34" charset="0"/>
              </a:rPr>
              <a:t>-Recycling Attitudes</a:t>
            </a:r>
          </a:p>
          <a:p>
            <a:pPr marL="0" indent="0">
              <a:buNone/>
            </a:pPr>
            <a:r>
              <a:rPr lang="en-US" sz="4651" i="1" dirty="0">
                <a:latin typeface="Arial" panose="020B0604020202020204" pitchFamily="34" charset="0"/>
                <a:cs typeface="Arial" panose="020B0604020202020204" pitchFamily="34" charset="0"/>
              </a:rPr>
              <a:t>	-Environmental Activism</a:t>
            </a:r>
          </a:p>
          <a:p>
            <a:pPr marL="0" indent="0">
              <a:buNone/>
            </a:pPr>
            <a:r>
              <a:rPr lang="en-US" sz="4651" i="1" dirty="0">
                <a:latin typeface="Arial" panose="020B0604020202020204" pitchFamily="34" charset="0"/>
                <a:cs typeface="Arial" panose="020B0604020202020204" pitchFamily="34" charset="0"/>
              </a:rPr>
              <a:t>	-Environmental Advocacy</a:t>
            </a:r>
          </a:p>
          <a:p>
            <a:pPr marL="0" indent="0">
              <a:buNone/>
            </a:pPr>
            <a:r>
              <a:rPr lang="en-US" sz="4651" i="1" dirty="0">
                <a:latin typeface="Arial" panose="020B0604020202020204" pitchFamily="34" charset="0"/>
                <a:cs typeface="Arial" panose="020B0604020202020204" pitchFamily="34" charset="0"/>
              </a:rPr>
              <a:t>	-Green Consumers</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256734"/>
            <a:ext cx="8574732" cy="4115872"/>
          </a:xfrm>
        </p:spPr>
        <p:txBody>
          <a:bodyPr>
            <a:normAutofit fontScale="90000"/>
          </a:bodyPr>
          <a:lstStyle/>
          <a:p>
            <a:pPr>
              <a:lnSpc>
                <a:spcPct val="150000"/>
              </a:lnSpc>
            </a:pPr>
            <a:r>
              <a:rPr lang="en-US" sz="3301" b="1" dirty="0"/>
              <a:t>Recycling behaviors</a:t>
            </a:r>
            <a:br>
              <a:rPr lang="en-US" sz="3001" b="1" dirty="0"/>
            </a:br>
            <a:r>
              <a:rPr lang="en-US" sz="3001" b="1" dirty="0"/>
              <a:t>Examples:</a:t>
            </a:r>
            <a:br>
              <a:rPr lang="en-US" sz="3001" b="1" dirty="0"/>
            </a:br>
            <a:r>
              <a:rPr lang="en-US" sz="2401" b="1" dirty="0"/>
              <a:t>Using the recycling bins for hazardous waste</a:t>
            </a:r>
            <a:br>
              <a:rPr lang="en-US" sz="2401" b="1" dirty="0"/>
            </a:br>
            <a:r>
              <a:rPr lang="en-US" sz="2401" b="1" dirty="0"/>
              <a:t>Using reusable water bottles</a:t>
            </a:r>
            <a:br>
              <a:rPr lang="en-US" sz="2401" b="1" dirty="0"/>
            </a:br>
            <a:r>
              <a:rPr lang="en-US" sz="2401" b="1" dirty="0"/>
              <a:t>Collecting and recycling household and office paper, plastic, metals and glass</a:t>
            </a:r>
            <a:br>
              <a:rPr lang="en-US" sz="2401" b="1" dirty="0"/>
            </a:br>
            <a:r>
              <a:rPr lang="en-US" sz="2401" b="1" dirty="0"/>
              <a:t>Using reusable shopping bags</a:t>
            </a:r>
            <a:endParaRPr lang="en-US" sz="2401" dirty="0"/>
          </a:p>
        </p:txBody>
      </p:sp>
    </p:spTree>
    <p:extLst>
      <p:ext uri="{BB962C8B-B14F-4D97-AF65-F5344CB8AC3E}">
        <p14:creationId xmlns:p14="http://schemas.microsoft.com/office/powerpoint/2010/main" val="245263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964" y="2971681"/>
            <a:ext cx="8574732" cy="2400925"/>
          </a:xfrm>
        </p:spPr>
        <p:txBody>
          <a:bodyPr>
            <a:normAutofit fontScale="90000"/>
          </a:bodyPr>
          <a:lstStyle/>
          <a:p>
            <a:r>
              <a:rPr lang="en-US" sz="3001" b="1" dirty="0"/>
              <a:t>Environmental Activism </a:t>
            </a:r>
            <a:br>
              <a:rPr lang="en-US" sz="3001" b="1" dirty="0"/>
            </a:br>
            <a:br>
              <a:rPr lang="en-US" sz="3001" b="1" dirty="0"/>
            </a:br>
            <a:r>
              <a:rPr lang="en-US" sz="3001" b="1" dirty="0"/>
              <a:t>Examples: </a:t>
            </a:r>
            <a:br>
              <a:rPr lang="en-US" sz="3001" b="1" dirty="0"/>
            </a:br>
            <a:br>
              <a:rPr lang="en-US" sz="3001" b="1" dirty="0"/>
            </a:br>
            <a:r>
              <a:rPr lang="en-US" sz="3001" b="1" dirty="0"/>
              <a:t>Donations to Greenpeace, Save the Whales, etc.</a:t>
            </a:r>
            <a:br>
              <a:rPr lang="en-US" sz="3001" b="1" dirty="0"/>
            </a:br>
            <a:r>
              <a:rPr lang="en-US" sz="3001" b="1" dirty="0"/>
              <a:t>Joining a pro-environmental group or organization</a:t>
            </a:r>
            <a:br>
              <a:rPr lang="en-US" sz="3001" b="1" dirty="0"/>
            </a:br>
            <a:r>
              <a:rPr lang="en-US" sz="3001" b="1" dirty="0"/>
              <a:t>Participation in a pro-environmental march, rally or 	program (like Environmental Ambassadors)</a:t>
            </a:r>
            <a:br>
              <a:rPr lang="en-US" sz="2401" dirty="0"/>
            </a:br>
            <a:br>
              <a:rPr lang="en-US" sz="2401" dirty="0"/>
            </a:br>
            <a:endParaRPr lang="en-US" sz="2401" dirty="0"/>
          </a:p>
        </p:txBody>
      </p:sp>
    </p:spTree>
    <p:extLst>
      <p:ext uri="{BB962C8B-B14F-4D97-AF65-F5344CB8AC3E}">
        <p14:creationId xmlns:p14="http://schemas.microsoft.com/office/powerpoint/2010/main" val="22134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799" y="970910"/>
            <a:ext cx="8574732" cy="4058707"/>
          </a:xfrm>
        </p:spPr>
        <p:txBody>
          <a:bodyPr>
            <a:normAutofit fontScale="90000"/>
          </a:bodyPr>
          <a:lstStyle/>
          <a:p>
            <a:r>
              <a:rPr lang="en-US" sz="3001" b="1" dirty="0"/>
              <a:t>Environmental Advocacy </a:t>
            </a:r>
            <a:br>
              <a:rPr lang="en-US" sz="2401" dirty="0"/>
            </a:br>
            <a:br>
              <a:rPr lang="en-US" sz="2401" dirty="0"/>
            </a:br>
            <a:r>
              <a:rPr lang="en-US" sz="2701" b="1" dirty="0"/>
              <a:t>Examples:</a:t>
            </a:r>
            <a:br>
              <a:rPr lang="en-US" sz="2701" b="1" dirty="0"/>
            </a:br>
            <a:br>
              <a:rPr lang="en-US" sz="2701" b="1" dirty="0"/>
            </a:br>
            <a:r>
              <a:rPr lang="en-US" sz="2701" b="1" dirty="0"/>
              <a:t>Encouraging friends and family to recycle or conserve</a:t>
            </a:r>
            <a:br>
              <a:rPr lang="en-US" sz="2701" b="1" dirty="0"/>
            </a:br>
            <a:r>
              <a:rPr lang="en-US" sz="2701" b="1" dirty="0"/>
              <a:t>Influencing your co-workers or friends to carpool</a:t>
            </a:r>
            <a:br>
              <a:rPr lang="en-US" sz="2701" b="1" dirty="0"/>
            </a:br>
            <a:r>
              <a:rPr lang="en-US" sz="2701" b="1" dirty="0"/>
              <a:t>Writing or talking to government representatives or </a:t>
            </a:r>
            <a:br>
              <a:rPr lang="en-US" sz="2701" b="1" dirty="0"/>
            </a:br>
            <a:r>
              <a:rPr lang="en-US" sz="2701" b="1" dirty="0"/>
              <a:t>	businesses about their environmental impact</a:t>
            </a:r>
            <a:br>
              <a:rPr lang="en-US" sz="2701" b="1" dirty="0"/>
            </a:br>
            <a:r>
              <a:rPr lang="en-US" sz="2701" b="1" dirty="0"/>
              <a:t>Encouraging others to get involved in green practices</a:t>
            </a:r>
          </a:p>
        </p:txBody>
      </p:sp>
    </p:spTree>
    <p:extLst>
      <p:ext uri="{BB962C8B-B14F-4D97-AF65-F5344CB8AC3E}">
        <p14:creationId xmlns:p14="http://schemas.microsoft.com/office/powerpoint/2010/main" val="4415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 y="1885548"/>
            <a:ext cx="8803392" cy="3658553"/>
          </a:xfrm>
        </p:spPr>
        <p:txBody>
          <a:bodyPr>
            <a:noAutofit/>
          </a:bodyPr>
          <a:lstStyle/>
          <a:p>
            <a:r>
              <a:rPr lang="en-US" sz="2701" b="1" dirty="0"/>
              <a:t>Green Consumer</a:t>
            </a:r>
            <a:br>
              <a:rPr lang="en-US" sz="2701" b="1" dirty="0"/>
            </a:br>
            <a:br>
              <a:rPr lang="en-US" sz="2701" b="1" dirty="0"/>
            </a:br>
            <a:r>
              <a:rPr lang="en-US" sz="2701" b="1" dirty="0"/>
              <a:t>Examples:</a:t>
            </a:r>
            <a:br>
              <a:rPr lang="en-US" sz="2701" b="1" dirty="0"/>
            </a:br>
            <a:br>
              <a:rPr lang="en-US" sz="2701" b="1" dirty="0"/>
            </a:br>
            <a:r>
              <a:rPr lang="en-US" sz="2701" b="1" dirty="0"/>
              <a:t>Buying products that come in recyclable or reusable 	containers</a:t>
            </a:r>
            <a:br>
              <a:rPr lang="en-US" sz="2701" b="1" dirty="0"/>
            </a:br>
            <a:r>
              <a:rPr lang="en-US" sz="2701" b="1" dirty="0"/>
              <a:t>Supporting businesses that promote green practices</a:t>
            </a:r>
            <a:br>
              <a:rPr lang="en-US" sz="2701" b="1" dirty="0"/>
            </a:br>
            <a:r>
              <a:rPr lang="en-US" sz="2701" b="1" dirty="0"/>
              <a:t>Buying local produce from organic growers farmer’s market</a:t>
            </a:r>
            <a:br>
              <a:rPr lang="en-US" sz="2701" b="1" dirty="0"/>
            </a:br>
            <a:r>
              <a:rPr lang="en-US" sz="2701" b="1" dirty="0"/>
              <a:t>Walking, biking or using public transportation</a:t>
            </a:r>
            <a:br>
              <a:rPr lang="en-US" sz="2701" b="1" dirty="0"/>
            </a:br>
            <a:r>
              <a:rPr lang="en-US" sz="2701" b="1" dirty="0"/>
              <a:t>Reducing your use of water and electricity</a:t>
            </a:r>
          </a:p>
        </p:txBody>
      </p:sp>
    </p:spTree>
    <p:extLst>
      <p:ext uri="{BB962C8B-B14F-4D97-AF65-F5344CB8AC3E}">
        <p14:creationId xmlns:p14="http://schemas.microsoft.com/office/powerpoint/2010/main" val="10946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Isaiah 1:2</a:t>
            </a:r>
          </a:p>
        </p:txBody>
      </p:sp>
      <p:sp>
        <p:nvSpPr>
          <p:cNvPr id="3" name="Content Placeholder 2"/>
          <p:cNvSpPr>
            <a:spLocks noGrp="1"/>
          </p:cNvSpPr>
          <p:nvPr>
            <p:ph idx="1"/>
          </p:nvPr>
        </p:nvSpPr>
        <p:spPr>
          <a:xfrm>
            <a:off x="970612" y="2114208"/>
            <a:ext cx="7774424" cy="3372728"/>
          </a:xfrm>
        </p:spPr>
        <p:txBody>
          <a:bodyPr/>
          <a:lstStyle/>
          <a:p>
            <a:pPr marL="257244" indent="-257244"/>
            <a:r>
              <a:rPr lang="en-US" dirty="0"/>
              <a:t>“Hear, O heavens, and give ear, O earth; for the Lord hath spoken, I have nourished and brought up children, and they have rebelled against me.” (KJV)</a:t>
            </a:r>
          </a:p>
          <a:p>
            <a:pPr marL="257244" indent="-257244"/>
            <a:r>
              <a:rPr lang="en-US" dirty="0"/>
              <a:t>“Listen, O heavens! Pay attention, earth! This is what the Lord says: The children I raised and cared for have rebelled against me.” (NLT)</a:t>
            </a:r>
          </a:p>
          <a:p>
            <a:pPr marL="257244" indent="-257244"/>
            <a:r>
              <a:rPr lang="en-US" dirty="0"/>
              <a:t>“Heaven and earth, you’re the jury. Listen to God’s case: I had children and raised them well, and they turned on me.” (MSG)</a:t>
            </a:r>
          </a:p>
          <a:p>
            <a:pPr marL="257244" indent="-257244"/>
            <a:r>
              <a:rPr lang="en-US" dirty="0"/>
              <a:t>“Listen, O heavens, and hear, O earth; for the Lord speaks, Sons I have reared and brought up, but they have revolted against Me.” (NASB)</a:t>
            </a:r>
          </a:p>
          <a:p>
            <a:pPr marL="0" indent="0">
              <a:buNone/>
            </a:pPr>
            <a:endParaRPr lang="en-US" dirty="0"/>
          </a:p>
        </p:txBody>
      </p:sp>
    </p:spTree>
    <p:extLst>
      <p:ext uri="{BB962C8B-B14F-4D97-AF65-F5344CB8AC3E}">
        <p14:creationId xmlns:p14="http://schemas.microsoft.com/office/powerpoint/2010/main" val="345208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0612" y="970910"/>
            <a:ext cx="8003084" cy="857473"/>
          </a:xfrm>
        </p:spPr>
        <p:txBody>
          <a:bodyPr/>
          <a:lstStyle/>
          <a:p>
            <a:r>
              <a:rPr lang="en-US" dirty="0"/>
              <a:t>Internal Environmental Locus of Control</a:t>
            </a:r>
          </a:p>
        </p:txBody>
      </p:sp>
      <p:sp>
        <p:nvSpPr>
          <p:cNvPr id="14" name="Content Placeholder 13"/>
          <p:cNvSpPr>
            <a:spLocks noGrp="1"/>
          </p:cNvSpPr>
          <p:nvPr>
            <p:ph idx="1"/>
          </p:nvPr>
        </p:nvSpPr>
        <p:spPr>
          <a:xfrm>
            <a:off x="970613" y="2114207"/>
            <a:ext cx="7945918" cy="3772883"/>
          </a:xfrm>
        </p:spPr>
        <p:txBody>
          <a:bodyPr>
            <a:normAutofit fontScale="40000" lnSpcReduction="20000"/>
          </a:bodyPr>
          <a:lstStyle/>
          <a:p>
            <a:r>
              <a:rPr lang="en-US" sz="4651" dirty="0">
                <a:latin typeface="Arial" panose="020B0604020202020204" pitchFamily="34" charset="0"/>
                <a:cs typeface="Arial" panose="020B0604020202020204" pitchFamily="34" charset="0"/>
              </a:rPr>
              <a:t>Why we value the environment</a:t>
            </a:r>
          </a:p>
          <a:p>
            <a:pPr marL="0" indent="0">
              <a:buNone/>
            </a:pPr>
            <a:r>
              <a:rPr lang="en-US" sz="4651" dirty="0">
                <a:latin typeface="Arial" panose="020B0604020202020204" pitchFamily="34" charset="0"/>
                <a:cs typeface="Arial" panose="020B0604020202020204" pitchFamily="34" charset="0"/>
              </a:rPr>
              <a:t>	(Water, Air, Plants, Fuels/Minerals, Wildlife)</a:t>
            </a:r>
          </a:p>
          <a:p>
            <a:r>
              <a:rPr lang="en-US" sz="4651" dirty="0">
                <a:latin typeface="Arial" panose="020B0604020202020204" pitchFamily="34" charset="0"/>
                <a:cs typeface="Arial" panose="020B0604020202020204" pitchFamily="34" charset="0"/>
              </a:rPr>
              <a:t>Why we must conserve the environment</a:t>
            </a:r>
          </a:p>
          <a:p>
            <a:pPr marL="411590" lvl="2" indent="0">
              <a:buNone/>
            </a:pPr>
            <a:r>
              <a:rPr lang="en-US" sz="4651" dirty="0">
                <a:latin typeface="Arial" panose="020B0604020202020204" pitchFamily="34" charset="0"/>
                <a:cs typeface="Arial" panose="020B0604020202020204" pitchFamily="34" charset="0"/>
              </a:rPr>
              <a:t>(Humans are the only species that overuse the environment)</a:t>
            </a:r>
          </a:p>
          <a:p>
            <a:r>
              <a:rPr lang="en-US" sz="4651" dirty="0">
                <a:latin typeface="Arial" panose="020B0604020202020204" pitchFamily="34" charset="0"/>
                <a:cs typeface="Arial" panose="020B0604020202020204" pitchFamily="34" charset="0"/>
              </a:rPr>
              <a:t>Why do some people care about the environment enough to do something, and others don’t?</a:t>
            </a:r>
          </a:p>
          <a:p>
            <a:r>
              <a:rPr lang="en-US" sz="4651" dirty="0">
                <a:latin typeface="Arial" panose="020B0604020202020204" pitchFamily="34" charset="0"/>
                <a:cs typeface="Arial" panose="020B0604020202020204" pitchFamily="34" charset="0"/>
              </a:rPr>
              <a:t>Internal Environmental Locus of Control</a:t>
            </a:r>
          </a:p>
          <a:p>
            <a:pPr marL="0" indent="0">
              <a:buNone/>
            </a:pPr>
            <a:r>
              <a:rPr lang="en-US" sz="4651" dirty="0">
                <a:latin typeface="Arial" panose="020B0604020202020204" pitchFamily="34" charset="0"/>
                <a:cs typeface="Arial" panose="020B0604020202020204" pitchFamily="34" charset="0"/>
              </a:rPr>
              <a:t>	-Recycling Attitudes</a:t>
            </a:r>
          </a:p>
          <a:p>
            <a:pPr marL="0" indent="0">
              <a:buNone/>
            </a:pPr>
            <a:r>
              <a:rPr lang="en-US" sz="4651" dirty="0">
                <a:latin typeface="Arial" panose="020B0604020202020204" pitchFamily="34" charset="0"/>
                <a:cs typeface="Arial" panose="020B0604020202020204" pitchFamily="34" charset="0"/>
              </a:rPr>
              <a:t>	-Environmental Activism</a:t>
            </a:r>
          </a:p>
          <a:p>
            <a:pPr marL="0" indent="0">
              <a:buNone/>
            </a:pPr>
            <a:r>
              <a:rPr lang="en-US" sz="4651" dirty="0">
                <a:latin typeface="Arial" panose="020B0604020202020204" pitchFamily="34" charset="0"/>
                <a:cs typeface="Arial" panose="020B0604020202020204" pitchFamily="34" charset="0"/>
              </a:rPr>
              <a:t>	-Environmental Advocacy</a:t>
            </a:r>
          </a:p>
          <a:p>
            <a:pPr marL="0" indent="0">
              <a:buNone/>
            </a:pPr>
            <a:r>
              <a:rPr lang="en-US" sz="4651" dirty="0">
                <a:latin typeface="Arial" panose="020B0604020202020204" pitchFamily="34" charset="0"/>
                <a:cs typeface="Arial" panose="020B0604020202020204" pitchFamily="34" charset="0"/>
              </a:rPr>
              <a:t>	-Green Consumers</a:t>
            </a:r>
          </a:p>
          <a:p>
            <a:pPr marL="0" indent="0">
              <a:buNone/>
            </a:pPr>
            <a:endParaRPr lang="en-US" sz="465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80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50"/>
                </a:solidFill>
              </a:rPr>
              <a:t>QUESTIONS AND COMMENTS?</a:t>
            </a:r>
            <a:r>
              <a:rPr lang="en-US" dirty="0"/>
              <a:t> </a:t>
            </a:r>
          </a:p>
        </p:txBody>
      </p:sp>
      <p:sp>
        <p:nvSpPr>
          <p:cNvPr id="3" name="Content Placeholder 2"/>
          <p:cNvSpPr>
            <a:spLocks noGrp="1"/>
          </p:cNvSpPr>
          <p:nvPr>
            <p:ph idx="1"/>
          </p:nvPr>
        </p:nvSpPr>
        <p:spPr/>
        <p:txBody>
          <a:bodyPr/>
          <a:lstStyle/>
          <a:p>
            <a:pPr marL="0" indent="0" algn="ctr">
              <a:buNone/>
            </a:pPr>
            <a:r>
              <a:rPr lang="en-US" dirty="0"/>
              <a:t>Thanks for your attention.</a:t>
            </a:r>
          </a:p>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64" y="2502929"/>
            <a:ext cx="3950657" cy="2984007"/>
          </a:xfrm>
          <a:prstGeom prst="rect">
            <a:avLst/>
          </a:prstGeom>
        </p:spPr>
      </p:pic>
    </p:spTree>
    <p:extLst>
      <p:ext uri="{BB962C8B-B14F-4D97-AF65-F5344CB8AC3E}">
        <p14:creationId xmlns:p14="http://schemas.microsoft.com/office/powerpoint/2010/main" val="571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Why we value the environment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(Water, Air, Plants, Fuels, Animals)</a:t>
            </a:r>
            <a:endParaRPr lang="en-US" dirty="0"/>
          </a:p>
        </p:txBody>
      </p:sp>
      <p:sp>
        <p:nvSpPr>
          <p:cNvPr id="3" name="Content Placeholder 2"/>
          <p:cNvSpPr>
            <a:spLocks noGrp="1"/>
          </p:cNvSpPr>
          <p:nvPr>
            <p:ph idx="1"/>
          </p:nvPr>
        </p:nvSpPr>
        <p:spPr>
          <a:xfrm>
            <a:off x="970613" y="2114208"/>
            <a:ext cx="7202775" cy="3372728"/>
          </a:xfrm>
        </p:spPr>
        <p:txBody>
          <a:bodyPr>
            <a:normAutofit/>
          </a:bodyPr>
          <a:lstStyle/>
          <a:p>
            <a:pPr marL="0" indent="0">
              <a:buNone/>
            </a:pP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a:p>
            <a:pPr marL="0" indent="0">
              <a:buNone/>
            </a:pPr>
            <a:r>
              <a:rPr lang="en-US" sz="3001" u="sng" dirty="0">
                <a:latin typeface="Arial" panose="020B0604020202020204" pitchFamily="34" charset="0"/>
                <a:cs typeface="Arial" panose="020B0604020202020204" pitchFamily="34" charset="0"/>
              </a:rPr>
              <a:t>Challenge</a:t>
            </a:r>
            <a:r>
              <a:rPr lang="en-US" sz="3001" dirty="0">
                <a:latin typeface="Arial" panose="020B0604020202020204" pitchFamily="34" charset="0"/>
                <a:cs typeface="Arial" panose="020B0604020202020204" pitchFamily="34" charset="0"/>
              </a:rPr>
              <a:t>: Name one of your favorite things (food, activity, thing, </a:t>
            </a:r>
            <a:r>
              <a:rPr lang="en-US" sz="3001" dirty="0" err="1">
                <a:latin typeface="Arial" panose="020B0604020202020204" pitchFamily="34" charset="0"/>
                <a:cs typeface="Arial" panose="020B0604020202020204" pitchFamily="34" charset="0"/>
              </a:rPr>
              <a:t>etc</a:t>
            </a:r>
            <a:r>
              <a:rPr lang="en-US" sz="3001" dirty="0">
                <a:latin typeface="Arial" panose="020B0604020202020204" pitchFamily="34" charset="0"/>
                <a:cs typeface="Arial" panose="020B0604020202020204" pitchFamily="34" charset="0"/>
              </a:rPr>
              <a:t>,) and see how many natural resources you can think of that were used to create it. </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1142405"/>
            <a:ext cx="7888754" cy="857473"/>
          </a:xfrm>
        </p:spPr>
        <p:txBody>
          <a:bodyPr>
            <a:normAutofit/>
          </a:bodyPr>
          <a:lstStyle/>
          <a:p>
            <a:r>
              <a:rPr lang="en-US" dirty="0"/>
              <a:t>Now, multiply that times all the things that you use in your lifetime…that’s your carbon footprint</a:t>
            </a:r>
          </a:p>
        </p:txBody>
      </p:sp>
      <p:pic>
        <p:nvPicPr>
          <p:cNvPr id="1026" name="Picture 2" descr="Image result for carbon footprint calculator for ki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5868" y="2020163"/>
            <a:ext cx="2258845" cy="375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9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Genesis 2: 15</a:t>
            </a:r>
          </a:p>
        </p:txBody>
      </p:sp>
      <p:sp>
        <p:nvSpPr>
          <p:cNvPr id="3" name="Content Placeholder 2"/>
          <p:cNvSpPr>
            <a:spLocks noGrp="1"/>
          </p:cNvSpPr>
          <p:nvPr>
            <p:ph idx="1"/>
          </p:nvPr>
        </p:nvSpPr>
        <p:spPr/>
        <p:txBody>
          <a:bodyPr/>
          <a:lstStyle/>
          <a:p>
            <a:r>
              <a:rPr lang="en-US" dirty="0"/>
              <a:t>“And the Lord God took the man, and put him into the garden of Eden to dress it and to keep it.” (KJV)</a:t>
            </a:r>
          </a:p>
          <a:p>
            <a:r>
              <a:rPr lang="en-US" dirty="0"/>
              <a:t>“The Lord God placed the man in the Garden of Eden to tend and watch over it.”(NLT)</a:t>
            </a:r>
          </a:p>
          <a:p>
            <a:r>
              <a:rPr lang="en-US" dirty="0"/>
              <a:t>“God took the Man and set him down in the Garden of Eden to work the ground and keep it in order.” (MSG)</a:t>
            </a:r>
          </a:p>
          <a:p>
            <a:r>
              <a:rPr lang="en-US" dirty="0"/>
              <a:t>“Then the Lord God took the man and put him into the garden of Eden to cultivate it and keep it.” (NASB)</a:t>
            </a:r>
          </a:p>
        </p:txBody>
      </p:sp>
    </p:spTree>
    <p:extLst>
      <p:ext uri="{BB962C8B-B14F-4D97-AF65-F5344CB8AC3E}">
        <p14:creationId xmlns:p14="http://schemas.microsoft.com/office/powerpoint/2010/main" val="156933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614" y="381000"/>
            <a:ext cx="6345302" cy="1167870"/>
          </a:xfrm>
        </p:spPr>
        <p:txBody>
          <a:bodyPr/>
          <a:lstStyle/>
          <a:p>
            <a:r>
              <a:rPr lang="en-US" dirty="0"/>
              <a:t>water</a:t>
            </a:r>
          </a:p>
        </p:txBody>
      </p:sp>
      <p:sp>
        <p:nvSpPr>
          <p:cNvPr id="3" name="Subtitle 2"/>
          <p:cNvSpPr>
            <a:spLocks noGrp="1"/>
          </p:cNvSpPr>
          <p:nvPr>
            <p:ph type="subTitle" idx="1"/>
          </p:nvPr>
        </p:nvSpPr>
        <p:spPr>
          <a:xfrm>
            <a:off x="936614" y="1905000"/>
            <a:ext cx="7479289" cy="1828800"/>
          </a:xfrm>
        </p:spPr>
        <p:txBody>
          <a:bodyPr>
            <a:normAutofit/>
          </a:bodyPr>
          <a:lstStyle/>
          <a:p>
            <a:pPr marL="342991" indent="-342991">
              <a:buFont typeface="Arial" panose="020B0604020202020204" pitchFamily="34" charset="0"/>
              <a:buChar char="•"/>
            </a:pPr>
            <a:r>
              <a:rPr lang="en-US" dirty="0"/>
              <a:t>Needed for drinking, used for cooking, bathing and cleaning</a:t>
            </a:r>
          </a:p>
          <a:p>
            <a:pPr marL="342991" indent="-342991">
              <a:buFont typeface="Arial" panose="020B0604020202020204" pitchFamily="34" charset="0"/>
              <a:buChar char="•"/>
            </a:pPr>
            <a:r>
              <a:rPr lang="en-US" dirty="0"/>
              <a:t>Used for creating hydro-electric energy and cooling/heating engines</a:t>
            </a:r>
          </a:p>
          <a:p>
            <a:pPr marL="342991" indent="-342991">
              <a:buFont typeface="Arial" panose="020B0604020202020204" pitchFamily="34" charset="0"/>
              <a:buChar char="•"/>
            </a:pPr>
            <a:r>
              <a:rPr lang="en-US" dirty="0"/>
              <a:t>Used for swimming, fishing and other water sports</a:t>
            </a:r>
          </a:p>
          <a:p>
            <a:pPr marL="342991" indent="-342991">
              <a:buFont typeface="Arial" panose="020B0604020202020204" pitchFamily="34" charset="0"/>
              <a:buChar char="•"/>
            </a:pPr>
            <a:r>
              <a:rPr lang="en-US" dirty="0"/>
              <a:t>Required for growing food and plants</a:t>
            </a:r>
          </a:p>
          <a:p>
            <a:pPr marL="342991" indent="-342991">
              <a:buFont typeface="Arial" panose="020B0604020202020204" pitchFamily="34" charset="0"/>
              <a:buChar char="•"/>
            </a:pPr>
            <a:r>
              <a:rPr lang="en-US" dirty="0"/>
              <a:t>Our brains are 85% water, bodies are 60-65% water</a:t>
            </a:r>
          </a:p>
        </p:txBody>
      </p:sp>
    </p:spTree>
    <p:extLst>
      <p:ext uri="{BB962C8B-B14F-4D97-AF65-F5344CB8AC3E}">
        <p14:creationId xmlns:p14="http://schemas.microsoft.com/office/powerpoint/2010/main" val="289413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892" y="304800"/>
            <a:ext cx="6345302" cy="971565"/>
          </a:xfrm>
        </p:spPr>
        <p:txBody>
          <a:bodyPr/>
          <a:lstStyle/>
          <a:p>
            <a:r>
              <a:rPr lang="en-US" dirty="0"/>
              <a:t>air</a:t>
            </a:r>
          </a:p>
        </p:txBody>
      </p:sp>
      <p:sp>
        <p:nvSpPr>
          <p:cNvPr id="3" name="Subtitle 2"/>
          <p:cNvSpPr>
            <a:spLocks noGrp="1"/>
          </p:cNvSpPr>
          <p:nvPr>
            <p:ph type="subTitle" idx="1"/>
          </p:nvPr>
        </p:nvSpPr>
        <p:spPr>
          <a:xfrm>
            <a:off x="1031601" y="1752600"/>
            <a:ext cx="6345302" cy="2590800"/>
          </a:xfrm>
        </p:spPr>
        <p:txBody>
          <a:bodyPr>
            <a:normAutofit/>
          </a:bodyPr>
          <a:lstStyle/>
          <a:p>
            <a:pPr marL="257244" indent="-257244">
              <a:buFont typeface="Arial" panose="020B0604020202020204" pitchFamily="34" charset="0"/>
              <a:buChar char="•"/>
            </a:pPr>
            <a:r>
              <a:rPr lang="en-US" sz="2400" dirty="0"/>
              <a:t>Needed for breathing, inflating things</a:t>
            </a:r>
          </a:p>
          <a:p>
            <a:pPr marL="257244" indent="-257244">
              <a:buFont typeface="Arial" panose="020B0604020202020204" pitchFamily="34" charset="0"/>
              <a:buChar char="•"/>
            </a:pPr>
            <a:r>
              <a:rPr lang="en-US" sz="2400" dirty="0"/>
              <a:t>Used for creating energy and cooling/heating engines</a:t>
            </a:r>
          </a:p>
          <a:p>
            <a:pPr marL="257244" indent="-257244">
              <a:buFont typeface="Arial" panose="020B0604020202020204" pitchFamily="34" charset="0"/>
              <a:buChar char="•"/>
            </a:pPr>
            <a:r>
              <a:rPr lang="en-US" sz="2400" dirty="0"/>
              <a:t>Required for growing food and plants</a:t>
            </a:r>
          </a:p>
          <a:p>
            <a:pPr marL="257244" indent="-257244">
              <a:buFont typeface="Arial" panose="020B0604020202020204" pitchFamily="34" charset="0"/>
              <a:buChar char="•"/>
            </a:pPr>
            <a:r>
              <a:rPr lang="en-US" sz="2400" dirty="0"/>
              <a:t>Filters ultraviolet rays to help keep the earth cool</a:t>
            </a:r>
          </a:p>
        </p:txBody>
      </p:sp>
    </p:spTree>
    <p:extLst>
      <p:ext uri="{BB962C8B-B14F-4D97-AF65-F5344CB8AC3E}">
        <p14:creationId xmlns:p14="http://schemas.microsoft.com/office/powerpoint/2010/main" val="160339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109" y="304800"/>
            <a:ext cx="6345302" cy="1123965"/>
          </a:xfrm>
        </p:spPr>
        <p:txBody>
          <a:bodyPr/>
          <a:lstStyle/>
          <a:p>
            <a:r>
              <a:rPr lang="en-US" dirty="0"/>
              <a:t>plants</a:t>
            </a:r>
          </a:p>
        </p:txBody>
      </p:sp>
      <p:sp>
        <p:nvSpPr>
          <p:cNvPr id="3" name="Subtitle 2"/>
          <p:cNvSpPr>
            <a:spLocks noGrp="1"/>
          </p:cNvSpPr>
          <p:nvPr>
            <p:ph type="subTitle" idx="1"/>
          </p:nvPr>
        </p:nvSpPr>
        <p:spPr>
          <a:xfrm>
            <a:off x="983109" y="1981200"/>
            <a:ext cx="7990587" cy="3276600"/>
          </a:xfrm>
        </p:spPr>
        <p:txBody>
          <a:bodyPr>
            <a:normAutofit lnSpcReduction="10000"/>
          </a:bodyPr>
          <a:lstStyle/>
          <a:p>
            <a:pPr marL="257244" indent="-257244">
              <a:buFont typeface="Arial" panose="020B0604020202020204" pitchFamily="34" charset="0"/>
              <a:buChar char="•"/>
            </a:pPr>
            <a:r>
              <a:rPr lang="en-US" sz="2400" dirty="0"/>
              <a:t>Needed for storage of the earth’s water supply</a:t>
            </a:r>
          </a:p>
          <a:p>
            <a:pPr marL="257244" indent="-257244">
              <a:buFont typeface="Arial" panose="020B0604020202020204" pitchFamily="34" charset="0"/>
              <a:buChar char="•"/>
            </a:pPr>
            <a:r>
              <a:rPr lang="en-US" sz="2400" dirty="0"/>
              <a:t>Provide medicine, food, seasonings and shelter for wildlife and man</a:t>
            </a:r>
          </a:p>
          <a:p>
            <a:pPr marL="257244" indent="-257244">
              <a:buFont typeface="Arial" panose="020B0604020202020204" pitchFamily="34" charset="0"/>
              <a:buChar char="•"/>
            </a:pPr>
            <a:r>
              <a:rPr lang="en-US" sz="2400" dirty="0"/>
              <a:t>Used for materials such as dyes, paper, toys, clothing, furniture</a:t>
            </a:r>
          </a:p>
          <a:p>
            <a:pPr marL="257244" indent="-257244">
              <a:buFont typeface="Arial" panose="020B0604020202020204" pitchFamily="34" charset="0"/>
              <a:buChar char="•"/>
            </a:pPr>
            <a:r>
              <a:rPr lang="en-US" sz="2400" dirty="0"/>
              <a:t>Burned for steam energy, heating and cooking</a:t>
            </a:r>
          </a:p>
          <a:p>
            <a:pPr marL="257244" indent="-257244">
              <a:buFont typeface="Arial" panose="020B0604020202020204" pitchFamily="34" charset="0"/>
              <a:buChar char="•"/>
            </a:pPr>
            <a:r>
              <a:rPr lang="en-US" sz="2400" dirty="0"/>
              <a:t>Needed to convert carbon dioxide into oxygen</a:t>
            </a:r>
          </a:p>
          <a:p>
            <a:pPr marL="257244" indent="-257244">
              <a:buFont typeface="Arial" panose="020B0604020202020204" pitchFamily="34" charset="0"/>
              <a:buChar char="•"/>
            </a:pPr>
            <a:r>
              <a:rPr lang="en-US" sz="2400" dirty="0"/>
              <a:t>Needed to hold the soil in place so it doesn’t wash away</a:t>
            </a:r>
          </a:p>
          <a:p>
            <a:pPr marL="257244" indent="-257244">
              <a:buFont typeface="Arial" panose="020B0604020202020204" pitchFamily="34" charset="0"/>
              <a:buChar char="•"/>
            </a:pPr>
            <a:r>
              <a:rPr lang="en-US" sz="2400" dirty="0"/>
              <a:t>Used to beautify homes and yards</a:t>
            </a:r>
          </a:p>
        </p:txBody>
      </p:sp>
    </p:spTree>
    <p:extLst>
      <p:ext uri="{BB962C8B-B14F-4D97-AF65-F5344CB8AC3E}">
        <p14:creationId xmlns:p14="http://schemas.microsoft.com/office/powerpoint/2010/main" val="68003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327" y="228600"/>
            <a:ext cx="6345302" cy="1047765"/>
          </a:xfrm>
        </p:spPr>
        <p:txBody>
          <a:bodyPr/>
          <a:lstStyle/>
          <a:p>
            <a:r>
              <a:rPr lang="en-US" dirty="0"/>
              <a:t>fuels and minerals</a:t>
            </a:r>
          </a:p>
        </p:txBody>
      </p:sp>
      <p:sp>
        <p:nvSpPr>
          <p:cNvPr id="3" name="Subtitle 2"/>
          <p:cNvSpPr>
            <a:spLocks noGrp="1"/>
          </p:cNvSpPr>
          <p:nvPr>
            <p:ph type="subTitle" idx="1"/>
          </p:nvPr>
        </p:nvSpPr>
        <p:spPr>
          <a:xfrm>
            <a:off x="962327" y="2057400"/>
            <a:ext cx="6790124" cy="2590800"/>
          </a:xfrm>
        </p:spPr>
        <p:txBody>
          <a:bodyPr>
            <a:normAutofit/>
          </a:bodyPr>
          <a:lstStyle/>
          <a:p>
            <a:r>
              <a:rPr lang="en-US" sz="2400" dirty="0"/>
              <a:t>Used to fuel engines and motors</a:t>
            </a:r>
          </a:p>
          <a:p>
            <a:r>
              <a:rPr lang="en-US" sz="2400" dirty="0"/>
              <a:t>Burned for thermal (heat) energy</a:t>
            </a:r>
          </a:p>
          <a:p>
            <a:r>
              <a:rPr lang="en-US" sz="2400" dirty="0"/>
              <a:t>Mined for precious metals and jewels</a:t>
            </a:r>
          </a:p>
          <a:p>
            <a:r>
              <a:rPr lang="en-US" sz="2400" dirty="0"/>
              <a:t>Used to create seasonings and other items like paints, medicines, etc.</a:t>
            </a:r>
          </a:p>
          <a:p>
            <a:r>
              <a:rPr lang="en-US" sz="2400" dirty="0"/>
              <a:t>Used for construction purposes (metals and rocks)</a:t>
            </a:r>
          </a:p>
        </p:txBody>
      </p:sp>
    </p:spTree>
    <p:extLst>
      <p:ext uri="{BB962C8B-B14F-4D97-AF65-F5344CB8AC3E}">
        <p14:creationId xmlns:p14="http://schemas.microsoft.com/office/powerpoint/2010/main" val="319375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843</Words>
  <Application>Microsoft Office PowerPoint</Application>
  <PresentationFormat>On-screen Show (4:3)</PresentationFormat>
  <Paragraphs>98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Euphemia</vt:lpstr>
      <vt:lpstr>Serenity 16x9</vt:lpstr>
      <vt:lpstr>INTERNAL ENVIRONMENTAL LOCUS OF CONTROL</vt:lpstr>
      <vt:lpstr>Internal Environmental Locus of Control</vt:lpstr>
      <vt:lpstr>Why we value the environment  (Water, Air, Plants, Fuels, Animals)</vt:lpstr>
      <vt:lpstr>Now, multiply that times all the things that you use in your lifetime…that’s your carbon footprint</vt:lpstr>
      <vt:lpstr>Genesis 2: 15</vt:lpstr>
      <vt:lpstr>water</vt:lpstr>
      <vt:lpstr>air</vt:lpstr>
      <vt:lpstr>plants</vt:lpstr>
      <vt:lpstr>fuels and minerals</vt:lpstr>
      <vt:lpstr>wildlife</vt:lpstr>
      <vt:lpstr>Why we must conserve the environment (Humans are the only species that overuse the environment) </vt:lpstr>
      <vt:lpstr>For example: How long does it take to grow versus eat a vegetable? </vt:lpstr>
      <vt:lpstr>Why do some people seem to care enough to do something about it, what we call “green” behaviors, and others don’t?      Internal Environmental Locus of Control  </vt:lpstr>
      <vt:lpstr>What is REVERENCE? </vt:lpstr>
      <vt:lpstr>Psalm 24:1</vt:lpstr>
      <vt:lpstr>What is Reverence for Nature?    It means we respect nature and understand it is our life force. We came from nature. We are not really separate from it. All the materials our ultra-rich society uses comes from somewhere that is ultimately a natural source.</vt:lpstr>
      <vt:lpstr>People with Reverence for Nature take it Personal!      They realize that they cannot protect the environment by expecting someone else to do it. They take personal responsibility for doing whatever they can to save the planet. They understand that the control over their own “green” behavior is inside of them—their sense of control of the environment is inside of them, or INTERNAL.</vt:lpstr>
      <vt:lpstr>Internal Environmental Locus of Control (INELOC) is a psychological term published by Cleveland, Kalamas and Laroche in 2012 used to describe how much personal responsibility a person takes for environmentally conscious living. </vt:lpstr>
      <vt:lpstr>INELOC takes 4 forms:  Recycling Behaviors  Environmental Activism  Environmental Advocacy  Green Consumerism</vt:lpstr>
      <vt:lpstr>Recycling behaviors Examples: Using the recycling bins for hazardous waste Using reusable water bottles Collecting and recycling household and office paper, plastic, metals and glass Using reusable shopping bags</vt:lpstr>
      <vt:lpstr>Environmental Activism   Examples:   Donations to Greenpeace, Save the Whales, etc. Joining a pro-environmental group or organization Participation in a pro-environmental march, rally or  program (like Environmental Ambassadors)  </vt:lpstr>
      <vt:lpstr>Environmental Advocacy   Examples:  Encouraging friends and family to recycle or conserve Influencing your co-workers or friends to carpool Writing or talking to government representatives or   businesses about their environmental impact Encouraging others to get involved in green practices</vt:lpstr>
      <vt:lpstr>Green Consumer  Examples:  Buying products that come in recyclable or reusable  containers Supporting businesses that promote green practices Buying local produce from organic growers farmer’s market Walking, biking or using public transportation Reducing your use of water and electricity</vt:lpstr>
      <vt:lpstr>Isaiah 1:2</vt:lpstr>
      <vt:lpstr>Internal Environmental Locus of Control</vt:lpstr>
      <vt:lpstr>QUESTIONS AND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2015-07-08T00:58:30Z</dcterms:created>
  <dcterms:modified xsi:type="dcterms:W3CDTF">2017-08-30T23:08:04Z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