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Ye51u-Szn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Kidney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Healthy Christian Presentation</a:t>
            </a:r>
          </a:p>
          <a:p>
            <a:r>
              <a:rPr lang="en-US" dirty="0" smtClean="0"/>
              <a:t>May 25,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Kidney Disease Treated?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694" y="2045368"/>
            <a:ext cx="11622506" cy="4596065"/>
          </a:xfrm>
        </p:spPr>
        <p:txBody>
          <a:bodyPr>
            <a:noAutofit/>
          </a:bodyPr>
          <a:lstStyle/>
          <a:p>
            <a:r>
              <a:rPr lang="en-US" dirty="0" smtClean="0"/>
              <a:t>Careful Control of blood sugars </a:t>
            </a:r>
          </a:p>
          <a:p>
            <a:r>
              <a:rPr lang="en-US" dirty="0" smtClean="0"/>
              <a:t>Careful Control of high blood pressure</a:t>
            </a:r>
          </a:p>
          <a:p>
            <a:pPr lvl="1"/>
            <a:r>
              <a:rPr lang="en-US" sz="2400" dirty="0" smtClean="0"/>
              <a:t>ACE inhibitors (ACE-angiotensin converting enzyme) helps slow progression of CKD</a:t>
            </a:r>
          </a:p>
          <a:p>
            <a:r>
              <a:rPr lang="en-US" dirty="0" smtClean="0"/>
              <a:t>Peritoneal Dialysis</a:t>
            </a:r>
          </a:p>
          <a:p>
            <a:pPr lvl="1"/>
            <a:r>
              <a:rPr lang="en-US" sz="2400" dirty="0" smtClean="0"/>
              <a:t>Generally done at home</a:t>
            </a:r>
          </a:p>
          <a:p>
            <a:pPr lvl="1"/>
            <a:r>
              <a:rPr lang="en-US" sz="2400" dirty="0" smtClean="0"/>
              <a:t>Continuous </a:t>
            </a:r>
            <a:r>
              <a:rPr lang="en-US" sz="2400" dirty="0" err="1" smtClean="0"/>
              <a:t>cyling</a:t>
            </a:r>
            <a:r>
              <a:rPr lang="en-US" sz="2400" dirty="0" smtClean="0"/>
              <a:t>-requires use of a machine</a:t>
            </a:r>
          </a:p>
          <a:p>
            <a:pPr lvl="1"/>
            <a:r>
              <a:rPr lang="en-US" sz="2400" dirty="0" smtClean="0"/>
              <a:t>Continuous Ambulatory –doesn’t require machine</a:t>
            </a:r>
          </a:p>
          <a:p>
            <a:r>
              <a:rPr lang="en-US" sz="2000" dirty="0" smtClean="0"/>
              <a:t>Hemodialysis</a:t>
            </a:r>
          </a:p>
          <a:p>
            <a:pPr lvl="1"/>
            <a:r>
              <a:rPr lang="en-US" dirty="0" smtClean="0"/>
              <a:t>Usually three times a week</a:t>
            </a:r>
          </a:p>
          <a:p>
            <a:pPr lvl="1"/>
            <a:r>
              <a:rPr lang="en-US" dirty="0" smtClean="0"/>
              <a:t>Artificial kidney-machine through which the blood passes and is filtered</a:t>
            </a:r>
          </a:p>
          <a:p>
            <a:r>
              <a:rPr lang="en-US" sz="2000" dirty="0" smtClean="0"/>
              <a:t>Kidney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82744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 AND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45368"/>
            <a:ext cx="11502189" cy="442762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3X  more likely to experience kidney failure than Caucasians</a:t>
            </a:r>
          </a:p>
          <a:p>
            <a:r>
              <a:rPr lang="en-US" sz="3200" dirty="0" smtClean="0"/>
              <a:t>35% of all patients in US receiving dialysis</a:t>
            </a:r>
          </a:p>
          <a:p>
            <a:pPr marL="0" indent="0">
              <a:buNone/>
            </a:pPr>
            <a:r>
              <a:rPr lang="en-US" sz="3200" dirty="0" smtClean="0"/>
              <a:t> (although AAs comprise only 13% of overall US population)</a:t>
            </a:r>
          </a:p>
          <a:p>
            <a:r>
              <a:rPr lang="en-US" sz="3200" dirty="0" smtClean="0"/>
              <a:t>Progresses 5X faster to Kidney Failure</a:t>
            </a:r>
            <a:endParaRPr lang="en-US" sz="3200" dirty="0"/>
          </a:p>
          <a:p>
            <a:r>
              <a:rPr lang="en-US" sz="3200" dirty="0" smtClean="0"/>
              <a:t>Diabetes- #1 of leading cause of kidney failure in AAs</a:t>
            </a:r>
          </a:p>
          <a:p>
            <a:pPr lvl="1"/>
            <a:r>
              <a:rPr lang="en-US" sz="3200" dirty="0" smtClean="0"/>
              <a:t>Type 2 Diabetes is the most common in AAs</a:t>
            </a:r>
          </a:p>
          <a:p>
            <a:r>
              <a:rPr lang="en-US" sz="3200" dirty="0" smtClean="0"/>
              <a:t>High Blood Pressure-2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leading cause of kidney failure</a:t>
            </a:r>
          </a:p>
          <a:p>
            <a:pPr lvl="1"/>
            <a:endParaRPr lang="en-US" sz="3200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12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AFRICAN AMERICANS AND KIDNEY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42" y="2021306"/>
            <a:ext cx="11622505" cy="4466580"/>
          </a:xfrm>
        </p:spPr>
        <p:txBody>
          <a:bodyPr>
            <a:normAutofit/>
          </a:bodyPr>
          <a:lstStyle/>
          <a:p>
            <a:r>
              <a:rPr lang="en-US" sz="2800" dirty="0"/>
              <a:t>Risk Factors: </a:t>
            </a:r>
            <a:endParaRPr lang="en-US" sz="2800" dirty="0" smtClean="0"/>
          </a:p>
          <a:p>
            <a:pPr lvl="1"/>
            <a:r>
              <a:rPr lang="en-US" sz="2800" dirty="0" err="1" smtClean="0"/>
              <a:t>HTN</a:t>
            </a:r>
            <a:r>
              <a:rPr lang="en-US" sz="2800" dirty="0"/>
              <a:t>, DM, Inactivity, Large Waist size, Older </a:t>
            </a:r>
            <a:r>
              <a:rPr lang="en-US" sz="2800" dirty="0" smtClean="0"/>
              <a:t>age, POVERTY (worse for AA than white)</a:t>
            </a:r>
            <a:endParaRPr lang="en-US" sz="2800" dirty="0"/>
          </a:p>
          <a:p>
            <a:r>
              <a:rPr lang="en-US" sz="2800" dirty="0"/>
              <a:t>Detected at later stages-secondary to provider </a:t>
            </a:r>
            <a:r>
              <a:rPr lang="en-US" sz="2800" dirty="0" err="1"/>
              <a:t>bias’</a:t>
            </a:r>
            <a:endParaRPr lang="en-US" sz="2800" dirty="0"/>
          </a:p>
          <a:p>
            <a:pPr lvl="1"/>
            <a:r>
              <a:rPr lang="en-US" sz="2800" dirty="0" smtClean="0"/>
              <a:t>Study of 3400 </a:t>
            </a:r>
            <a:r>
              <a:rPr lang="en-US" sz="2800" dirty="0"/>
              <a:t>AA pts showed that although 20% had CKD, only ~15% knew it</a:t>
            </a:r>
          </a:p>
          <a:p>
            <a:pPr lvl="1"/>
            <a:r>
              <a:rPr lang="en-US" sz="2800" dirty="0"/>
              <a:t> ONLY 1 in 6 knew that they had kidney </a:t>
            </a:r>
            <a:r>
              <a:rPr lang="en-US" sz="2800" dirty="0" smtClean="0"/>
              <a:t>disease</a:t>
            </a:r>
          </a:p>
          <a:p>
            <a:pPr lvl="1"/>
            <a:r>
              <a:rPr lang="en-US" sz="2800" dirty="0" smtClean="0"/>
              <a:t>Associated with increased risk for Heart disease &amp; </a:t>
            </a:r>
            <a:r>
              <a:rPr lang="en-US" sz="2800" dirty="0" err="1" smtClean="0"/>
              <a:t>HTN</a:t>
            </a:r>
            <a:endParaRPr lang="en-US" sz="2800" dirty="0"/>
          </a:p>
          <a:p>
            <a:pPr lvl="1"/>
            <a:r>
              <a:rPr lang="en-US" sz="2800" dirty="0"/>
              <a:t>ASK FOR YOUR URINE TO BE CHECKED FOR PROTEIN (</a:t>
            </a:r>
            <a:r>
              <a:rPr lang="en-US" sz="2800" dirty="0" err="1"/>
              <a:t>ACR</a:t>
            </a:r>
            <a:r>
              <a:rPr lang="en-US" sz="2800" dirty="0"/>
              <a:t>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894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2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Kidneys and You</a:t>
            </a:r>
            <a:endParaRPr lang="en-US" dirty="0"/>
          </a:p>
        </p:txBody>
      </p:sp>
      <p:pic>
        <p:nvPicPr>
          <p:cNvPr id="4" name="wYe51u-Szn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01988" y="2849563"/>
            <a:ext cx="4572000" cy="2571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prstDash val="solid"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1932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showWhenStopped="0"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Kidneys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21305"/>
            <a:ext cx="10990311" cy="445168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How Many? </a:t>
            </a:r>
          </a:p>
          <a:p>
            <a:pPr lvl="1"/>
            <a:r>
              <a:rPr lang="en-US" sz="2800" dirty="0" smtClean="0"/>
              <a:t>Two Kidneys</a:t>
            </a:r>
          </a:p>
          <a:p>
            <a:r>
              <a:rPr lang="en-US" sz="2800" dirty="0" smtClean="0"/>
              <a:t>Where are they? </a:t>
            </a:r>
          </a:p>
          <a:p>
            <a:pPr lvl="1"/>
            <a:r>
              <a:rPr lang="en-US" sz="2800" dirty="0" smtClean="0"/>
              <a:t>On either side of the spine at the lowest level of the rib cage</a:t>
            </a:r>
            <a:endParaRPr lang="en-US" sz="2800" dirty="0"/>
          </a:p>
          <a:p>
            <a:r>
              <a:rPr lang="en-US" sz="2800" dirty="0" smtClean="0"/>
              <a:t>Major Functions? </a:t>
            </a:r>
          </a:p>
          <a:p>
            <a:pPr lvl="1"/>
            <a:r>
              <a:rPr lang="en-US" sz="2800" dirty="0"/>
              <a:t>Removes waste products and excess fluid from the body</a:t>
            </a:r>
          </a:p>
          <a:p>
            <a:pPr lvl="1"/>
            <a:r>
              <a:rPr lang="en-US" sz="2800" dirty="0" smtClean="0"/>
              <a:t>Filtering 200 quarts and returning filtered to the bloodstream</a:t>
            </a:r>
          </a:p>
          <a:p>
            <a:pPr lvl="1"/>
            <a:r>
              <a:rPr lang="en-US" sz="2800" dirty="0" smtClean="0"/>
              <a:t>Balance the body’s fluids</a:t>
            </a:r>
          </a:p>
          <a:p>
            <a:pPr lvl="1"/>
            <a:r>
              <a:rPr lang="en-US" sz="2800" dirty="0" smtClean="0"/>
              <a:t>Release Hormones that Regulate blood pressure</a:t>
            </a:r>
          </a:p>
          <a:p>
            <a:pPr lvl="1"/>
            <a:r>
              <a:rPr lang="en-US" sz="2800" dirty="0" smtClean="0"/>
              <a:t>Produce an active form of Vitamin D  (bone health)</a:t>
            </a:r>
          </a:p>
          <a:p>
            <a:pPr lvl="1"/>
            <a:r>
              <a:rPr lang="en-US" sz="2800" dirty="0" smtClean="0"/>
              <a:t>Control the production of red blood cells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60812"/>
            <a:ext cx="9773864" cy="459929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Definition</a:t>
            </a:r>
            <a:r>
              <a:rPr lang="en-US" dirty="0" smtClean="0"/>
              <a:t>: </a:t>
            </a:r>
          </a:p>
          <a:p>
            <a:pPr lvl="1"/>
            <a:r>
              <a:rPr lang="en-US" sz="2400" dirty="0" smtClean="0"/>
              <a:t>Having some type of kidney abnormality or “marker”  such as protein in the urine and having decreased kidney function for 3 months or longer</a:t>
            </a:r>
          </a:p>
          <a:p>
            <a:r>
              <a:rPr lang="en-US" sz="2800" dirty="0" smtClean="0"/>
              <a:t>Causes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smtClean="0"/>
              <a:t>High Blood Pressure (Hypertension)</a:t>
            </a:r>
          </a:p>
          <a:p>
            <a:pPr lvl="1"/>
            <a:r>
              <a:rPr lang="en-US" sz="2400" dirty="0" smtClean="0"/>
              <a:t>Diabetes (inadequate or resistance to insulin)</a:t>
            </a:r>
          </a:p>
          <a:p>
            <a:pPr lvl="1"/>
            <a:r>
              <a:rPr lang="en-US" sz="2400" dirty="0" smtClean="0"/>
              <a:t>Polycystic Kidney Disease</a:t>
            </a:r>
          </a:p>
          <a:p>
            <a:pPr lvl="2"/>
            <a:r>
              <a:rPr lang="en-US" sz="2200" dirty="0" smtClean="0"/>
              <a:t>Inherited </a:t>
            </a:r>
          </a:p>
          <a:p>
            <a:pPr lvl="2"/>
            <a:r>
              <a:rPr lang="en-US" sz="2200" dirty="0" smtClean="0"/>
              <a:t>Formation of cysts on the kidneys that grow</a:t>
            </a:r>
          </a:p>
          <a:p>
            <a:pPr lvl="2"/>
            <a:r>
              <a:rPr lang="en-US" sz="2200" dirty="0" smtClean="0"/>
              <a:t>May cause serious damage and even kidney failure	</a:t>
            </a:r>
          </a:p>
        </p:txBody>
      </p:sp>
    </p:spTree>
    <p:extLst>
      <p:ext uri="{BB962C8B-B14F-4D97-AF65-F5344CB8AC3E}">
        <p14:creationId xmlns:p14="http://schemas.microsoft.com/office/powerpoint/2010/main" val="177789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Kidney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8" y="2021306"/>
            <a:ext cx="11429999" cy="4611506"/>
          </a:xfrm>
        </p:spPr>
        <p:txBody>
          <a:bodyPr>
            <a:normAutofit/>
          </a:bodyPr>
          <a:lstStyle/>
          <a:p>
            <a:r>
              <a:rPr lang="en-US" sz="2000" dirty="0"/>
              <a:t>Other Kidney Diseases: </a:t>
            </a:r>
          </a:p>
          <a:p>
            <a:pPr lvl="1"/>
            <a:r>
              <a:rPr lang="en-US" dirty="0" err="1"/>
              <a:t>Alport’s</a:t>
            </a:r>
            <a:r>
              <a:rPr lang="en-US" dirty="0"/>
              <a:t> Syndrome</a:t>
            </a:r>
          </a:p>
          <a:p>
            <a:pPr lvl="1"/>
            <a:r>
              <a:rPr lang="en-US" dirty="0"/>
              <a:t>Primary </a:t>
            </a:r>
            <a:r>
              <a:rPr lang="en-US" dirty="0" err="1"/>
              <a:t>Hyperoxaluria</a:t>
            </a:r>
            <a:endParaRPr lang="en-US" dirty="0"/>
          </a:p>
          <a:p>
            <a:pPr lvl="1"/>
            <a:r>
              <a:rPr lang="en-US" dirty="0" err="1" smtClean="0"/>
              <a:t>Cystinuria</a:t>
            </a:r>
            <a:endParaRPr lang="en-US" dirty="0" smtClean="0"/>
          </a:p>
          <a:p>
            <a:pPr lvl="1"/>
            <a:r>
              <a:rPr lang="en-US" dirty="0" smtClean="0"/>
              <a:t>Glomerulonephritis</a:t>
            </a:r>
          </a:p>
          <a:p>
            <a:pPr lvl="2"/>
            <a:r>
              <a:rPr lang="en-US" sz="2000" dirty="0" smtClean="0"/>
              <a:t>Inflammation of the filtering units (glomeruli)</a:t>
            </a:r>
          </a:p>
          <a:p>
            <a:pPr lvl="1"/>
            <a:r>
              <a:rPr lang="en-US" dirty="0" smtClean="0"/>
              <a:t>Damage from Drugs-</a:t>
            </a:r>
            <a:r>
              <a:rPr lang="en-US" dirty="0" err="1" smtClean="0"/>
              <a:t>NSAIDs</a:t>
            </a:r>
            <a:r>
              <a:rPr lang="en-US" dirty="0" smtClean="0"/>
              <a:t>, Heroin, Crack, Pesticides</a:t>
            </a:r>
            <a:endParaRPr lang="en-US" dirty="0"/>
          </a:p>
          <a:p>
            <a:pPr lvl="1"/>
            <a:r>
              <a:rPr lang="en-US" dirty="0"/>
              <a:t>Kidney Stones</a:t>
            </a:r>
          </a:p>
          <a:p>
            <a:pPr lvl="2"/>
            <a:r>
              <a:rPr lang="en-US" sz="2000" dirty="0"/>
              <a:t>Severe pain in your back and side</a:t>
            </a:r>
          </a:p>
          <a:p>
            <a:pPr lvl="2"/>
            <a:r>
              <a:rPr lang="en-US" sz="2000" dirty="0"/>
              <a:t>Can be Related to </a:t>
            </a:r>
            <a:r>
              <a:rPr lang="en-US" sz="2000" dirty="0" smtClean="0"/>
              <a:t>medications (e.g. </a:t>
            </a:r>
            <a:r>
              <a:rPr lang="en-US" sz="2000" dirty="0" err="1" smtClean="0"/>
              <a:t>topirimate</a:t>
            </a:r>
            <a:r>
              <a:rPr lang="en-US" sz="2000" dirty="0"/>
              <a:t>)</a:t>
            </a:r>
            <a:r>
              <a:rPr lang="en-US" sz="2000" dirty="0" smtClean="0"/>
              <a:t> </a:t>
            </a:r>
            <a:r>
              <a:rPr lang="en-US" sz="2000" dirty="0"/>
              <a:t>and diet</a:t>
            </a:r>
          </a:p>
          <a:p>
            <a:pPr lvl="2"/>
            <a:r>
              <a:rPr lang="en-US" sz="2000" dirty="0"/>
              <a:t>Can be inherited disorder that causes too much calcium to be absorbed from foods and </a:t>
            </a:r>
            <a:r>
              <a:rPr lang="en-US" sz="2000" dirty="0" err="1" smtClean="0"/>
              <a:t>UTIs</a:t>
            </a:r>
            <a:endParaRPr lang="en-US" sz="2000" dirty="0" smtClean="0"/>
          </a:p>
          <a:p>
            <a:pPr lvl="2"/>
            <a:r>
              <a:rPr lang="en-US" sz="2000" dirty="0" smtClean="0"/>
              <a:t>Can pass but if too large-can be broken into smaller pieces (lithotripsy)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73" y="2074460"/>
            <a:ext cx="10331354" cy="4572000"/>
          </a:xfrm>
        </p:spPr>
        <p:txBody>
          <a:bodyPr>
            <a:noAutofit/>
          </a:bodyPr>
          <a:lstStyle/>
          <a:p>
            <a:r>
              <a:rPr lang="en-US" dirty="0" smtClean="0"/>
              <a:t>RISK FACTORS</a:t>
            </a:r>
          </a:p>
          <a:p>
            <a:r>
              <a:rPr lang="en-US" dirty="0" smtClean="0"/>
              <a:t>Older age</a:t>
            </a:r>
          </a:p>
          <a:p>
            <a:r>
              <a:rPr lang="en-US" dirty="0" smtClean="0"/>
              <a:t>Diabetes</a:t>
            </a:r>
          </a:p>
          <a:p>
            <a:r>
              <a:rPr lang="en-US" dirty="0" smtClean="0"/>
              <a:t>High blood pressure</a:t>
            </a:r>
          </a:p>
          <a:p>
            <a:r>
              <a:rPr lang="en-US" dirty="0" smtClean="0"/>
              <a:t>Family member who has chronic kidney disease</a:t>
            </a:r>
          </a:p>
          <a:p>
            <a:r>
              <a:rPr lang="en-US" dirty="0" smtClean="0"/>
              <a:t>RACE</a:t>
            </a:r>
          </a:p>
          <a:p>
            <a:pPr lvl="1"/>
            <a:r>
              <a:rPr lang="en-US" sz="2400" dirty="0" smtClean="0"/>
              <a:t>African American</a:t>
            </a:r>
          </a:p>
          <a:p>
            <a:pPr lvl="1"/>
            <a:r>
              <a:rPr lang="en-US" sz="2400" dirty="0" smtClean="0"/>
              <a:t> Hispanic</a:t>
            </a:r>
          </a:p>
          <a:p>
            <a:pPr lvl="1"/>
            <a:r>
              <a:rPr lang="en-US" sz="2400" dirty="0" smtClean="0"/>
              <a:t> Asian</a:t>
            </a:r>
          </a:p>
          <a:p>
            <a:pPr lvl="1"/>
            <a:r>
              <a:rPr lang="en-US" sz="2400" dirty="0" smtClean="0"/>
              <a:t> Pacific Islander</a:t>
            </a:r>
          </a:p>
          <a:p>
            <a:pPr lvl="1"/>
            <a:r>
              <a:rPr lang="en-US" sz="2400" dirty="0" smtClean="0"/>
              <a:t> American Indian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2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Chronic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759" y="2045368"/>
            <a:ext cx="11381874" cy="4499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Albumin to Creatinine Ratio (</a:t>
            </a:r>
            <a:r>
              <a:rPr lang="en-US" sz="2800" dirty="0" err="1" smtClean="0"/>
              <a:t>ACR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-amount of albumin (protein) in your urine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-excess indicates damage of the filtering units</a:t>
            </a:r>
          </a:p>
          <a:p>
            <a:pPr marL="0" indent="0">
              <a:buNone/>
            </a:pPr>
            <a:r>
              <a:rPr lang="en-US" sz="2800" dirty="0" smtClean="0"/>
              <a:t>Blood Creatinine</a:t>
            </a:r>
          </a:p>
          <a:p>
            <a:pPr marL="0" indent="0">
              <a:buNone/>
            </a:pPr>
            <a:r>
              <a:rPr lang="en-US" sz="2800" dirty="0" err="1" smtClean="0"/>
              <a:t>eGFR</a:t>
            </a:r>
            <a:r>
              <a:rPr lang="en-US" sz="2800" dirty="0" smtClean="0"/>
              <a:t> (estimated glomerular filtration rate)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-an estimate of kidney function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-less than 60 indicates kidney disease</a:t>
            </a:r>
          </a:p>
          <a:p>
            <a:pPr marL="0" indent="0">
              <a:buNone/>
            </a:pPr>
            <a:r>
              <a:rPr lang="en-US" sz="2800" dirty="0" smtClean="0"/>
              <a:t>Ask your doctor to check one or more of these if you are at increased risk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10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Signs/Symptoms of Early Kidney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293330"/>
            <a:ext cx="9613861" cy="3599316"/>
          </a:xfrm>
        </p:spPr>
        <p:txBody>
          <a:bodyPr>
            <a:normAutofit/>
          </a:bodyPr>
          <a:lstStyle/>
          <a:p>
            <a:r>
              <a:rPr lang="en-US" sz="7200" dirty="0" smtClean="0"/>
              <a:t>NONE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4726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of Kidney Disease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633" y="2021305"/>
            <a:ext cx="11478126" cy="4652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High Blood Pressure</a:t>
            </a:r>
          </a:p>
          <a:p>
            <a:r>
              <a:rPr lang="en-US" sz="3200" dirty="0" smtClean="0"/>
              <a:t>Blood and/or Protein in the Urine</a:t>
            </a:r>
          </a:p>
          <a:p>
            <a:r>
              <a:rPr lang="en-US" sz="3200" dirty="0" smtClean="0"/>
              <a:t>Abnormal Creatinine and BUN (Blood Urea Nitrogen)</a:t>
            </a:r>
          </a:p>
          <a:p>
            <a:r>
              <a:rPr lang="en-US" sz="3200" dirty="0" err="1" smtClean="0"/>
              <a:t>GFR</a:t>
            </a:r>
            <a:r>
              <a:rPr lang="en-US" sz="3200" dirty="0" smtClean="0"/>
              <a:t> (glomerular filtration rate) &lt;60</a:t>
            </a:r>
          </a:p>
          <a:p>
            <a:r>
              <a:rPr lang="en-US" sz="3200" dirty="0" smtClean="0"/>
              <a:t>Urinary frequency</a:t>
            </a:r>
          </a:p>
          <a:p>
            <a:r>
              <a:rPr lang="en-US" sz="3200" dirty="0" smtClean="0"/>
              <a:t>Dysuria (painful urination)</a:t>
            </a:r>
          </a:p>
          <a:p>
            <a:r>
              <a:rPr lang="en-US" sz="3200" dirty="0" smtClean="0"/>
              <a:t>Puffiness around eyes, swelling of hands and feet (fluid reten</a:t>
            </a:r>
            <a:r>
              <a:rPr lang="en-US" sz="2800" dirty="0" smtClean="0"/>
              <a:t>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26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284</TotalTime>
  <Words>555</Words>
  <Application>Microsoft Office PowerPoint</Application>
  <PresentationFormat>Widescreen</PresentationFormat>
  <Paragraphs>99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Trebuchet MS</vt:lpstr>
      <vt:lpstr>Berlin</vt:lpstr>
      <vt:lpstr>Kidney Disease</vt:lpstr>
      <vt:lpstr>Your Kidneys and You</vt:lpstr>
      <vt:lpstr>Kidneys</vt:lpstr>
      <vt:lpstr>Chronic Kidney Disease</vt:lpstr>
      <vt:lpstr>Other Kidney Diseases</vt:lpstr>
      <vt:lpstr>Chronic Kidney Disease</vt:lpstr>
      <vt:lpstr>Detecting Chronic Kidney Disease</vt:lpstr>
      <vt:lpstr>Signs/Symptoms of Early Kidney Disease</vt:lpstr>
      <vt:lpstr>Signs of Kidney Disease </vt:lpstr>
      <vt:lpstr>How is Kidney Disease Treated? </vt:lpstr>
      <vt:lpstr>AFRICAN AMERICANS AND KIDNEY DISEASE</vt:lpstr>
      <vt:lpstr>AFRICAN AMERICANS AND KIDNEY DISEASE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Kidney Disease</dc:title>
  <dc:creator>Chinyere Okafor</dc:creator>
  <cp:lastModifiedBy>AFCC</cp:lastModifiedBy>
  <cp:revision>20</cp:revision>
  <dcterms:created xsi:type="dcterms:W3CDTF">2016-05-22T23:20:10Z</dcterms:created>
  <dcterms:modified xsi:type="dcterms:W3CDTF">2016-05-26T00:04:55Z</dcterms:modified>
</cp:coreProperties>
</file>