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2"/>
  </p:handoutMasterIdLst>
  <p:sldIdLst>
    <p:sldId id="256" r:id="rId2"/>
    <p:sldId id="260" r:id="rId3"/>
    <p:sldId id="258" r:id="rId4"/>
    <p:sldId id="261" r:id="rId5"/>
    <p:sldId id="262" r:id="rId6"/>
    <p:sldId id="282" r:id="rId7"/>
    <p:sldId id="274" r:id="rId8"/>
    <p:sldId id="286" r:id="rId9"/>
    <p:sldId id="288" r:id="rId10"/>
    <p:sldId id="289" r:id="rId11"/>
    <p:sldId id="281" r:id="rId12"/>
    <p:sldId id="283" r:id="rId13"/>
    <p:sldId id="280" r:id="rId14"/>
    <p:sldId id="290" r:id="rId15"/>
    <p:sldId id="277" r:id="rId16"/>
    <p:sldId id="287" r:id="rId17"/>
    <p:sldId id="276" r:id="rId18"/>
    <p:sldId id="275" r:id="rId19"/>
    <p:sldId id="278"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5567D6-B346-428E-B8F1-811A80454875}" type="datetimeFigureOut">
              <a:rPr lang="en-US" smtClean="0"/>
              <a:t>6/22/2016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D7BC33-E1B1-4912-A1B5-42569599F4A3}" type="slidenum">
              <a:rPr lang="en-US" smtClean="0"/>
              <a:t>‹#›</a:t>
            </a:fld>
            <a:endParaRPr lang="en-US"/>
          </a:p>
        </p:txBody>
      </p:sp>
    </p:spTree>
    <p:extLst>
      <p:ext uri="{BB962C8B-B14F-4D97-AF65-F5344CB8AC3E}">
        <p14:creationId xmlns:p14="http://schemas.microsoft.com/office/powerpoint/2010/main" val="267074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47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184841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387116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216609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16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406843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169280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329351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190060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7ED1862-2734-4153-9AB6-2450146853E6}" type="datetimeFigureOut">
              <a:rPr lang="en-US" smtClean="0"/>
              <a:t>6/22/2016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B9FF99-13EF-4307-BFEB-7D591119C4D4}" type="slidenum">
              <a:rPr lang="en-US" smtClean="0"/>
              <a:t>‹#›</a:t>
            </a:fld>
            <a:endParaRPr lang="en-US" dirty="0"/>
          </a:p>
        </p:txBody>
      </p:sp>
    </p:spTree>
    <p:extLst>
      <p:ext uri="{BB962C8B-B14F-4D97-AF65-F5344CB8AC3E}">
        <p14:creationId xmlns:p14="http://schemas.microsoft.com/office/powerpoint/2010/main" val="60616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D1862-2734-4153-9AB6-2450146853E6}" type="datetimeFigureOut">
              <a:rPr lang="en-US" smtClean="0"/>
              <a:t>6/22/2016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148552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7ED1862-2734-4153-9AB6-2450146853E6}" type="datetimeFigureOut">
              <a:rPr lang="en-US" smtClean="0"/>
              <a:t>6/22/2016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2B9FF99-13EF-4307-BFEB-7D591119C4D4}"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8137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esv/Rom%2013.9%E2%80%931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Lessons On Respect</a:t>
            </a:r>
            <a:endParaRPr lang="en-US" dirty="0"/>
          </a:p>
        </p:txBody>
      </p:sp>
      <p:sp>
        <p:nvSpPr>
          <p:cNvPr id="3" name="Subtitle 2"/>
          <p:cNvSpPr>
            <a:spLocks noGrp="1"/>
          </p:cNvSpPr>
          <p:nvPr>
            <p:ph type="subTitle" idx="1"/>
          </p:nvPr>
        </p:nvSpPr>
        <p:spPr/>
        <p:txBody>
          <a:bodyPr>
            <a:normAutofit/>
          </a:bodyPr>
          <a:lstStyle/>
          <a:p>
            <a:r>
              <a:rPr lang="en-US" dirty="0" smtClean="0"/>
              <a:t>Show yourself in all respects to be a model of good works and in your teaching show integrity, dignity. Titus 2:7</a:t>
            </a:r>
            <a:endParaRPr lang="en-US" dirty="0"/>
          </a:p>
        </p:txBody>
      </p:sp>
    </p:spTree>
    <p:extLst>
      <p:ext uri="{BB962C8B-B14F-4D97-AF65-F5344CB8AC3E}">
        <p14:creationId xmlns:p14="http://schemas.microsoft.com/office/powerpoint/2010/main" val="941335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a:xfrm>
            <a:off x="822959" y="1845734"/>
            <a:ext cx="7543801" cy="4326466"/>
          </a:xfrm>
        </p:spPr>
        <p:txBody>
          <a:bodyPr>
            <a:noAutofit/>
          </a:bodyPr>
          <a:lstStyle/>
          <a:p>
            <a:r>
              <a:rPr lang="en-US" sz="2800" b="1" dirty="0"/>
              <a:t>5</a:t>
            </a:r>
            <a:r>
              <a:rPr lang="en-US" sz="2800" dirty="0"/>
              <a:t> Therefore, it is necessary to submit to the authorities, not only because of possible punishment but also as a matter of conscience. </a:t>
            </a:r>
          </a:p>
          <a:p>
            <a:r>
              <a:rPr lang="en-US" sz="2800" b="1" dirty="0"/>
              <a:t>6</a:t>
            </a:r>
            <a:r>
              <a:rPr lang="en-US" sz="2800" dirty="0"/>
              <a:t> This is also why you pay taxes, for the authorities are God’s servants, who give their full time to governing. </a:t>
            </a:r>
            <a:endParaRPr lang="en-US" sz="2800" dirty="0" smtClean="0"/>
          </a:p>
          <a:p>
            <a:r>
              <a:rPr lang="en-US" sz="2800" b="1" dirty="0" smtClean="0"/>
              <a:t>7</a:t>
            </a:r>
            <a:r>
              <a:rPr lang="en-US" sz="2800" dirty="0" smtClean="0"/>
              <a:t> </a:t>
            </a:r>
            <a:r>
              <a:rPr lang="en-US" sz="2800" dirty="0"/>
              <a:t>Give to everyone what you owe them: If you owe taxes, pay taxes; if revenue, then revenue; if respect, then respect; if honor, then honor.  </a:t>
            </a:r>
            <a:r>
              <a:rPr lang="en-US" sz="2800" dirty="0" smtClean="0"/>
              <a:t>Rom</a:t>
            </a:r>
            <a:r>
              <a:rPr lang="en-US" sz="2800" dirty="0"/>
              <a:t>. </a:t>
            </a:r>
            <a:r>
              <a:rPr lang="en-US" sz="2800" dirty="0" smtClean="0"/>
              <a:t>13:5-7</a:t>
            </a:r>
            <a:endParaRPr lang="en-US" sz="2800" dirty="0"/>
          </a:p>
          <a:p>
            <a:endParaRPr lang="en-US" sz="2800" dirty="0"/>
          </a:p>
        </p:txBody>
      </p:sp>
    </p:spTree>
    <p:extLst>
      <p:ext uri="{BB962C8B-B14F-4D97-AF65-F5344CB8AC3E}">
        <p14:creationId xmlns:p14="http://schemas.microsoft.com/office/powerpoint/2010/main" val="4088944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a:xfrm>
            <a:off x="822959" y="1845734"/>
            <a:ext cx="7543801" cy="4250266"/>
          </a:xfrm>
        </p:spPr>
        <p:txBody>
          <a:bodyPr>
            <a:noAutofit/>
          </a:bodyPr>
          <a:lstStyle/>
          <a:p>
            <a:r>
              <a:rPr lang="en-US" sz="3200" dirty="0"/>
              <a:t>A new command I give you: Love one another. As I have loved you, so you must love one another. By this all men will know that you are my disciples, if you love one another</a:t>
            </a:r>
            <a:r>
              <a:rPr lang="en-US" sz="3200" dirty="0" smtClean="0"/>
              <a:t>.” John 13:34-35</a:t>
            </a:r>
          </a:p>
          <a:p>
            <a:r>
              <a:rPr lang="en-US" sz="3200" dirty="0"/>
              <a:t>The statement “love your neighbor as yourself” is not a command to love yourself. </a:t>
            </a:r>
            <a:r>
              <a:rPr lang="en-US" sz="3200" dirty="0" smtClean="0"/>
              <a:t>It </a:t>
            </a:r>
            <a:r>
              <a:rPr lang="en-US" sz="3200" dirty="0"/>
              <a:t>is natural and normal to love yourself—it is our default position</a:t>
            </a:r>
            <a:r>
              <a:rPr lang="en-US" sz="3200" dirty="0" smtClean="0"/>
              <a:t>.</a:t>
            </a:r>
          </a:p>
          <a:p>
            <a:pPr marL="0" indent="0">
              <a:buNone/>
            </a:pPr>
            <a:r>
              <a:rPr lang="en-US" sz="3200" dirty="0" smtClean="0"/>
              <a:t> </a:t>
            </a:r>
            <a:endParaRPr lang="en-US" sz="3200" dirty="0"/>
          </a:p>
        </p:txBody>
      </p:sp>
    </p:spTree>
    <p:extLst>
      <p:ext uri="{BB962C8B-B14F-4D97-AF65-F5344CB8AC3E}">
        <p14:creationId xmlns:p14="http://schemas.microsoft.com/office/powerpoint/2010/main" val="2432601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fontScale="92500" lnSpcReduction="20000"/>
          </a:bodyPr>
          <a:lstStyle/>
          <a:p>
            <a:r>
              <a:rPr lang="en-US" sz="3200" dirty="0"/>
              <a:t>There is no lack of self-love in our world. The command to “love your neighbor as yourself” is essentially telling us to treat other people as well as we treat ourselves. </a:t>
            </a:r>
          </a:p>
          <a:p>
            <a:r>
              <a:rPr lang="en-US" sz="3200" dirty="0"/>
              <a:t>Scripture never commands us to love ourselves; it assumes we already do. </a:t>
            </a:r>
            <a:endParaRPr lang="en-US" sz="3200" dirty="0" smtClean="0"/>
          </a:p>
          <a:p>
            <a:r>
              <a:rPr lang="en-US" sz="3200" dirty="0" smtClean="0"/>
              <a:t>In </a:t>
            </a:r>
            <a:r>
              <a:rPr lang="en-US" sz="3200" dirty="0"/>
              <a:t>fact, people in their unregenerate condition love themselves too much—that becomes our problem.</a:t>
            </a:r>
            <a:br>
              <a:rPr lang="en-US" sz="32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3658687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Autofit/>
          </a:bodyPr>
          <a:lstStyle/>
          <a:p>
            <a:r>
              <a:rPr lang="en-US" sz="3600" dirty="0"/>
              <a:t>Biblical love is selfless and unconditional, whereas the world’s love is characterized by selfishness. </a:t>
            </a:r>
            <a:endParaRPr lang="en-US" sz="3600" dirty="0" smtClean="0"/>
          </a:p>
          <a:p>
            <a:r>
              <a:rPr lang="en-US" sz="3600" dirty="0" smtClean="0"/>
              <a:t>Love </a:t>
            </a:r>
            <a:r>
              <a:rPr lang="en-US" sz="3600" dirty="0"/>
              <a:t>does not exist apart from God and that true love can only be experienced by one who has experienced God’s own love </a:t>
            </a:r>
            <a:r>
              <a:rPr lang="en-US" sz="3600" dirty="0" smtClean="0"/>
              <a:t>firsthand</a:t>
            </a:r>
            <a:r>
              <a:rPr lang="en-US" sz="3600" dirty="0" smtClean="0"/>
              <a:t>:</a:t>
            </a:r>
            <a:endParaRPr lang="en-US" sz="3600" dirty="0" smtClean="0"/>
          </a:p>
        </p:txBody>
      </p:sp>
    </p:spTree>
    <p:extLst>
      <p:ext uri="{BB962C8B-B14F-4D97-AF65-F5344CB8AC3E}">
        <p14:creationId xmlns:p14="http://schemas.microsoft.com/office/powerpoint/2010/main" val="245794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3200" dirty="0">
                <a:hlinkClick r:id="rId2"/>
              </a:rPr>
              <a:t>Romans 13:9–10</a:t>
            </a:r>
            <a:r>
              <a:rPr lang="en-US" sz="3200" dirty="0"/>
              <a:t>, “The commandments, ‘Do not commit adultery,’ ‘Do not murder,’ ‘Do not steal,’ ‘Do not covet,’ and whatever other commandment there may be, are summed up in this one rule: ‘Love your neighbor as yourself.’ </a:t>
            </a:r>
          </a:p>
          <a:p>
            <a:r>
              <a:rPr lang="en-US" sz="3200" dirty="0"/>
              <a:t>Love does no harm to its neighbor. Therefore love is the fulfillment of the law.”</a:t>
            </a:r>
          </a:p>
        </p:txBody>
      </p:sp>
    </p:spTree>
    <p:extLst>
      <p:ext uri="{BB962C8B-B14F-4D97-AF65-F5344CB8AC3E}">
        <p14:creationId xmlns:p14="http://schemas.microsoft.com/office/powerpoint/2010/main" val="272918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lnSpcReduction="10000"/>
          </a:bodyPr>
          <a:lstStyle/>
          <a:p>
            <a:r>
              <a:rPr lang="en-US" sz="2800" dirty="0" smtClean="0">
                <a:effectLst/>
              </a:rPr>
              <a:t>You can show respect to God by how you live—respect the final product that you will be. Be renewed day by day.</a:t>
            </a:r>
          </a:p>
          <a:p>
            <a:r>
              <a:rPr lang="en-US" sz="2800" dirty="0" smtClean="0">
                <a:effectLst/>
              </a:rPr>
              <a:t>You can respect the fact that the Holy Spirit is working with you and the fact that you have the potential to be everything God called you to be.</a:t>
            </a:r>
          </a:p>
          <a:p>
            <a:r>
              <a:rPr lang="en-US" sz="2800" dirty="0" smtClean="0">
                <a:effectLst/>
              </a:rPr>
              <a:t>You can respect the work that God wants to do in you. </a:t>
            </a:r>
          </a:p>
          <a:p>
            <a:r>
              <a:rPr lang="en-US" sz="2800" dirty="0" smtClean="0">
                <a:effectLst/>
              </a:rPr>
              <a:t>Respect the fact that you are clay in His hands.</a:t>
            </a:r>
            <a:endParaRPr lang="en-US" sz="2800" dirty="0" smtClean="0"/>
          </a:p>
          <a:p>
            <a:endParaRPr lang="en-US" dirty="0"/>
          </a:p>
        </p:txBody>
      </p:sp>
    </p:spTree>
    <p:extLst>
      <p:ext uri="{BB962C8B-B14F-4D97-AF65-F5344CB8AC3E}">
        <p14:creationId xmlns:p14="http://schemas.microsoft.com/office/powerpoint/2010/main" val="632031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lnSpcReduction="10000"/>
          </a:bodyPr>
          <a:lstStyle/>
          <a:p>
            <a:r>
              <a:rPr lang="en-US" sz="2800" b="1" dirty="0"/>
              <a:t>12</a:t>
            </a:r>
            <a:r>
              <a:rPr lang="en-US" sz="2800" dirty="0"/>
              <a:t> Now we ask you, brothers and sisters, to acknowledge those who work hard among you, who care for you in the Lord and who admonish you. </a:t>
            </a:r>
            <a:r>
              <a:rPr lang="en-US" sz="2800" b="1" dirty="0"/>
              <a:t>13</a:t>
            </a:r>
            <a:r>
              <a:rPr lang="en-US" sz="2800" dirty="0"/>
              <a:t> Hold them in the highest regard in love because of their work. Live in peace with each other. </a:t>
            </a:r>
            <a:r>
              <a:rPr lang="en-US" sz="2800" b="1" dirty="0" smtClean="0"/>
              <a:t>1 Thess. 5:12-13</a:t>
            </a:r>
            <a:endParaRPr lang="en-US" sz="2800" b="1" dirty="0"/>
          </a:p>
          <a:p>
            <a:r>
              <a:rPr lang="en-US" sz="2800" b="1" dirty="0"/>
              <a:t>7</a:t>
            </a:r>
            <a:r>
              <a:rPr lang="en-US" sz="2800" dirty="0"/>
              <a:t> Remember your leaders, who spoke the word of God to you. Consider the outcome of their way of life and imitate their faith. </a:t>
            </a:r>
            <a:r>
              <a:rPr lang="en-US" sz="2800" b="1" dirty="0"/>
              <a:t>8</a:t>
            </a:r>
            <a:r>
              <a:rPr lang="en-US" sz="2800" dirty="0"/>
              <a:t> Jesus Christ is the same yesterday and today and forever. </a:t>
            </a:r>
            <a:r>
              <a:rPr lang="en-US" sz="2800" b="1" dirty="0" smtClean="0"/>
              <a:t>Heb. 13:7-8</a:t>
            </a:r>
            <a:endParaRPr lang="en-US" sz="2800" b="1" dirty="0"/>
          </a:p>
          <a:p>
            <a:endParaRPr lang="en-US" dirty="0"/>
          </a:p>
        </p:txBody>
      </p:sp>
    </p:spTree>
    <p:extLst>
      <p:ext uri="{BB962C8B-B14F-4D97-AF65-F5344CB8AC3E}">
        <p14:creationId xmlns:p14="http://schemas.microsoft.com/office/powerpoint/2010/main" val="1454993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2800" dirty="0" smtClean="0">
                <a:effectLst/>
              </a:rPr>
              <a:t>It is also wrong to “beat yourself up” over sins and weaknesses. </a:t>
            </a:r>
          </a:p>
          <a:p>
            <a:r>
              <a:rPr lang="en-US" sz="2800" dirty="0"/>
              <a:t>I</a:t>
            </a:r>
            <a:r>
              <a:rPr lang="en-US" sz="2800" dirty="0" smtClean="0">
                <a:effectLst/>
              </a:rPr>
              <a:t>f you make a mistake, it would be wrong to have this kind of inner talk: “You idiot! How could you be so stupid? I have to be the dumbest person in the world!” </a:t>
            </a:r>
          </a:p>
          <a:p>
            <a:r>
              <a:rPr lang="en-US" sz="2800" dirty="0" smtClean="0">
                <a:effectLst/>
              </a:rPr>
              <a:t>God says to call </a:t>
            </a:r>
            <a:r>
              <a:rPr lang="en-US" sz="2800" i="1" dirty="0" smtClean="0">
                <a:effectLst/>
              </a:rPr>
              <a:t>no man</a:t>
            </a:r>
            <a:r>
              <a:rPr lang="en-US" sz="2800" dirty="0" smtClean="0">
                <a:effectLst/>
              </a:rPr>
              <a:t> a fool, including yourself: “…</a:t>
            </a:r>
            <a:r>
              <a:rPr lang="en-US" sz="2800" dirty="0"/>
              <a:t>Respect </a:t>
            </a:r>
            <a:r>
              <a:rPr lang="en-US" sz="2800" dirty="0" smtClean="0"/>
              <a:t>Yourself-</a:t>
            </a:r>
            <a:r>
              <a:rPr lang="en-US" sz="2800" dirty="0" smtClean="0">
                <a:effectLst/>
              </a:rPr>
              <a:t>Repent and get it right.</a:t>
            </a:r>
          </a:p>
        </p:txBody>
      </p:sp>
    </p:spTree>
    <p:extLst>
      <p:ext uri="{BB962C8B-B14F-4D97-AF65-F5344CB8AC3E}">
        <p14:creationId xmlns:p14="http://schemas.microsoft.com/office/powerpoint/2010/main" val="154162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3600" dirty="0" smtClean="0"/>
              <a:t>You belong to God. You are His temple.</a:t>
            </a:r>
          </a:p>
          <a:p>
            <a:r>
              <a:rPr lang="en-US" sz="3600" dirty="0" smtClean="0"/>
              <a:t>You should respect yourself and your body as you are the child of the living God.</a:t>
            </a:r>
          </a:p>
          <a:p>
            <a:r>
              <a:rPr lang="en-US" sz="3600" dirty="0" smtClean="0">
                <a:effectLst/>
              </a:rPr>
              <a:t>When one shows respect to self, it should be in the framework of respecting the God who created you. </a:t>
            </a:r>
            <a:endParaRPr lang="en-US" sz="3600" dirty="0"/>
          </a:p>
        </p:txBody>
      </p:sp>
    </p:spTree>
    <p:extLst>
      <p:ext uri="{BB962C8B-B14F-4D97-AF65-F5344CB8AC3E}">
        <p14:creationId xmlns:p14="http://schemas.microsoft.com/office/powerpoint/2010/main" val="2374985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2800" dirty="0" smtClean="0"/>
              <a:t>Next Bible Study</a:t>
            </a:r>
          </a:p>
          <a:p>
            <a:r>
              <a:rPr lang="en-US" sz="2800" dirty="0" smtClean="0"/>
              <a:t>Healthy Christian Session</a:t>
            </a:r>
          </a:p>
          <a:p>
            <a:pPr marL="0" indent="0">
              <a:buNone/>
            </a:pPr>
            <a:endParaRPr lang="en-US" dirty="0"/>
          </a:p>
        </p:txBody>
      </p:sp>
    </p:spTree>
    <p:extLst>
      <p:ext uri="{BB962C8B-B14F-4D97-AF65-F5344CB8AC3E}">
        <p14:creationId xmlns:p14="http://schemas.microsoft.com/office/powerpoint/2010/main" val="339917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lstStyle/>
          <a:p>
            <a:r>
              <a:rPr lang="en-US" sz="3600" i="1" dirty="0" smtClean="0">
                <a:effectLst/>
              </a:rPr>
              <a:t>Respect</a:t>
            </a:r>
            <a:r>
              <a:rPr lang="en-US" sz="3600" dirty="0" smtClean="0">
                <a:effectLst/>
              </a:rPr>
              <a:t> is defined in the following way: “To feel or show </a:t>
            </a:r>
            <a:r>
              <a:rPr lang="en-US" sz="3600" i="1" dirty="0" smtClean="0">
                <a:effectLst/>
              </a:rPr>
              <a:t>deferential regard</a:t>
            </a:r>
            <a:r>
              <a:rPr lang="en-US" sz="3600" dirty="0" smtClean="0">
                <a:effectLst/>
              </a:rPr>
              <a:t> for; </a:t>
            </a:r>
            <a:r>
              <a:rPr lang="en-US" sz="3600" i="1" dirty="0" smtClean="0">
                <a:effectLst/>
              </a:rPr>
              <a:t>esteem</a:t>
            </a:r>
            <a:r>
              <a:rPr lang="en-US" sz="3600" dirty="0" smtClean="0">
                <a:effectLst/>
              </a:rPr>
              <a:t>; to regard with </a:t>
            </a:r>
            <a:r>
              <a:rPr lang="en-US" sz="3600" i="1" dirty="0" smtClean="0">
                <a:effectLst/>
              </a:rPr>
              <a:t>honor</a:t>
            </a:r>
            <a:r>
              <a:rPr lang="en-US" sz="3600" dirty="0" smtClean="0">
                <a:effectLst/>
              </a:rPr>
              <a:t>; an attitude of </a:t>
            </a:r>
            <a:r>
              <a:rPr lang="en-US" sz="3600" i="1" dirty="0" smtClean="0">
                <a:effectLst/>
              </a:rPr>
              <a:t>admiration</a:t>
            </a:r>
            <a:r>
              <a:rPr lang="en-US" sz="3600" dirty="0" smtClean="0">
                <a:effectLst/>
              </a:rPr>
              <a:t> or esteem.” </a:t>
            </a:r>
          </a:p>
          <a:p>
            <a:endParaRPr lang="en-US" dirty="0"/>
          </a:p>
        </p:txBody>
      </p:sp>
    </p:spTree>
    <p:extLst>
      <p:ext uri="{BB962C8B-B14F-4D97-AF65-F5344CB8AC3E}">
        <p14:creationId xmlns:p14="http://schemas.microsoft.com/office/powerpoint/2010/main" val="3980110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Reference</a:t>
            </a:r>
          </a:p>
          <a:p>
            <a:pPr marL="0" indent="0">
              <a:buNone/>
            </a:pPr>
            <a:r>
              <a:rPr lang="en-US" dirty="0" smtClean="0"/>
              <a:t>What Does the bible say about self-love, loving self? Got Questions?.org</a:t>
            </a:r>
            <a:endParaRPr lang="en-US" dirty="0"/>
          </a:p>
        </p:txBody>
      </p:sp>
    </p:spTree>
    <p:extLst>
      <p:ext uri="{BB962C8B-B14F-4D97-AF65-F5344CB8AC3E}">
        <p14:creationId xmlns:p14="http://schemas.microsoft.com/office/powerpoint/2010/main" val="337958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2800" dirty="0" smtClean="0">
                <a:effectLst/>
              </a:rPr>
              <a:t>Self-respect  </a:t>
            </a:r>
            <a:r>
              <a:rPr lang="en-US" sz="2800" dirty="0" smtClean="0"/>
              <a:t>is important to  everyone especially to those</a:t>
            </a:r>
            <a:r>
              <a:rPr lang="en-US" sz="2800" dirty="0"/>
              <a:t> </a:t>
            </a:r>
            <a:r>
              <a:rPr lang="en-US" sz="2800" dirty="0" smtClean="0">
                <a:effectLst/>
              </a:rPr>
              <a:t>who have “low self-esteem” due to a broken spirit, many people lack confidence. </a:t>
            </a:r>
          </a:p>
          <a:p>
            <a:r>
              <a:rPr lang="en-US" sz="2800" dirty="0" smtClean="0">
                <a:effectLst/>
              </a:rPr>
              <a:t>Some were verbally abused as children; others have endured insults from a spouse, friend or boss. </a:t>
            </a:r>
          </a:p>
          <a:p>
            <a:r>
              <a:rPr lang="en-US" sz="2800" dirty="0" smtClean="0">
                <a:effectLst/>
              </a:rPr>
              <a:t>Whatever the reason, the person feels inferior to those around him.</a:t>
            </a:r>
            <a:endParaRPr lang="en-US" sz="2800" dirty="0"/>
          </a:p>
        </p:txBody>
      </p:sp>
    </p:spTree>
    <p:extLst>
      <p:ext uri="{BB962C8B-B14F-4D97-AF65-F5344CB8AC3E}">
        <p14:creationId xmlns:p14="http://schemas.microsoft.com/office/powerpoint/2010/main" val="2160541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a:xfrm>
            <a:off x="228600" y="1737361"/>
            <a:ext cx="8458199" cy="4555066"/>
          </a:xfrm>
        </p:spPr>
        <p:txBody>
          <a:bodyPr>
            <a:noAutofit/>
          </a:bodyPr>
          <a:lstStyle/>
          <a:p>
            <a:r>
              <a:rPr lang="en-US" sz="2800" dirty="0" smtClean="0">
                <a:effectLst/>
              </a:rPr>
              <a:t>Many of the world’s top psychologists, as well as other so-called experts, teach that in order to overcome this problem, one should learn to respect himself. </a:t>
            </a:r>
          </a:p>
          <a:p>
            <a:r>
              <a:rPr lang="en-US" sz="2800" dirty="0" smtClean="0">
                <a:effectLst/>
              </a:rPr>
              <a:t>They assert that the reason such people are unhappy is because they are too focused on helping others and not taking care of their own needs. </a:t>
            </a:r>
          </a:p>
          <a:p>
            <a:r>
              <a:rPr lang="en-US" sz="2800" dirty="0" smtClean="0">
                <a:effectLst/>
              </a:rPr>
              <a:t>These “experts” teach that respecting others is impossible without first learning to respect yourself.</a:t>
            </a:r>
            <a:endParaRPr lang="en-US" sz="2800" dirty="0"/>
          </a:p>
        </p:txBody>
      </p:sp>
    </p:spTree>
    <p:extLst>
      <p:ext uri="{BB962C8B-B14F-4D97-AF65-F5344CB8AC3E}">
        <p14:creationId xmlns:p14="http://schemas.microsoft.com/office/powerpoint/2010/main" val="386571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3600" dirty="0" smtClean="0">
                <a:effectLst/>
              </a:rPr>
              <a:t>Are psychologists correct? </a:t>
            </a:r>
          </a:p>
          <a:p>
            <a:r>
              <a:rPr lang="en-US" sz="3600" dirty="0"/>
              <a:t>W</a:t>
            </a:r>
            <a:r>
              <a:rPr lang="en-US" sz="3600" dirty="0" smtClean="0">
                <a:effectLst/>
              </a:rPr>
              <a:t>hat does the Bible teach us about respect? </a:t>
            </a:r>
          </a:p>
        </p:txBody>
      </p:sp>
    </p:spTree>
    <p:extLst>
      <p:ext uri="{BB962C8B-B14F-4D97-AF65-F5344CB8AC3E}">
        <p14:creationId xmlns:p14="http://schemas.microsoft.com/office/powerpoint/2010/main" val="278546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2800" dirty="0" smtClean="0"/>
              <a:t>Respect is not problem unless we are </a:t>
            </a:r>
            <a:r>
              <a:rPr lang="en-US" sz="2800" dirty="0"/>
              <a:t>always focused on </a:t>
            </a:r>
            <a:r>
              <a:rPr lang="en-US" sz="2800" dirty="0" smtClean="0"/>
              <a:t>ourselves </a:t>
            </a:r>
          </a:p>
          <a:p>
            <a:r>
              <a:rPr lang="en-US" sz="2800" dirty="0" smtClean="0"/>
              <a:t>what we </a:t>
            </a:r>
            <a:r>
              <a:rPr lang="en-US" sz="2800" dirty="0"/>
              <a:t>didn’t </a:t>
            </a:r>
            <a:r>
              <a:rPr lang="en-US" sz="2800" dirty="0" smtClean="0"/>
              <a:t>get,</a:t>
            </a:r>
          </a:p>
          <a:p>
            <a:r>
              <a:rPr lang="en-US" sz="2800" dirty="0" smtClean="0"/>
              <a:t>who </a:t>
            </a:r>
            <a:r>
              <a:rPr lang="en-US" sz="2800" dirty="0"/>
              <a:t>hasn’t noticed </a:t>
            </a:r>
            <a:r>
              <a:rPr lang="en-US" sz="2800" dirty="0" smtClean="0"/>
              <a:t>us</a:t>
            </a:r>
          </a:p>
          <a:p>
            <a:r>
              <a:rPr lang="en-US" sz="2800" dirty="0" smtClean="0"/>
              <a:t>who </a:t>
            </a:r>
            <a:r>
              <a:rPr lang="en-US" sz="2800" dirty="0"/>
              <a:t>has infringed on </a:t>
            </a:r>
            <a:r>
              <a:rPr lang="en-US" sz="2800" dirty="0" smtClean="0"/>
              <a:t>our rights</a:t>
            </a:r>
          </a:p>
          <a:p>
            <a:r>
              <a:rPr lang="en-US" sz="2800" dirty="0" smtClean="0"/>
              <a:t> </a:t>
            </a:r>
            <a:r>
              <a:rPr lang="en-US" sz="2800" dirty="0"/>
              <a:t>who didn’t give </a:t>
            </a:r>
            <a:r>
              <a:rPr lang="en-US" sz="2800" dirty="0" smtClean="0"/>
              <a:t>us </a:t>
            </a:r>
            <a:r>
              <a:rPr lang="en-US" sz="2800" dirty="0"/>
              <a:t>respect, etc.</a:t>
            </a:r>
          </a:p>
        </p:txBody>
      </p:sp>
    </p:spTree>
    <p:extLst>
      <p:ext uri="{BB962C8B-B14F-4D97-AF65-F5344CB8AC3E}">
        <p14:creationId xmlns:p14="http://schemas.microsoft.com/office/powerpoint/2010/main" val="266326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2800" dirty="0"/>
              <a:t>P</a:t>
            </a:r>
            <a:r>
              <a:rPr lang="en-US" sz="2800" dirty="0" smtClean="0">
                <a:effectLst/>
              </a:rPr>
              <a:t>art of the definition of respect is to have an attitude of admiration or esteem for others and yourself. </a:t>
            </a:r>
          </a:p>
          <a:p>
            <a:r>
              <a:rPr lang="en-US" sz="2800" dirty="0" smtClean="0">
                <a:effectLst/>
              </a:rPr>
              <a:t>Constantly putting yourself before others—elevating </a:t>
            </a:r>
            <a:r>
              <a:rPr lang="en-US" sz="2800" i="1" dirty="0" smtClean="0">
                <a:effectLst/>
              </a:rPr>
              <a:t>your</a:t>
            </a:r>
            <a:r>
              <a:rPr lang="en-US" sz="2800" dirty="0" smtClean="0">
                <a:effectLst/>
              </a:rPr>
              <a:t> wants, </a:t>
            </a:r>
            <a:r>
              <a:rPr lang="en-US" sz="2800" i="1" dirty="0" smtClean="0">
                <a:effectLst/>
              </a:rPr>
              <a:t>your</a:t>
            </a:r>
            <a:r>
              <a:rPr lang="en-US" sz="2800" dirty="0" smtClean="0">
                <a:effectLst/>
              </a:rPr>
              <a:t> feelings and </a:t>
            </a:r>
            <a:r>
              <a:rPr lang="en-US" sz="2800" i="1" dirty="0" smtClean="0">
                <a:effectLst/>
              </a:rPr>
              <a:t>your</a:t>
            </a:r>
            <a:r>
              <a:rPr lang="en-US" sz="2800" dirty="0" smtClean="0">
                <a:effectLst/>
              </a:rPr>
              <a:t> desires—is wrong and is in direct conflict with God’s Word. </a:t>
            </a:r>
          </a:p>
          <a:p>
            <a:r>
              <a:rPr lang="en-US" sz="2800" dirty="0" smtClean="0">
                <a:effectLst/>
              </a:rPr>
              <a:t>It feeds the ego (</a:t>
            </a:r>
            <a:r>
              <a:rPr lang="en-US" sz="2800" b="1" u="sng" dirty="0" smtClean="0">
                <a:effectLst/>
              </a:rPr>
              <a:t>E</a:t>
            </a:r>
            <a:r>
              <a:rPr lang="en-US" sz="2800" dirty="0" smtClean="0">
                <a:effectLst/>
              </a:rPr>
              <a:t>dging</a:t>
            </a:r>
            <a:r>
              <a:rPr lang="en-US" sz="2800" b="1" dirty="0" smtClean="0">
                <a:effectLst/>
              </a:rPr>
              <a:t> </a:t>
            </a:r>
            <a:r>
              <a:rPr lang="en-US" sz="2800" b="1" u="sng" dirty="0" smtClean="0">
                <a:effectLst/>
              </a:rPr>
              <a:t>G</a:t>
            </a:r>
            <a:r>
              <a:rPr lang="en-US" sz="2800" dirty="0" smtClean="0">
                <a:effectLst/>
              </a:rPr>
              <a:t>od </a:t>
            </a:r>
            <a:r>
              <a:rPr lang="en-US" sz="2800" b="1" u="sng" dirty="0" smtClean="0">
                <a:effectLst/>
              </a:rPr>
              <a:t>O</a:t>
            </a:r>
            <a:r>
              <a:rPr lang="en-US" sz="2800" dirty="0" smtClean="0">
                <a:effectLst/>
              </a:rPr>
              <a:t>ut), and there is nothing humble about that!</a:t>
            </a:r>
          </a:p>
        </p:txBody>
      </p:sp>
    </p:spTree>
    <p:extLst>
      <p:ext uri="{BB962C8B-B14F-4D97-AF65-F5344CB8AC3E}">
        <p14:creationId xmlns:p14="http://schemas.microsoft.com/office/powerpoint/2010/main" val="1639765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pPr marL="0" indent="0">
              <a:buNone/>
            </a:pPr>
            <a:r>
              <a:rPr lang="en-US" sz="2800" dirty="0" smtClean="0"/>
              <a:t>How the Word Says-Respect Authority </a:t>
            </a:r>
          </a:p>
          <a:p>
            <a:r>
              <a:rPr lang="en-US" sz="2800" dirty="0" smtClean="0"/>
              <a:t>3. Do </a:t>
            </a:r>
            <a:r>
              <a:rPr lang="en-US" sz="2800" dirty="0"/>
              <a:t>you want to be free from fear of the one in authority? Then do what is right and you will be </a:t>
            </a:r>
            <a:r>
              <a:rPr lang="en-US" sz="2800" dirty="0" smtClean="0"/>
              <a:t>commended. </a:t>
            </a:r>
          </a:p>
          <a:p>
            <a:r>
              <a:rPr lang="en-US" sz="2800" b="1" dirty="0" smtClean="0"/>
              <a:t>4</a:t>
            </a:r>
            <a:r>
              <a:rPr lang="en-US" sz="2800" dirty="0" smtClean="0"/>
              <a:t> </a:t>
            </a:r>
            <a:r>
              <a:rPr lang="en-US" sz="2800" dirty="0"/>
              <a:t>For the one in authority is God’s servant for your good. But if you do wrong, be afraid, for rulers do not bear the sword for no reason. They are God’s servants, agents of wrath to bring punishment on the wrongdoer. </a:t>
            </a:r>
            <a:r>
              <a:rPr lang="en-US" sz="2800" dirty="0" smtClean="0"/>
              <a:t>Rom. 3:3-4</a:t>
            </a:r>
            <a:endParaRPr lang="en-US" sz="2800" dirty="0"/>
          </a:p>
        </p:txBody>
      </p:sp>
    </p:spTree>
    <p:extLst>
      <p:ext uri="{BB962C8B-B14F-4D97-AF65-F5344CB8AC3E}">
        <p14:creationId xmlns:p14="http://schemas.microsoft.com/office/powerpoint/2010/main" val="107383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On Respect</a:t>
            </a:r>
          </a:p>
        </p:txBody>
      </p:sp>
      <p:sp>
        <p:nvSpPr>
          <p:cNvPr id="3" name="Content Placeholder 2"/>
          <p:cNvSpPr>
            <a:spLocks noGrp="1"/>
          </p:cNvSpPr>
          <p:nvPr>
            <p:ph idx="1"/>
          </p:nvPr>
        </p:nvSpPr>
        <p:spPr/>
        <p:txBody>
          <a:bodyPr>
            <a:normAutofit/>
          </a:bodyPr>
          <a:lstStyle/>
          <a:p>
            <a:r>
              <a:rPr lang="en-US" sz="3200" b="1" dirty="0"/>
              <a:t>1</a:t>
            </a:r>
            <a:r>
              <a:rPr lang="en-US" sz="3200" dirty="0"/>
              <a:t> Children, obey your parents in the Lord, for this is right. </a:t>
            </a:r>
            <a:endParaRPr lang="en-US" sz="3200" dirty="0" smtClean="0"/>
          </a:p>
          <a:p>
            <a:r>
              <a:rPr lang="en-US" sz="3200" b="1" dirty="0" smtClean="0"/>
              <a:t>2</a:t>
            </a:r>
            <a:r>
              <a:rPr lang="en-US" sz="3200" dirty="0" smtClean="0"/>
              <a:t> </a:t>
            </a:r>
            <a:r>
              <a:rPr lang="en-US" sz="3200" dirty="0"/>
              <a:t>“Honor your father and mother”—which is the first commandment with a promise— </a:t>
            </a:r>
          </a:p>
          <a:p>
            <a:r>
              <a:rPr lang="en-US" sz="3200" b="1" dirty="0"/>
              <a:t>3</a:t>
            </a:r>
            <a:r>
              <a:rPr lang="en-US" sz="3200" dirty="0"/>
              <a:t> “so that it may go well with you and that you may enjoy long life on the earth.” </a:t>
            </a:r>
            <a:r>
              <a:rPr lang="en-US" sz="3200" b="1" dirty="0" smtClean="0"/>
              <a:t>Eph. 6:1-3</a:t>
            </a:r>
            <a:endParaRPr lang="en-US" sz="3200" b="1" dirty="0"/>
          </a:p>
          <a:p>
            <a:endParaRPr lang="en-US" dirty="0"/>
          </a:p>
        </p:txBody>
      </p:sp>
    </p:spTree>
    <p:extLst>
      <p:ext uri="{BB962C8B-B14F-4D97-AF65-F5344CB8AC3E}">
        <p14:creationId xmlns:p14="http://schemas.microsoft.com/office/powerpoint/2010/main" val="587488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231</TotalTime>
  <Words>1144</Words>
  <Application>Microsoft Office PowerPoint</Application>
  <PresentationFormat>On-screen Show (4:3)</PresentationFormat>
  <Paragraphs>71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Calibri Light</vt:lpstr>
      <vt:lpstr>Retrospect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Lessons On Respect</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Yourself</dc:title>
  <dc:creator>vhanflstubbp</dc:creator>
  <cp:lastModifiedBy>AFCC</cp:lastModifiedBy>
  <cp:revision>18</cp:revision>
  <cp:lastPrinted>2016-06-16T17:30:30Z</cp:lastPrinted>
  <dcterms:created xsi:type="dcterms:W3CDTF">2016-05-24T18:04:20Z</dcterms:created>
  <dcterms:modified xsi:type="dcterms:W3CDTF">2016-06-23T00:08:11Z</dcterms:modified>
</cp:coreProperties>
</file>