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5"/>
  </p:handoutMasterIdLst>
  <p:sldIdLst>
    <p:sldId id="256" r:id="rId2"/>
    <p:sldId id="263" r:id="rId3"/>
    <p:sldId id="259" r:id="rId4"/>
    <p:sldId id="258" r:id="rId5"/>
    <p:sldId id="26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362" y="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4A4355-B426-47F0-86DB-1020C2BC03AA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23E90B-1AEA-42D3-AED6-92AD0910A1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8067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rickwork-SD-R1acrop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 useBgFill="1">
        <p:nvSpPr>
          <p:cNvPr id="13" name="Freeform 12"/>
          <p:cNvSpPr/>
          <p:nvPr/>
        </p:nvSpPr>
        <p:spPr>
          <a:xfrm>
            <a:off x="-8467" y="-16933"/>
            <a:ext cx="8754534" cy="6451600"/>
          </a:xfrm>
          <a:custGeom>
            <a:avLst/>
            <a:gdLst/>
            <a:ahLst/>
            <a:cxnLst/>
            <a:rect l="l" t="t" r="r" b="b"/>
            <a:pathLst>
              <a:path w="8754534" h="6451600">
                <a:moveTo>
                  <a:pt x="8373534" y="0"/>
                </a:moveTo>
                <a:lnTo>
                  <a:pt x="8754534" y="5994400"/>
                </a:lnTo>
                <a:lnTo>
                  <a:pt x="0" y="6451600"/>
                </a:lnTo>
                <a:lnTo>
                  <a:pt x="0" y="0"/>
                </a:lnTo>
                <a:lnTo>
                  <a:pt x="8373534" y="0"/>
                </a:lnTo>
                <a:close/>
              </a:path>
            </a:pathLst>
          </a:custGeom>
          <a:ln>
            <a:noFill/>
          </a:ln>
          <a:effectLst>
            <a:outerShdw blurRad="98425" dist="76200" dir="4380000" algn="tl" rotWithShape="0">
              <a:srgbClr val="000000">
                <a:alpha val="68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Freeform 22"/>
          <p:cNvSpPr/>
          <p:nvPr/>
        </p:nvSpPr>
        <p:spPr>
          <a:xfrm>
            <a:off x="-10379" y="4445000"/>
            <a:ext cx="8464695" cy="1715811"/>
          </a:xfrm>
          <a:custGeom>
            <a:avLst/>
            <a:gdLst/>
            <a:ahLst/>
            <a:cxnLst/>
            <a:rect l="l" t="t" r="r" b="b"/>
            <a:pathLst>
              <a:path w="8428428" h="1878553">
                <a:moveTo>
                  <a:pt x="0" y="438229"/>
                </a:moveTo>
                <a:lnTo>
                  <a:pt x="8343246" y="0"/>
                </a:lnTo>
                <a:lnTo>
                  <a:pt x="8428428" y="1424838"/>
                </a:lnTo>
                <a:lnTo>
                  <a:pt x="7515" y="1878553"/>
                </a:lnTo>
                <a:lnTo>
                  <a:pt x="0" y="438229"/>
                </a:lnTo>
                <a:close/>
              </a:path>
            </a:pathLst>
          </a:cu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Freeform 28"/>
          <p:cNvSpPr/>
          <p:nvPr/>
        </p:nvSpPr>
        <p:spPr>
          <a:xfrm>
            <a:off x="-2864" y="0"/>
            <a:ext cx="5811235" cy="321615"/>
          </a:xfrm>
          <a:custGeom>
            <a:avLst/>
            <a:gdLst/>
            <a:ahLst/>
            <a:cxnLst/>
            <a:rect l="l" t="t" r="r" b="b"/>
            <a:pathLst>
              <a:path w="5811235" h="321615">
                <a:moveTo>
                  <a:pt x="0" y="0"/>
                </a:moveTo>
                <a:lnTo>
                  <a:pt x="5811235" y="0"/>
                </a:lnTo>
                <a:lnTo>
                  <a:pt x="1" y="321615"/>
                </a:lnTo>
                <a:cubicBezTo>
                  <a:pt x="1" y="214410"/>
                  <a:pt x="0" y="107205"/>
                  <a:pt x="0" y="0"/>
                </a:cubicBezTo>
                <a:close/>
              </a:path>
            </a:pathLst>
          </a:cu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Freeform 29"/>
          <p:cNvSpPr/>
          <p:nvPr/>
        </p:nvSpPr>
        <p:spPr>
          <a:xfrm rot="21420000">
            <a:off x="-170768" y="213023"/>
            <a:ext cx="8480534" cy="5746008"/>
          </a:xfrm>
          <a:custGeom>
            <a:avLst/>
            <a:gdLst/>
            <a:ahLst/>
            <a:cxnLst/>
            <a:rect l="l" t="t" r="r" b="b"/>
            <a:pathLst>
              <a:path w="11307378" h="5746008">
                <a:moveTo>
                  <a:pt x="11270997" y="0"/>
                </a:moveTo>
                <a:lnTo>
                  <a:pt x="11307378" y="5746008"/>
                </a:lnTo>
                <a:lnTo>
                  <a:pt x="1" y="5743137"/>
                </a:lnTo>
              </a:path>
            </a:pathLst>
          </a:custGeom>
          <a:ln w="82550">
            <a:solidFill>
              <a:schemeClr val="tx1">
                <a:lumMod val="50000"/>
                <a:lumOff val="50000"/>
              </a:schemeClr>
            </a:solidFill>
            <a:miter lim="800000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1420000">
            <a:off x="451416" y="668338"/>
            <a:ext cx="7533524" cy="2766528"/>
          </a:xfrm>
        </p:spPr>
        <p:txBody>
          <a:bodyPr anchor="b">
            <a:normAutofit/>
          </a:bodyPr>
          <a:lstStyle>
            <a:lvl1pPr algn="r"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21420000">
            <a:off x="554462" y="3446830"/>
            <a:ext cx="7512060" cy="550333"/>
          </a:xfrm>
        </p:spPr>
        <p:txBody>
          <a:bodyPr anchor="t">
            <a:noAutofit/>
          </a:bodyPr>
          <a:lstStyle>
            <a:lvl1pPr marL="0" indent="0" algn="r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21420000">
            <a:off x="3669071" y="4714242"/>
            <a:ext cx="4607740" cy="942356"/>
          </a:xfrm>
        </p:spPr>
        <p:txBody>
          <a:bodyPr/>
          <a:lstStyle>
            <a:lvl1pPr algn="ctr">
              <a:defRPr sz="4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2911387-F006-4CE6-9C6D-407D4FCAE470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21420000">
            <a:off x="-12134" y="4954635"/>
            <a:ext cx="2987069" cy="918361"/>
          </a:xfrm>
        </p:spPr>
        <p:txBody>
          <a:bodyPr vert="horz" lIns="91440" tIns="45720" rIns="91440" bIns="45720" rtlCol="0" anchor="ctr"/>
          <a:lstStyle>
            <a:lvl1pPr algn="r">
              <a:defRPr lang="en-US" sz="4200" dirty="0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21420000">
            <a:off x="7401518" y="3819948"/>
            <a:ext cx="680390" cy="498470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0B7C13A-A6F6-4EF4-9285-FE3D8668C769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5-Point Star 32"/>
          <p:cNvSpPr/>
          <p:nvPr/>
        </p:nvSpPr>
        <p:spPr>
          <a:xfrm rot="21420000">
            <a:off x="3121951" y="5057183"/>
            <a:ext cx="515386" cy="515386"/>
          </a:xfrm>
          <a:prstGeom prst="star5">
            <a:avLst>
              <a:gd name="adj" fmla="val 26693"/>
              <a:gd name="hf" fmla="val 105146"/>
              <a:gd name="vf" fmla="val 110557"/>
            </a:avLst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3002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106333"/>
            <a:ext cx="7796031" cy="58884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4351" y="685800"/>
            <a:ext cx="7794385" cy="3194903"/>
          </a:xfr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35" y="4702923"/>
            <a:ext cx="7796046" cy="682472"/>
          </a:xfrm>
        </p:spPr>
        <p:txBody>
          <a:bodyPr anchor="t"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11387-F006-4CE6-9C6D-407D4FCAE470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7C13A-A6F6-4EF4-9285-FE3D8668C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725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7677" cy="3194903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35" y="4106333"/>
            <a:ext cx="7796047" cy="127360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11387-F006-4CE6-9C6D-407D4FCAE470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7C13A-A6F6-4EF4-9285-FE3D8668C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4194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99" y="685800"/>
            <a:ext cx="7143765" cy="2916704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62698" y="3610032"/>
            <a:ext cx="6500967" cy="377768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4106334"/>
            <a:ext cx="7797662" cy="126825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11387-F006-4CE6-9C6D-407D4FCAE470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7C13A-A6F6-4EF4-9285-FE3D8668C76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04280" y="88785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897147" y="290648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004147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1723855"/>
            <a:ext cx="7796030" cy="2511835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4247468"/>
            <a:ext cx="7796030" cy="114064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11387-F006-4CE6-9C6D-407D4FCAE470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7C13A-A6F6-4EF4-9285-FE3D8668C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8206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6030" cy="115196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14352" y="206339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14352" y="2639658"/>
            <a:ext cx="2482596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75967" y="206339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175966" y="2639658"/>
            <a:ext cx="2482596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27785" y="206339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27785" y="2639658"/>
            <a:ext cx="2482596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11387-F006-4CE6-9C6D-407D4FCAE470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7C13A-A6F6-4EF4-9285-FE3D8668C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0364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7662" cy="115196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18880" y="381302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14335" y="2063396"/>
            <a:ext cx="2482596" cy="1536725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18880" y="4389288"/>
            <a:ext cx="2482596" cy="98529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78058" y="381302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176999" y="2063396"/>
            <a:ext cx="2482596" cy="1535237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176998" y="4389286"/>
            <a:ext cx="2483655" cy="98530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26708" y="381302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26614" y="2063394"/>
            <a:ext cx="2482596" cy="1537196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26614" y="4389284"/>
            <a:ext cx="2482596" cy="98530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11387-F006-4CE6-9C6D-407D4FCAE470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7C13A-A6F6-4EF4-9285-FE3D8668C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62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514351" y="2063396"/>
            <a:ext cx="7796030" cy="331119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11387-F006-4CE6-9C6D-407D4FCAE470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7C13A-A6F6-4EF4-9285-FE3D8668C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6078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1896" y="685801"/>
            <a:ext cx="1698485" cy="468878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514351" y="685801"/>
            <a:ext cx="5928323" cy="4688785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11387-F006-4CE6-9C6D-407D4FCAE470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7C13A-A6F6-4EF4-9285-FE3D8668C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05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514351" y="2063396"/>
            <a:ext cx="7796030" cy="331118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11387-F006-4CE6-9C6D-407D4FCAE470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7C13A-A6F6-4EF4-9285-FE3D8668C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595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6030" cy="3193487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1" y="3742267"/>
            <a:ext cx="7796030" cy="1639614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11387-F006-4CE6-9C6D-407D4FCAE470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7C13A-A6F6-4EF4-9285-FE3D8668C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530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14351" y="685800"/>
            <a:ext cx="7797662" cy="11581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514350" y="2063396"/>
            <a:ext cx="3816536" cy="3311189"/>
          </a:xfrm>
        </p:spPr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495478" y="2063396"/>
            <a:ext cx="3814904" cy="3311189"/>
          </a:xfrm>
        </p:spPr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11387-F006-4CE6-9C6D-407D4FCAE470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7C13A-A6F6-4EF4-9285-FE3D8668C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564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14351" y="685800"/>
            <a:ext cx="7796030" cy="11581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569" y="2063396"/>
            <a:ext cx="3591317" cy="679994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514352" y="2861733"/>
            <a:ext cx="3816534" cy="2512852"/>
          </a:xfrm>
        </p:spPr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5340" y="2063396"/>
            <a:ext cx="3596671" cy="679994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495477" y="2861733"/>
            <a:ext cx="3816535" cy="2512852"/>
          </a:xfrm>
        </p:spPr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11387-F006-4CE6-9C6D-407D4FCAE470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7C13A-A6F6-4EF4-9285-FE3D8668C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35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11387-F006-4CE6-9C6D-407D4FCAE470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7C13A-A6F6-4EF4-9285-FE3D8668C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028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11387-F006-4CE6-9C6D-407D4FCAE470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7C13A-A6F6-4EF4-9285-FE3D8668C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226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232" y="685800"/>
            <a:ext cx="3095145" cy="2023252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784600" y="685801"/>
            <a:ext cx="4525781" cy="468878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232" y="2709053"/>
            <a:ext cx="3095146" cy="2665533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11387-F006-4CE6-9C6D-407D4FCAE470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7C13A-A6F6-4EF4-9285-FE3D8668C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110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85800"/>
            <a:ext cx="4408172" cy="2023252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47740" y="1"/>
            <a:ext cx="3162641" cy="5071533"/>
          </a:xfr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2709053"/>
            <a:ext cx="4408171" cy="2362481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11387-F006-4CE6-9C6D-407D4FCAE470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7C13A-A6F6-4EF4-9285-FE3D8668C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099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rickwork-SD-R1acrop.jp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-19048" y="1"/>
            <a:ext cx="9004013" cy="6644081"/>
            <a:chOff x="-25397" y="0"/>
            <a:chExt cx="12005350" cy="6644081"/>
          </a:xfrm>
        </p:grpSpPr>
        <p:sp useBgFill="1">
          <p:nvSpPr>
            <p:cNvPr id="11" name="Rectangle 10"/>
            <p:cNvSpPr/>
            <p:nvPr/>
          </p:nvSpPr>
          <p:spPr>
            <a:xfrm>
              <a:off x="1" y="0"/>
              <a:ext cx="11979952" cy="6644081"/>
            </a:xfrm>
            <a:prstGeom prst="rect">
              <a:avLst/>
            </a:prstGeom>
            <a:ln>
              <a:noFill/>
            </a:ln>
            <a:effectLst>
              <a:outerShdw blurRad="98425" dist="76200" dir="4380000" algn="tl" rotWithShape="0">
                <a:srgbClr val="000000">
                  <a:alpha val="68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1" y="5600215"/>
              <a:ext cx="11706512" cy="780581"/>
            </a:xfrm>
            <a:prstGeom prst="rect">
              <a:avLst/>
            </a:prstGeom>
            <a:gradFill flip="none" rotWithShape="1">
              <a:gsLst>
                <a:gs pos="34000">
                  <a:schemeClr val="accent1"/>
                </a:gs>
                <a:gs pos="100000">
                  <a:schemeClr val="accent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-25397" y="0"/>
              <a:ext cx="11773291" cy="6419514"/>
            </a:xfrm>
            <a:custGeom>
              <a:avLst/>
              <a:gdLst/>
              <a:ahLst/>
              <a:cxnLst/>
              <a:rect l="l" t="t" r="r" b="b"/>
              <a:pathLst>
                <a:path w="11773291" h="6419514">
                  <a:moveTo>
                    <a:pt x="11750059" y="0"/>
                  </a:moveTo>
                  <a:lnTo>
                    <a:pt x="11773291" y="6419514"/>
                  </a:lnTo>
                  <a:lnTo>
                    <a:pt x="0" y="6411047"/>
                  </a:lnTo>
                </a:path>
              </a:pathLst>
            </a:custGeom>
            <a:ln w="82550">
              <a:solidFill>
                <a:schemeClr val="tx1">
                  <a:lumMod val="50000"/>
                  <a:lumOff val="50000"/>
                </a:schemeClr>
              </a:solidFill>
              <a:miter lim="800000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7662" cy="11519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1" y="2063396"/>
            <a:ext cx="7797662" cy="33111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73562" y="5757334"/>
            <a:ext cx="2838450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2911387-F006-4CE6-9C6D-407D4FCAE470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1" y="5757334"/>
            <a:ext cx="4124789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15341" y="5757334"/>
            <a:ext cx="680390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0B7C13A-A6F6-4EF4-9285-FE3D8668C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803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cap="all" baseline="0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biblia.com/bible/esv/Rom%208.37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bible.us/john10.10.amp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biblia.com/bible/esv/John%2010.27%E2%80%9329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biblia.com/bible/esv/Rom%208.35%E2%80%9339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Better Because of the Battle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21420000">
            <a:off x="410891" y="3303770"/>
            <a:ext cx="7665612" cy="1221350"/>
          </a:xfrm>
        </p:spPr>
        <p:txBody>
          <a:bodyPr>
            <a:noAutofit/>
          </a:bodyPr>
          <a:lstStyle/>
          <a:p>
            <a:pPr algn="ctr"/>
            <a:r>
              <a:rPr lang="en-US" dirty="0" smtClean="0"/>
              <a:t>Nay</a:t>
            </a:r>
            <a:r>
              <a:rPr lang="en-US" dirty="0"/>
              <a:t>, </a:t>
            </a:r>
            <a:r>
              <a:rPr lang="en-US" b="1" dirty="0"/>
              <a:t>in </a:t>
            </a:r>
            <a:r>
              <a:rPr lang="en-US" dirty="0"/>
              <a:t>all </a:t>
            </a:r>
            <a:r>
              <a:rPr lang="en-US" b="1" dirty="0"/>
              <a:t>these things</a:t>
            </a:r>
            <a:r>
              <a:rPr lang="en-US" dirty="0"/>
              <a:t> we are </a:t>
            </a:r>
            <a:r>
              <a:rPr lang="en-US" i="1" dirty="0"/>
              <a:t>more than conquerors</a:t>
            </a:r>
            <a:r>
              <a:rPr lang="en-US" dirty="0"/>
              <a:t> </a:t>
            </a:r>
            <a:r>
              <a:rPr lang="en-US" dirty="0" smtClean="0"/>
              <a:t> through </a:t>
            </a:r>
            <a:r>
              <a:rPr lang="en-US" i="1" dirty="0"/>
              <a:t>him that loved us</a:t>
            </a:r>
            <a:r>
              <a:rPr lang="en-US" dirty="0" smtClean="0"/>
              <a:t>.</a:t>
            </a:r>
            <a:r>
              <a:rPr lang="en-US" b="1" dirty="0" smtClean="0"/>
              <a:t> Romans 8:37 (KJV)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238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63" y="0"/>
            <a:ext cx="7797662" cy="914399"/>
          </a:xfrm>
        </p:spPr>
        <p:txBody>
          <a:bodyPr/>
          <a:lstStyle/>
          <a:p>
            <a:r>
              <a:rPr lang="en-US" dirty="0" smtClean="0"/>
              <a:t>Better Because of the Battle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905021"/>
            <a:ext cx="8458200" cy="4038600"/>
          </a:xfrm>
        </p:spPr>
        <p:txBody>
          <a:bodyPr>
            <a:normAutofit/>
          </a:bodyPr>
          <a:lstStyle/>
          <a:p>
            <a:r>
              <a:rPr lang="en-US" sz="2400" dirty="0"/>
              <a:t>To be more than conquerors means we face the trials of life with the certainty that we are not alone. We have a mighty Father who fights for us. </a:t>
            </a:r>
            <a:endParaRPr lang="en-US" sz="2400" dirty="0" smtClean="0"/>
          </a:p>
          <a:p>
            <a:r>
              <a:rPr lang="en-US" sz="2400" dirty="0" smtClean="0"/>
              <a:t>Ps. 23:4-Yea, though I walk through the shadow of death I will fear no evil; for You are with me…</a:t>
            </a:r>
          </a:p>
          <a:p>
            <a:r>
              <a:rPr lang="en-US" sz="2400" dirty="0"/>
              <a:t>W</a:t>
            </a:r>
            <a:r>
              <a:rPr lang="en-US" sz="2400" dirty="0" smtClean="0"/>
              <a:t>e  can approach </a:t>
            </a:r>
            <a:r>
              <a:rPr lang="en-US" sz="2400" dirty="0"/>
              <a:t>the darkest valleys with confidence, knowing that nothing can happen to us that is not permitted by our loving Father for our </a:t>
            </a:r>
            <a:r>
              <a:rPr lang="en-US" sz="2400" dirty="0" smtClean="0"/>
              <a:t>good.</a:t>
            </a:r>
          </a:p>
        </p:txBody>
      </p:sp>
    </p:spTree>
    <p:extLst>
      <p:ext uri="{BB962C8B-B14F-4D97-AF65-F5344CB8AC3E}">
        <p14:creationId xmlns:p14="http://schemas.microsoft.com/office/powerpoint/2010/main" val="30476151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797662" cy="838199"/>
          </a:xfrm>
        </p:spPr>
        <p:txBody>
          <a:bodyPr/>
          <a:lstStyle/>
          <a:p>
            <a:r>
              <a:rPr lang="en-US" dirty="0" smtClean="0"/>
              <a:t>Better Because of the Battle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990600"/>
            <a:ext cx="8610600" cy="4114800"/>
          </a:xfrm>
        </p:spPr>
        <p:txBody>
          <a:bodyPr>
            <a:noAutofit/>
          </a:bodyPr>
          <a:lstStyle/>
          <a:p>
            <a:r>
              <a:rPr lang="en-US" sz="2400" dirty="0" smtClean="0"/>
              <a:t>When we repent our sins are forgiven </a:t>
            </a:r>
            <a:r>
              <a:rPr lang="en-US" sz="2400" dirty="0"/>
              <a:t>and no attempt of the enemy can steal the loving care of God from our </a:t>
            </a:r>
            <a:r>
              <a:rPr lang="en-US" sz="2400" dirty="0" smtClean="0"/>
              <a:t>lives.</a:t>
            </a:r>
          </a:p>
          <a:p>
            <a:r>
              <a:rPr lang="en-US" sz="2400" dirty="0" smtClean="0"/>
              <a:t> That </a:t>
            </a:r>
            <a:r>
              <a:rPr lang="en-US" sz="2400" dirty="0"/>
              <a:t>makes us more than conquerors through Christ who loves us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We are better because of the battle, because being much more than a conqueror means a  triumph </a:t>
            </a:r>
            <a:r>
              <a:rPr lang="en-US" sz="2400" dirty="0"/>
              <a:t>so complete that we </a:t>
            </a:r>
            <a:r>
              <a:rPr lang="en-US" sz="2400" dirty="0" smtClean="0"/>
              <a:t>not </a:t>
            </a:r>
            <a:r>
              <a:rPr lang="en-US" sz="2400" dirty="0"/>
              <a:t>only escape defeat and destruction, but </a:t>
            </a:r>
            <a:r>
              <a:rPr lang="en-US" sz="2400" dirty="0" smtClean="0"/>
              <a:t>we also </a:t>
            </a:r>
            <a:r>
              <a:rPr lang="en-US" sz="2400" dirty="0"/>
              <a:t>destroy our enemy and his obstacles, and win </a:t>
            </a:r>
            <a:r>
              <a:rPr lang="en-US" sz="2400" dirty="0" smtClean="0"/>
              <a:t>the spoils. 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456194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6963" y="457200"/>
            <a:ext cx="7796030" cy="3311189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Next Bible </a:t>
            </a:r>
            <a:r>
              <a:rPr lang="en-US" sz="2800" dirty="0" smtClean="0"/>
              <a:t>Wednesday-2/8/17</a:t>
            </a:r>
            <a:endParaRPr lang="en-US" sz="2800" dirty="0" smtClean="0"/>
          </a:p>
          <a:p>
            <a:r>
              <a:rPr lang="en-US" sz="2800" dirty="0" smtClean="0"/>
              <a:t>Body Meeting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1113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" y="304800"/>
            <a:ext cx="7796030" cy="331118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Reference</a:t>
            </a:r>
          </a:p>
          <a:p>
            <a:r>
              <a:rPr lang="en-US" dirty="0" smtClean="0"/>
              <a:t>Better Because of the Battle-Rev. </a:t>
            </a:r>
            <a:r>
              <a:rPr lang="en-US" dirty="0" err="1" smtClean="0"/>
              <a:t>Lem</a:t>
            </a:r>
            <a:r>
              <a:rPr lang="en-US" dirty="0" smtClean="0"/>
              <a:t> Andrews</a:t>
            </a:r>
          </a:p>
          <a:p>
            <a:r>
              <a:rPr lang="en-US" dirty="0" smtClean="0"/>
              <a:t>Much More Than A Conqueror-www.gotquestions.org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551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Better Because of the Battle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52401" y="1676400"/>
            <a:ext cx="8458200" cy="3886200"/>
          </a:xfrm>
        </p:spPr>
        <p:txBody>
          <a:bodyPr>
            <a:normAutofit fontScale="92500" lnSpcReduction="10000"/>
          </a:bodyPr>
          <a:lstStyle/>
          <a:p>
            <a:endParaRPr lang="en-US" u="sng" dirty="0" smtClean="0">
              <a:hlinkClick r:id="rId2"/>
            </a:endParaRPr>
          </a:p>
          <a:p>
            <a:r>
              <a:rPr lang="en-US" u="sng" dirty="0" smtClean="0">
                <a:hlinkClick r:id="rId2"/>
              </a:rPr>
              <a:t>Romans </a:t>
            </a:r>
            <a:r>
              <a:rPr lang="en-US" u="sng" dirty="0">
                <a:hlinkClick r:id="rId2"/>
              </a:rPr>
              <a:t>8:37</a:t>
            </a:r>
            <a:r>
              <a:rPr lang="en-US" dirty="0"/>
              <a:t> says, “We are more than conquerors through him who loved us.” To conquer is to be victorious over an adversary. To be "more than a conqueror" means we not only achieve victory, but we </a:t>
            </a:r>
            <a:r>
              <a:rPr lang="en-US" dirty="0" smtClean="0"/>
              <a:t>are </a:t>
            </a:r>
            <a:r>
              <a:rPr lang="en-US" i="1" dirty="0" smtClean="0"/>
              <a:t>overwhelmingly</a:t>
            </a:r>
            <a:r>
              <a:rPr lang="en-US" dirty="0" smtClean="0"/>
              <a:t> </a:t>
            </a:r>
            <a:r>
              <a:rPr lang="en-US" dirty="0"/>
              <a:t>victorious</a:t>
            </a:r>
            <a:r>
              <a:rPr lang="en-US" dirty="0" smtClean="0"/>
              <a:t>.</a:t>
            </a:r>
          </a:p>
          <a:p>
            <a:r>
              <a:rPr lang="en-US" dirty="0" smtClean="0"/>
              <a:t>We cannot win a war, without a fight.</a:t>
            </a:r>
          </a:p>
          <a:p>
            <a:r>
              <a:rPr lang="en-US" dirty="0" smtClean="0"/>
              <a:t>Spiritual Discipline is often built by going through conflicts, trouble and struggles.</a:t>
            </a:r>
          </a:p>
          <a:p>
            <a:r>
              <a:rPr lang="en-US" dirty="0" smtClean="0"/>
              <a:t>Trouble is necessary to settle and confirm externally what is in us internally. This is how we built our spiritual </a:t>
            </a:r>
            <a:r>
              <a:rPr lang="en-US" dirty="0"/>
              <a:t>c</a:t>
            </a:r>
            <a:r>
              <a:rPr lang="en-US" dirty="0" smtClean="0"/>
              <a:t>haracter.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959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7797662" cy="1151965"/>
          </a:xfrm>
        </p:spPr>
        <p:txBody>
          <a:bodyPr/>
          <a:lstStyle/>
          <a:p>
            <a:r>
              <a:rPr lang="en-US" dirty="0" smtClean="0"/>
              <a:t>Better Because of the Battle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52400" y="717831"/>
            <a:ext cx="7796030" cy="331118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What does it mean to be more than a conqueror?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62261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797662" cy="1151965"/>
          </a:xfrm>
        </p:spPr>
        <p:txBody>
          <a:bodyPr/>
          <a:lstStyle/>
          <a:p>
            <a:r>
              <a:rPr lang="en-US" dirty="0" smtClean="0"/>
              <a:t>Better Because of the Battle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762000"/>
            <a:ext cx="8534400" cy="4038600"/>
          </a:xfrm>
        </p:spPr>
        <p:txBody>
          <a:bodyPr>
            <a:normAutofit/>
          </a:bodyPr>
          <a:lstStyle/>
          <a:p>
            <a:r>
              <a:rPr lang="en-US" dirty="0" smtClean="0"/>
              <a:t>Through every battle won, </a:t>
            </a:r>
            <a:r>
              <a:rPr lang="en-US" dirty="0"/>
              <a:t>we recover missed or stolen opportunities and blessings, and gain new opportunities and </a:t>
            </a:r>
            <a:r>
              <a:rPr lang="en-US" dirty="0" smtClean="0"/>
              <a:t>blessings.</a:t>
            </a:r>
          </a:p>
          <a:p>
            <a:r>
              <a:rPr lang="en-US" dirty="0" smtClean="0"/>
              <a:t>We are much more than conquerors. We also obtain the spoils.</a:t>
            </a:r>
          </a:p>
          <a:p>
            <a:r>
              <a:rPr lang="en-US" dirty="0" smtClean="0"/>
              <a:t>When </a:t>
            </a:r>
            <a:r>
              <a:rPr lang="en-US" dirty="0"/>
              <a:t>we are in the midst of tribulations and hardships, we are more than conqueror</a:t>
            </a:r>
            <a:r>
              <a:rPr lang="en-US" dirty="0" smtClean="0"/>
              <a:t>.</a:t>
            </a:r>
          </a:p>
          <a:p>
            <a:r>
              <a:rPr lang="en-US" b="1" dirty="0"/>
              <a:t>Romans 8:28 (KJV) </a:t>
            </a:r>
            <a:r>
              <a:rPr lang="en-US" dirty="0"/>
              <a:t>And we know that all things work together for good to them that love God, to them who are the called according to </a:t>
            </a:r>
            <a:r>
              <a:rPr lang="en-US" i="1" dirty="0"/>
              <a:t>his</a:t>
            </a:r>
            <a:r>
              <a:rPr lang="en-US" dirty="0"/>
              <a:t> purpose. [</a:t>
            </a:r>
            <a:r>
              <a:rPr lang="en-US" i="1" dirty="0"/>
              <a:t>even in adverse circumstances </a:t>
            </a:r>
            <a:r>
              <a:rPr lang="en-US" i="1" dirty="0" smtClean="0"/>
              <a:t>----]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844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52" y="0"/>
            <a:ext cx="7797662" cy="1151965"/>
          </a:xfrm>
        </p:spPr>
        <p:txBody>
          <a:bodyPr/>
          <a:lstStyle/>
          <a:p>
            <a:r>
              <a:rPr lang="en-US" dirty="0" smtClean="0"/>
              <a:t>Better Because of the Battle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593567"/>
            <a:ext cx="7796030" cy="3311189"/>
          </a:xfrm>
        </p:spPr>
        <p:txBody>
          <a:bodyPr/>
          <a:lstStyle/>
          <a:p>
            <a:r>
              <a:rPr lang="en-US" sz="3200" dirty="0" smtClean="0"/>
              <a:t>How do will live victorious over the problems that come into our lives?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917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689"/>
            <a:ext cx="7797662" cy="838199"/>
          </a:xfrm>
        </p:spPr>
        <p:txBody>
          <a:bodyPr/>
          <a:lstStyle/>
          <a:p>
            <a:r>
              <a:rPr lang="en-US" dirty="0" smtClean="0"/>
              <a:t>Better Because of the Battle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842888"/>
            <a:ext cx="8763000" cy="4191000"/>
          </a:xfrm>
        </p:spPr>
        <p:txBody>
          <a:bodyPr>
            <a:noAutofit/>
          </a:bodyPr>
          <a:lstStyle/>
          <a:p>
            <a:r>
              <a:rPr lang="en-US" sz="2400" dirty="0" smtClean="0"/>
              <a:t>To </a:t>
            </a:r>
            <a:r>
              <a:rPr lang="en-US" sz="2400" dirty="0"/>
              <a:t>be more than a conqueror means that before you ever get a problem, you already know </a:t>
            </a:r>
            <a:r>
              <a:rPr lang="en-US" sz="2400" dirty="0" smtClean="0"/>
              <a:t>you </a:t>
            </a:r>
            <a:r>
              <a:rPr lang="en-US" sz="2400" dirty="0"/>
              <a:t>can overcome </a:t>
            </a:r>
            <a:r>
              <a:rPr lang="en-US" sz="2400" dirty="0" smtClean="0"/>
              <a:t> your problems through </a:t>
            </a:r>
            <a:r>
              <a:rPr lang="en-US" sz="2400" dirty="0"/>
              <a:t>Christ. </a:t>
            </a:r>
            <a:endParaRPr lang="en-US" sz="2400" dirty="0" smtClean="0"/>
          </a:p>
          <a:p>
            <a:r>
              <a:rPr lang="en-US" sz="2400" dirty="0" smtClean="0"/>
              <a:t>You </a:t>
            </a:r>
            <a:r>
              <a:rPr lang="en-US" sz="2400" dirty="0"/>
              <a:t>live with confidence that </a:t>
            </a:r>
            <a:r>
              <a:rPr lang="en-US" sz="2400" dirty="0" smtClean="0"/>
              <a:t>He </a:t>
            </a:r>
            <a:r>
              <a:rPr lang="en-US" sz="2400" dirty="0"/>
              <a:t>will never leave you nor forsake you. </a:t>
            </a:r>
            <a:endParaRPr lang="en-US" sz="2400" dirty="0" smtClean="0"/>
          </a:p>
          <a:p>
            <a:r>
              <a:rPr lang="en-US" sz="2400" dirty="0" smtClean="0"/>
              <a:t>With this understanding , when </a:t>
            </a:r>
            <a:r>
              <a:rPr lang="en-US" sz="2400" dirty="0"/>
              <a:t>the unexpected happens or you’re disappointed, you won’t be devastated by </a:t>
            </a:r>
            <a:r>
              <a:rPr lang="en-US" sz="2400" dirty="0" smtClean="0"/>
              <a:t>it because God is for YOU.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95149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797662" cy="838199"/>
          </a:xfrm>
        </p:spPr>
        <p:txBody>
          <a:bodyPr/>
          <a:lstStyle/>
          <a:p>
            <a:r>
              <a:rPr lang="en-US" dirty="0" smtClean="0"/>
              <a:t>Better Because of the Battle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6412" y="856956"/>
            <a:ext cx="8534400" cy="4038600"/>
          </a:xfrm>
        </p:spPr>
        <p:txBody>
          <a:bodyPr>
            <a:normAutofit/>
          </a:bodyPr>
          <a:lstStyle/>
          <a:p>
            <a:r>
              <a:rPr lang="en-US" dirty="0"/>
              <a:t>A</a:t>
            </a:r>
            <a:r>
              <a:rPr lang="en-US" dirty="0" smtClean="0"/>
              <a:t>ll </a:t>
            </a:r>
            <a:r>
              <a:rPr lang="en-US" dirty="0"/>
              <a:t>the enemy wants to do is kill, steal and destroy what God wants us to have </a:t>
            </a:r>
            <a:r>
              <a:rPr lang="en-US" dirty="0" smtClean="0"/>
              <a:t>(</a:t>
            </a:r>
            <a:r>
              <a:rPr lang="en-US" b="1" dirty="0" smtClean="0">
                <a:hlinkClick r:id="rId2"/>
              </a:rPr>
              <a:t>John </a:t>
            </a:r>
            <a:r>
              <a:rPr lang="en-US" b="1" dirty="0">
                <a:hlinkClick r:id="rId2"/>
              </a:rPr>
              <a:t>10:10</a:t>
            </a:r>
            <a:r>
              <a:rPr lang="en-US" dirty="0"/>
              <a:t>). </a:t>
            </a:r>
            <a:endParaRPr lang="en-US" dirty="0" smtClean="0"/>
          </a:p>
          <a:p>
            <a:r>
              <a:rPr lang="en-US" dirty="0" smtClean="0"/>
              <a:t>He </a:t>
            </a:r>
            <a:r>
              <a:rPr lang="en-US" dirty="0"/>
              <a:t>wants to diminish you – make you small-minded and small in spirit so you’ll live a small, frustrated life</a:t>
            </a:r>
            <a:r>
              <a:rPr lang="en-US" dirty="0" smtClean="0"/>
              <a:t>.</a:t>
            </a:r>
          </a:p>
          <a:p>
            <a:r>
              <a:rPr lang="en-US" dirty="0" smtClean="0"/>
              <a:t>We have power through the Holy Spirit to help us live right. You are not alone in this fight.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1281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3446"/>
            <a:ext cx="7797662" cy="1151965"/>
          </a:xfrm>
        </p:spPr>
        <p:txBody>
          <a:bodyPr/>
          <a:lstStyle/>
          <a:p>
            <a:r>
              <a:rPr lang="en-US" dirty="0" smtClean="0"/>
              <a:t>Better Because of the Battle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990600"/>
            <a:ext cx="7796030" cy="331118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Who shall separate us from the love of Christ? Shall tribulation, or distress, or persecutions, or famine or nakedness or peril or sword? Rom. 8:35 (NKJV)</a:t>
            </a:r>
          </a:p>
          <a:p>
            <a:r>
              <a:rPr lang="en-US" dirty="0" smtClean="0"/>
              <a:t>In all these things we are much more than conquerors.</a:t>
            </a:r>
          </a:p>
          <a:p>
            <a:r>
              <a:rPr lang="en-US" u="sng" dirty="0">
                <a:hlinkClick r:id="rId2"/>
              </a:rPr>
              <a:t>John 10:27–29</a:t>
            </a:r>
            <a:r>
              <a:rPr lang="en-US" dirty="0"/>
              <a:t>, Jesus said, "My sheep listen to my voice; I know them, and they follow me. I give them eternal life, and they shall never perish; no one will snatch them out of my hand. My Father, who has given them to me, is greater than all; no one can snatch them out of my Father’s hand."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8779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551"/>
            <a:ext cx="7797662" cy="838199"/>
          </a:xfrm>
        </p:spPr>
        <p:txBody>
          <a:bodyPr/>
          <a:lstStyle/>
          <a:p>
            <a:r>
              <a:rPr lang="en-US" dirty="0" smtClean="0"/>
              <a:t>Better Because of the Battle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839372"/>
            <a:ext cx="8534400" cy="4038600"/>
          </a:xfrm>
        </p:spPr>
        <p:txBody>
          <a:bodyPr>
            <a:noAutofit/>
          </a:bodyPr>
          <a:lstStyle/>
          <a:p>
            <a:r>
              <a:rPr lang="en-US" dirty="0"/>
              <a:t>Satan is our adversary. He sends all kinds of life-defeating, joy-stealing attacks to threaten the well-being and faith of God's children. </a:t>
            </a:r>
            <a:endParaRPr lang="en-US" dirty="0" smtClean="0"/>
          </a:p>
          <a:p>
            <a:r>
              <a:rPr lang="en-US" dirty="0" smtClean="0"/>
              <a:t>Many </a:t>
            </a:r>
            <a:r>
              <a:rPr lang="en-US" dirty="0"/>
              <a:t>of those attacks are listed in </a:t>
            </a:r>
            <a:r>
              <a:rPr lang="en-US" u="sng" dirty="0">
                <a:hlinkClick r:id="rId2"/>
              </a:rPr>
              <a:t>Romans 8:35–39</a:t>
            </a:r>
            <a:r>
              <a:rPr lang="en-US" dirty="0"/>
              <a:t>: trouble, hardship, persecution, famine, nakedness, and sword. </a:t>
            </a:r>
            <a:endParaRPr lang="en-US" dirty="0" smtClean="0"/>
          </a:p>
          <a:p>
            <a:r>
              <a:rPr lang="en-US" dirty="0"/>
              <a:t>S</a:t>
            </a:r>
            <a:r>
              <a:rPr lang="en-US" dirty="0" smtClean="0"/>
              <a:t>tand </a:t>
            </a:r>
            <a:r>
              <a:rPr lang="en-US" dirty="0"/>
              <a:t>firm in our faith when those attacks come, reminding us that not only will we win in the end, but Jesus enables us to </a:t>
            </a:r>
            <a:r>
              <a:rPr lang="en-US" dirty="0" smtClean="0"/>
              <a:t>win. </a:t>
            </a:r>
          </a:p>
          <a:p>
            <a:r>
              <a:rPr lang="en-US" dirty="0" smtClean="0"/>
              <a:t>Satan </a:t>
            </a:r>
            <a:r>
              <a:rPr lang="en-US" dirty="0"/>
              <a:t>lacks the power to steal our eternal destiny, and he cannot separate us from the love of </a:t>
            </a:r>
            <a:r>
              <a:rPr lang="en-US" dirty="0" smtClean="0"/>
              <a:t>God that He showed when He sent His Son to die for our sins.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7051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in Event">
  <a:themeElements>
    <a:clrScheme name="Main Event">
      <a:dk1>
        <a:sysClr val="windowText" lastClr="000000"/>
      </a:dk1>
      <a:lt1>
        <a:sysClr val="window" lastClr="FFFFFF"/>
      </a:lt1>
      <a:dk2>
        <a:srgbClr val="424242"/>
      </a:dk2>
      <a:lt2>
        <a:srgbClr val="C8C8C8"/>
      </a:lt2>
      <a:accent1>
        <a:srgbClr val="B80E0F"/>
      </a:accent1>
      <a:accent2>
        <a:srgbClr val="A6987D"/>
      </a:accent2>
      <a:accent3>
        <a:srgbClr val="7F9A71"/>
      </a:accent3>
      <a:accent4>
        <a:srgbClr val="64969F"/>
      </a:accent4>
      <a:accent5>
        <a:srgbClr val="9B75B2"/>
      </a:accent5>
      <a:accent6>
        <a:srgbClr val="80737A"/>
      </a:accent6>
      <a:hlink>
        <a:srgbClr val="F21213"/>
      </a:hlink>
      <a:folHlink>
        <a:srgbClr val="B6A394"/>
      </a:folHlink>
    </a:clrScheme>
    <a:fontScheme name="Main Event">
      <a:majorFont>
        <a:latin typeface="Impact" panose="020B080603090205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Impact" panose="020B080603090205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in Even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blipFill>
          <a:blip xmlns:r="http://schemas.openxmlformats.org/officeDocument/2006/relationships" r:embed="rId1">
            <a:duotone>
              <a:schemeClr val="phClr">
                <a:shade val="88000"/>
                <a:lumMod val="88000"/>
              </a:schemeClr>
              <a:schemeClr val="phClr"/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25400" dist="127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0"/>
        </a:gradFill>
        <a:blipFill>
          <a:blip xmlns:r="http://schemas.openxmlformats.org/officeDocument/2006/relationships" r:embed="rId2">
            <a:duotone>
              <a:schemeClr val="phClr">
                <a:shade val="48000"/>
                <a:satMod val="110000"/>
                <a:lumMod val="40000"/>
              </a:schemeClr>
              <a:schemeClr val="phClr">
                <a:tint val="90000"/>
                <a:lumMod val="10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in Event" id="{AC372BB4-D83D-411E-B849-B641926BA760}" vid="{F1EFBDE3-1A95-4E3D-81AD-1F53D65BEA0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Main Event</Template>
  <TotalTime>108</TotalTime>
  <Words>780</Words>
  <Application>Microsoft Office PowerPoint</Application>
  <PresentationFormat>On-screen Show (4:3)</PresentationFormat>
  <Paragraphs>47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Impact</vt:lpstr>
      <vt:lpstr>Main Event</vt:lpstr>
      <vt:lpstr>Better Because of the Battle</vt:lpstr>
      <vt:lpstr>Better Because of the Battle</vt:lpstr>
      <vt:lpstr>Better Because of the Battle</vt:lpstr>
      <vt:lpstr>Better Because of the Battle</vt:lpstr>
      <vt:lpstr>Better Because of the Battle</vt:lpstr>
      <vt:lpstr>Better Because of the Battle</vt:lpstr>
      <vt:lpstr>Better Because of the Battle</vt:lpstr>
      <vt:lpstr>Better Because of the Battle</vt:lpstr>
      <vt:lpstr>Better Because of the Battle</vt:lpstr>
      <vt:lpstr>Better Because of the Battle</vt:lpstr>
      <vt:lpstr>Better Because of the Battle</vt:lpstr>
      <vt:lpstr>PowerPoint Presentation</vt:lpstr>
      <vt:lpstr>PowerPoint Presentation</vt:lpstr>
    </vt:vector>
  </TitlesOfParts>
  <Company>Veteran Affairs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Better Because of the Battle</dc:title>
  <dc:creator>Department of Veterans Affairs</dc:creator>
  <cp:lastModifiedBy>AFCC</cp:lastModifiedBy>
  <cp:revision>11</cp:revision>
  <cp:lastPrinted>2017-02-01T13:47:27Z</cp:lastPrinted>
  <dcterms:created xsi:type="dcterms:W3CDTF">2017-01-19T18:16:13Z</dcterms:created>
  <dcterms:modified xsi:type="dcterms:W3CDTF">2017-02-02T00:05:58Z</dcterms:modified>
</cp:coreProperties>
</file>