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25"/>
  </p:handoutMasterIdLst>
  <p:sldIdLst>
    <p:sldId id="256" r:id="rId2"/>
    <p:sldId id="283" r:id="rId3"/>
    <p:sldId id="277" r:id="rId4"/>
    <p:sldId id="285" r:id="rId5"/>
    <p:sldId id="286" r:id="rId6"/>
    <p:sldId id="287" r:id="rId7"/>
    <p:sldId id="288" r:id="rId8"/>
    <p:sldId id="289" r:id="rId9"/>
    <p:sldId id="290" r:id="rId10"/>
    <p:sldId id="266" r:id="rId11"/>
    <p:sldId id="284" r:id="rId12"/>
    <p:sldId id="257" r:id="rId13"/>
    <p:sldId id="258" r:id="rId14"/>
    <p:sldId id="291" r:id="rId15"/>
    <p:sldId id="259" r:id="rId16"/>
    <p:sldId id="260" r:id="rId17"/>
    <p:sldId id="261" r:id="rId18"/>
    <p:sldId id="262" r:id="rId19"/>
    <p:sldId id="265" r:id="rId20"/>
    <p:sldId id="263" r:id="rId21"/>
    <p:sldId id="264" r:id="rId22"/>
    <p:sldId id="292" r:id="rId23"/>
    <p:sldId id="26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77" autoAdjust="0"/>
    <p:restoredTop sz="94660"/>
  </p:normalViewPr>
  <p:slideViewPr>
    <p:cSldViewPr>
      <p:cViewPr varScale="1">
        <p:scale>
          <a:sx n="65" d="100"/>
          <a:sy n="65" d="100"/>
        </p:scale>
        <p:origin x="1338"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A97E05-6AEF-4272-A7DD-E227D974B175}" type="datetimeFigureOut">
              <a:rPr lang="en-US" smtClean="0"/>
              <a:t>1/16/2019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DC270-0CDA-4CFE-AAA9-1A9BDF0A1AFF}" type="slidenum">
              <a:rPr lang="en-US" smtClean="0"/>
              <a:t>‹#›</a:t>
            </a:fld>
            <a:endParaRPr lang="en-US" dirty="0"/>
          </a:p>
        </p:txBody>
      </p:sp>
    </p:spTree>
    <p:extLst>
      <p:ext uri="{BB962C8B-B14F-4D97-AF65-F5344CB8AC3E}">
        <p14:creationId xmlns:p14="http://schemas.microsoft.com/office/powerpoint/2010/main" val="4260015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9B5FCAE7-77E2-4B7D-B893-8EBF7E6CDBEF}" type="datetimeFigureOut">
              <a:rPr lang="en-US" smtClean="0"/>
              <a:t>1/16/2019</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A847C68-574B-4094-B19F-1AD962FFF865}" type="slidenum">
              <a:rPr lang="en-US" smtClean="0"/>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9950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45280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90440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133640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9B5FCAE7-77E2-4B7D-B893-8EBF7E6CDBEF}" type="datetimeFigureOut">
              <a:rPr lang="en-US" smtClean="0"/>
              <a:t>1/16/2019</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A847C68-574B-4094-B19F-1AD962FFF865}" type="slidenum">
              <a:rPr lang="en-US" smtClean="0"/>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9345049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45856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50589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121484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FCAE7-77E2-4B7D-B893-8EBF7E6CDBEF}" type="datetimeFigureOut">
              <a:rPr lang="en-US" smtClean="0"/>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07296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9B5FCAE7-77E2-4B7D-B893-8EBF7E6CDBEF}" type="datetimeFigureOut">
              <a:rPr lang="en-US" smtClean="0"/>
              <a:t>1/16/2019</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A847C68-574B-4094-B19F-1AD962FFF865}"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2501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9B5FCAE7-77E2-4B7D-B893-8EBF7E6CDBEF}" type="datetimeFigureOut">
              <a:rPr lang="en-US" smtClean="0"/>
              <a:t>1/16/2019</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A847C68-574B-4094-B19F-1AD962FFF865}"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8146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9B5FCAE7-77E2-4B7D-B893-8EBF7E6CDBEF}" type="datetimeFigureOut">
              <a:rPr lang="en-US" smtClean="0"/>
              <a:t>1/16/2019</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A847C68-574B-4094-B19F-1AD962FFF865}" type="slidenum">
              <a:rPr lang="en-US" smtClean="0"/>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551636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539" y="914400"/>
            <a:ext cx="6270922" cy="3200880"/>
          </a:xfrm>
        </p:spPr>
        <p:txBody>
          <a:bodyPr/>
          <a:lstStyle/>
          <a:p>
            <a:r>
              <a:rPr lang="en-US" sz="5400" dirty="0"/>
              <a:t>Maintaining Unity in </a:t>
            </a:r>
            <a:br>
              <a:rPr lang="en-US" sz="5400" dirty="0"/>
            </a:br>
            <a:r>
              <a:rPr lang="en-US" sz="5400" dirty="0"/>
              <a:t>the Midst of Conflict</a:t>
            </a:r>
          </a:p>
        </p:txBody>
      </p:sp>
      <p:sp>
        <p:nvSpPr>
          <p:cNvPr id="3" name="Subtitle 2"/>
          <p:cNvSpPr>
            <a:spLocks noGrp="1"/>
          </p:cNvSpPr>
          <p:nvPr>
            <p:ph type="subTitle" idx="1"/>
          </p:nvPr>
        </p:nvSpPr>
        <p:spPr>
          <a:xfrm>
            <a:off x="990600" y="3956280"/>
            <a:ext cx="7239000" cy="1834920"/>
          </a:xfrm>
        </p:spPr>
        <p:txBody>
          <a:bodyPr>
            <a:normAutofit/>
          </a:bodyPr>
          <a:lstStyle/>
          <a:p>
            <a:r>
              <a:rPr lang="en-US" sz="3200" dirty="0">
                <a:solidFill>
                  <a:schemeClr val="tx1"/>
                </a:solidFill>
              </a:rPr>
              <a:t>I implore Euodia and I implore Syntyche be of the same mind. </a:t>
            </a:r>
          </a:p>
          <a:p>
            <a:r>
              <a:rPr lang="en-US" sz="3200" dirty="0">
                <a:solidFill>
                  <a:schemeClr val="tx1"/>
                </a:solidFill>
              </a:rPr>
              <a:t>Phil. 4:2</a:t>
            </a:r>
          </a:p>
        </p:txBody>
      </p:sp>
    </p:spTree>
    <p:extLst>
      <p:ext uri="{BB962C8B-B14F-4D97-AF65-F5344CB8AC3E}">
        <p14:creationId xmlns:p14="http://schemas.microsoft.com/office/powerpoint/2010/main" val="1365416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524000"/>
            <a:ext cx="8305800" cy="5105400"/>
          </a:xfrm>
        </p:spPr>
        <p:txBody>
          <a:bodyPr>
            <a:normAutofit/>
          </a:bodyPr>
          <a:lstStyle/>
          <a:p>
            <a:r>
              <a:rPr lang="en-US" sz="3200" dirty="0">
                <a:effectLst/>
              </a:rPr>
              <a:t>Conflict among believers is not new to the body of Christ. It divided believers in Paul’s day even as it does in ours. Though never pleasant, conflict is at times a necessary part of standing for truth. For this very reason, Jude instructed believers to contend earnestly for the faith (Jude 3). </a:t>
            </a:r>
          </a:p>
        </p:txBody>
      </p:sp>
    </p:spTree>
    <p:extLst>
      <p:ext uri="{BB962C8B-B14F-4D97-AF65-F5344CB8AC3E}">
        <p14:creationId xmlns:p14="http://schemas.microsoft.com/office/powerpoint/2010/main" val="857164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447800"/>
            <a:ext cx="8305800" cy="5105400"/>
          </a:xfrm>
        </p:spPr>
        <p:txBody>
          <a:bodyPr>
            <a:noAutofit/>
          </a:bodyPr>
          <a:lstStyle/>
          <a:p>
            <a:r>
              <a:rPr lang="en-US" sz="3200" dirty="0"/>
              <a:t>2. I implore (beg) Euodia and I implore (beg) Syntyche to be of the same mind in the Lord. </a:t>
            </a:r>
          </a:p>
          <a:p>
            <a:r>
              <a:rPr lang="en-US" sz="3200" dirty="0"/>
              <a:t>3. And I urge you also, true companion, help these women who labored with me in the gospel, with Clement also, and the rest of my fellow workers, whose names are in the Book of Life. 4. Rejoice in the Lord always. Again I will say rejoice! 5. Let your gentleness, be known to all men. The Lord is at hand. </a:t>
            </a:r>
          </a:p>
          <a:p>
            <a:r>
              <a:rPr lang="en-US" sz="3200" b="1" dirty="0"/>
              <a:t>Phil. 4:2-5</a:t>
            </a:r>
          </a:p>
        </p:txBody>
      </p:sp>
    </p:spTree>
    <p:extLst>
      <p:ext uri="{BB962C8B-B14F-4D97-AF65-F5344CB8AC3E}">
        <p14:creationId xmlns:p14="http://schemas.microsoft.com/office/powerpoint/2010/main" val="268115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762000" y="1600200"/>
            <a:ext cx="7924800" cy="4648200"/>
          </a:xfrm>
        </p:spPr>
        <p:txBody>
          <a:bodyPr>
            <a:normAutofit fontScale="25000" lnSpcReduction="20000"/>
          </a:bodyPr>
          <a:lstStyle/>
          <a:p>
            <a:r>
              <a:rPr lang="en-US" sz="14400" dirty="0"/>
              <a:t>T</a:t>
            </a:r>
            <a:r>
              <a:rPr lang="en-US" sz="14400" dirty="0">
                <a:effectLst/>
              </a:rPr>
              <a:t>hese women had become publicly divided over a nonessential matter. </a:t>
            </a:r>
          </a:p>
          <a:p>
            <a:r>
              <a:rPr lang="en-US" sz="14400" dirty="0">
                <a:effectLst/>
              </a:rPr>
              <a:t>Although Paul does not give any particular details as to the nature of the conflict, it is noteworthy that Paul does not mention any major doctrinal problem in association with these two women as he did when he wrote to the Galatians, Corinthians, or the Romans. </a:t>
            </a:r>
            <a:br>
              <a:rPr lang="en-US" sz="14400" dirty="0">
                <a:effectLst/>
              </a:rPr>
            </a:br>
            <a:endParaRPr lang="en-US" sz="14400" dirty="0">
              <a:effectLst/>
            </a:endParaRPr>
          </a:p>
          <a:p>
            <a:endParaRPr lang="en-US" dirty="0"/>
          </a:p>
        </p:txBody>
      </p:sp>
    </p:spTree>
    <p:extLst>
      <p:ext uri="{BB962C8B-B14F-4D97-AF65-F5344CB8AC3E}">
        <p14:creationId xmlns:p14="http://schemas.microsoft.com/office/powerpoint/2010/main" val="168763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524000"/>
            <a:ext cx="8382000" cy="4800600"/>
          </a:xfrm>
        </p:spPr>
        <p:txBody>
          <a:bodyPr>
            <a:normAutofit fontScale="92500" lnSpcReduction="10000"/>
          </a:bodyPr>
          <a:lstStyle/>
          <a:p>
            <a:r>
              <a:rPr lang="en-US" sz="4000" dirty="0">
                <a:effectLst/>
              </a:rPr>
              <a:t>Rather than revealing the particulars of the problem, Paul urged the women to settle the matter so the greater issue, their relationship, could be preserved. </a:t>
            </a:r>
          </a:p>
          <a:p>
            <a:r>
              <a:rPr lang="en-US" sz="4000" dirty="0">
                <a:effectLst/>
              </a:rPr>
              <a:t>For Paul, believers were not to stand on personal issues and opinions at the expense of Christian harmony and unity.</a:t>
            </a:r>
            <a:r>
              <a:rPr lang="en-US" sz="3600" dirty="0">
                <a:effectLst/>
              </a:rPr>
              <a:t> </a:t>
            </a:r>
            <a:br>
              <a:rPr lang="en-US" sz="3600" dirty="0">
                <a:effectLst/>
              </a:rPr>
            </a:br>
            <a:endParaRPr lang="en-US" sz="3600" dirty="0">
              <a:effectLst/>
            </a:endParaRPr>
          </a:p>
          <a:p>
            <a:pPr marL="0" indent="0">
              <a:buNone/>
            </a:pPr>
            <a:endParaRPr lang="en-US" dirty="0"/>
          </a:p>
        </p:txBody>
      </p:sp>
    </p:spTree>
    <p:extLst>
      <p:ext uri="{BB962C8B-B14F-4D97-AF65-F5344CB8AC3E}">
        <p14:creationId xmlns:p14="http://schemas.microsoft.com/office/powerpoint/2010/main" val="1378332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9B671-85F9-46C5-9F4B-441761618210}"/>
              </a:ext>
            </a:extLst>
          </p:cNvPr>
          <p:cNvSpPr>
            <a:spLocks noGrp="1"/>
          </p:cNvSpPr>
          <p:nvPr>
            <p:ph type="title"/>
          </p:nvPr>
        </p:nvSpPr>
        <p:spPr/>
        <p:txBody>
          <a:bodyPr/>
          <a:lstStyle/>
          <a:p>
            <a:r>
              <a:rPr lang="en-US" dirty="0"/>
              <a:t>Maintaining Unity </a:t>
            </a:r>
          </a:p>
        </p:txBody>
      </p:sp>
      <p:sp>
        <p:nvSpPr>
          <p:cNvPr id="3" name="Content Placeholder 2">
            <a:extLst>
              <a:ext uri="{FF2B5EF4-FFF2-40B4-BE49-F238E27FC236}">
                <a16:creationId xmlns:a16="http://schemas.microsoft.com/office/drawing/2014/main" id="{1E3DC24D-8176-4431-9A82-A980E3F90726}"/>
              </a:ext>
            </a:extLst>
          </p:cNvPr>
          <p:cNvSpPr>
            <a:spLocks noGrp="1"/>
          </p:cNvSpPr>
          <p:nvPr>
            <p:ph idx="1"/>
          </p:nvPr>
        </p:nvSpPr>
        <p:spPr>
          <a:xfrm>
            <a:off x="685800" y="1524000"/>
            <a:ext cx="8229600" cy="5029200"/>
          </a:xfrm>
        </p:spPr>
        <p:txBody>
          <a:bodyPr>
            <a:normAutofit/>
          </a:bodyPr>
          <a:lstStyle/>
          <a:p>
            <a:pPr marL="0" indent="0">
              <a:buNone/>
            </a:pPr>
            <a:r>
              <a:rPr lang="en-US" sz="3200" dirty="0"/>
              <a:t>What are some ways we can work on reconciling differences among one another when issues occur?</a:t>
            </a:r>
          </a:p>
        </p:txBody>
      </p:sp>
    </p:spTree>
    <p:extLst>
      <p:ext uri="{BB962C8B-B14F-4D97-AF65-F5344CB8AC3E}">
        <p14:creationId xmlns:p14="http://schemas.microsoft.com/office/powerpoint/2010/main" val="1702544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371600"/>
            <a:ext cx="8229600" cy="4953000"/>
          </a:xfrm>
        </p:spPr>
        <p:txBody>
          <a:bodyPr>
            <a:normAutofit fontScale="92500" lnSpcReduction="10000"/>
          </a:bodyPr>
          <a:lstStyle/>
          <a:p>
            <a:r>
              <a:rPr lang="en-US" dirty="0">
                <a:effectLst/>
              </a:rPr>
              <a:t> </a:t>
            </a:r>
            <a:r>
              <a:rPr lang="en-US" sz="4000" dirty="0">
                <a:effectLst/>
              </a:rPr>
              <a:t>Paul addressed his instruction for reconciliation to both women individually. Both women bore fault for the breach; both must bear responsibility for the restoration. </a:t>
            </a:r>
          </a:p>
          <a:p>
            <a:r>
              <a:rPr lang="en-US" sz="4000" dirty="0">
                <a:effectLst/>
              </a:rPr>
              <a:t>It is striking that Paul made no real effort to determine who was at fault or who needed to make the first move toward reconciliation</a:t>
            </a:r>
            <a:r>
              <a:rPr lang="en-US" dirty="0">
                <a:effectLst/>
              </a:rPr>
              <a:t>. </a:t>
            </a:r>
            <a:endParaRPr lang="en-US" dirty="0"/>
          </a:p>
        </p:txBody>
      </p:sp>
    </p:spTree>
    <p:extLst>
      <p:ext uri="{BB962C8B-B14F-4D97-AF65-F5344CB8AC3E}">
        <p14:creationId xmlns:p14="http://schemas.microsoft.com/office/powerpoint/2010/main" val="276218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762000"/>
          </a:xfrm>
        </p:spPr>
        <p:txBody>
          <a:bodyPr/>
          <a:lstStyle/>
          <a:p>
            <a:r>
              <a:rPr lang="en-US" dirty="0"/>
              <a:t>Maintaining Unity </a:t>
            </a:r>
          </a:p>
        </p:txBody>
      </p:sp>
      <p:sp>
        <p:nvSpPr>
          <p:cNvPr id="3" name="Content Placeholder 2"/>
          <p:cNvSpPr>
            <a:spLocks noGrp="1"/>
          </p:cNvSpPr>
          <p:nvPr>
            <p:ph idx="1"/>
          </p:nvPr>
        </p:nvSpPr>
        <p:spPr>
          <a:xfrm>
            <a:off x="685800" y="1524000"/>
            <a:ext cx="8229600" cy="4953000"/>
          </a:xfrm>
        </p:spPr>
        <p:txBody>
          <a:bodyPr>
            <a:normAutofit fontScale="77500" lnSpcReduction="20000"/>
          </a:bodyPr>
          <a:lstStyle/>
          <a:p>
            <a:r>
              <a:rPr lang="en-US" sz="5600" dirty="0">
                <a:effectLst/>
              </a:rPr>
              <a:t>It is clear that Paul considered the need to reconcile as a mutual responsibility. </a:t>
            </a:r>
          </a:p>
          <a:p>
            <a:r>
              <a:rPr lang="en-US" sz="5600" dirty="0">
                <a:effectLst/>
              </a:rPr>
              <a:t>As they had once labored together in the work of the Gospel, Paul entreats these two sisters to labor together in the work of reconciliation. </a:t>
            </a:r>
            <a:br>
              <a:rPr lang="en-US" sz="5600" dirty="0">
                <a:effectLst/>
              </a:rPr>
            </a:br>
            <a:endParaRPr lang="en-US" sz="5600" dirty="0"/>
          </a:p>
          <a:p>
            <a:endParaRPr lang="en-US" dirty="0"/>
          </a:p>
        </p:txBody>
      </p:sp>
    </p:spTree>
    <p:extLst>
      <p:ext uri="{BB962C8B-B14F-4D97-AF65-F5344CB8AC3E}">
        <p14:creationId xmlns:p14="http://schemas.microsoft.com/office/powerpoint/2010/main" val="4225414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457200" y="1600200"/>
            <a:ext cx="8229600" cy="4648200"/>
          </a:xfrm>
        </p:spPr>
        <p:txBody>
          <a:bodyPr>
            <a:noAutofit/>
          </a:bodyPr>
          <a:lstStyle/>
          <a:p>
            <a:r>
              <a:rPr lang="en-US" sz="4400" dirty="0">
                <a:effectLst/>
              </a:rPr>
              <a:t> In this case reconciliation demanded the intervention of a spiritual leader. Apparently, the conflict between the two women had degenerated to the point the involvement of a third party was necessary. </a:t>
            </a:r>
            <a:endParaRPr lang="en-US" sz="4400" dirty="0"/>
          </a:p>
        </p:txBody>
      </p:sp>
    </p:spTree>
    <p:extLst>
      <p:ext uri="{BB962C8B-B14F-4D97-AF65-F5344CB8AC3E}">
        <p14:creationId xmlns:p14="http://schemas.microsoft.com/office/powerpoint/2010/main" val="484776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524000"/>
            <a:ext cx="8382000" cy="5029200"/>
          </a:xfrm>
        </p:spPr>
        <p:txBody>
          <a:bodyPr>
            <a:normAutofit/>
          </a:bodyPr>
          <a:lstStyle/>
          <a:p>
            <a:r>
              <a:rPr lang="en-US" sz="4000" dirty="0">
                <a:effectLst/>
              </a:rPr>
              <a:t>Paul’s request was most likely made to the pastor or one of the spiritual leaders over the church at Philippi. </a:t>
            </a:r>
          </a:p>
          <a:p>
            <a:r>
              <a:rPr lang="en-US" sz="4000" dirty="0">
                <a:effectLst/>
              </a:rPr>
              <a:t>Paul  understood the role of the spiritual leader in a church would certainly include the responsibility to preserve the bond of peace among believers under his charge.</a:t>
            </a:r>
            <a:endParaRPr lang="en-US" sz="4000" dirty="0"/>
          </a:p>
          <a:p>
            <a:endParaRPr lang="en-US" dirty="0"/>
          </a:p>
        </p:txBody>
      </p:sp>
    </p:spTree>
    <p:extLst>
      <p:ext uri="{BB962C8B-B14F-4D97-AF65-F5344CB8AC3E}">
        <p14:creationId xmlns:p14="http://schemas.microsoft.com/office/powerpoint/2010/main" val="1867006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38200"/>
          </a:xfrm>
        </p:spPr>
        <p:txBody>
          <a:bodyPr/>
          <a:lstStyle/>
          <a:p>
            <a:r>
              <a:rPr lang="en-US" dirty="0"/>
              <a:t>Maintaining Unity </a:t>
            </a:r>
          </a:p>
        </p:txBody>
      </p:sp>
      <p:sp>
        <p:nvSpPr>
          <p:cNvPr id="3" name="Content Placeholder 2"/>
          <p:cNvSpPr>
            <a:spLocks noGrp="1"/>
          </p:cNvSpPr>
          <p:nvPr>
            <p:ph idx="1"/>
          </p:nvPr>
        </p:nvSpPr>
        <p:spPr>
          <a:xfrm>
            <a:off x="609600" y="1524000"/>
            <a:ext cx="8382000" cy="5029200"/>
          </a:xfrm>
        </p:spPr>
        <p:txBody>
          <a:bodyPr>
            <a:normAutofit/>
          </a:bodyPr>
          <a:lstStyle/>
          <a:p>
            <a:r>
              <a:rPr lang="en-US" sz="3600" dirty="0">
                <a:effectLst/>
              </a:rPr>
              <a:t>Although Paul does not reveal the cause or nature of their division, it is obvious their conflict was well known to the assembly and had escalated to the point where public confrontation was needed</a:t>
            </a:r>
            <a:endParaRPr lang="en-US" sz="3600" dirty="0"/>
          </a:p>
        </p:txBody>
      </p:sp>
    </p:spTree>
    <p:extLst>
      <p:ext uri="{BB962C8B-B14F-4D97-AF65-F5344CB8AC3E}">
        <p14:creationId xmlns:p14="http://schemas.microsoft.com/office/powerpoint/2010/main" val="158441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533400" y="1295400"/>
            <a:ext cx="8305800" cy="5181600"/>
          </a:xfrm>
        </p:spPr>
        <p:txBody>
          <a:bodyPr>
            <a:normAutofit/>
          </a:bodyPr>
          <a:lstStyle/>
          <a:p>
            <a:r>
              <a:rPr lang="en-US" sz="3200" dirty="0"/>
              <a:t>Divided. Conflicted. At odds. Taking sides and then changing them. Playing one against the other.</a:t>
            </a:r>
          </a:p>
          <a:p>
            <a:r>
              <a:rPr lang="en-US" sz="3200" dirty="0"/>
              <a:t>Shifting. This is not the expected behavior of Christians. </a:t>
            </a:r>
          </a:p>
          <a:p>
            <a:r>
              <a:rPr lang="en-US" sz="3200" dirty="0"/>
              <a:t>However, adults sometimes DO act like this. Yes, Christians sometimes act like this. When they do so, they are not acting in the character and Spirit they have been given in Christ</a:t>
            </a:r>
          </a:p>
          <a:p>
            <a:endParaRPr lang="en-US" dirty="0"/>
          </a:p>
        </p:txBody>
      </p:sp>
    </p:spTree>
    <p:extLst>
      <p:ext uri="{BB962C8B-B14F-4D97-AF65-F5344CB8AC3E}">
        <p14:creationId xmlns:p14="http://schemas.microsoft.com/office/powerpoint/2010/main" val="693518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457200" y="1295400"/>
            <a:ext cx="8229600" cy="5257800"/>
          </a:xfrm>
        </p:spPr>
        <p:txBody>
          <a:bodyPr>
            <a:noAutofit/>
          </a:bodyPr>
          <a:lstStyle/>
          <a:p>
            <a:r>
              <a:rPr lang="en-US" sz="3200" dirty="0">
                <a:effectLst/>
              </a:rPr>
              <a:t>Finally, it is interesting that the outcome of this situation is not recorded for us. The reasons are obvious. When this letter arrived at Philippi, the problem was still a present reality. </a:t>
            </a:r>
          </a:p>
          <a:p>
            <a:r>
              <a:rPr lang="en-US" sz="3200" dirty="0">
                <a:effectLst/>
              </a:rPr>
              <a:t>We have no way of knowing what the results were as there is no other mention of these women anywhere else in the New Testament, and there is no further correspondence to the church at Philippi</a:t>
            </a:r>
            <a:r>
              <a:rPr lang="en-US" dirty="0">
                <a:effectLst/>
              </a:rPr>
              <a:t>. </a:t>
            </a:r>
            <a:endParaRPr lang="en-US" dirty="0"/>
          </a:p>
        </p:txBody>
      </p:sp>
    </p:spTree>
    <p:extLst>
      <p:ext uri="{BB962C8B-B14F-4D97-AF65-F5344CB8AC3E}">
        <p14:creationId xmlns:p14="http://schemas.microsoft.com/office/powerpoint/2010/main" val="171395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838200"/>
          </a:xfrm>
        </p:spPr>
        <p:txBody>
          <a:bodyPr/>
          <a:lstStyle/>
          <a:p>
            <a:r>
              <a:rPr lang="en-US" dirty="0"/>
              <a:t>Maintaining Unity </a:t>
            </a:r>
          </a:p>
        </p:txBody>
      </p:sp>
      <p:sp>
        <p:nvSpPr>
          <p:cNvPr id="3" name="Content Placeholder 2"/>
          <p:cNvSpPr>
            <a:spLocks noGrp="1"/>
          </p:cNvSpPr>
          <p:nvPr>
            <p:ph idx="1"/>
          </p:nvPr>
        </p:nvSpPr>
        <p:spPr>
          <a:xfrm>
            <a:off x="685800" y="1524000"/>
            <a:ext cx="8229600" cy="4876800"/>
          </a:xfrm>
        </p:spPr>
        <p:txBody>
          <a:bodyPr>
            <a:normAutofit/>
          </a:bodyPr>
          <a:lstStyle/>
          <a:p>
            <a:r>
              <a:rPr lang="en-US" dirty="0">
                <a:effectLst/>
              </a:rPr>
              <a:t> </a:t>
            </a:r>
            <a:r>
              <a:rPr lang="en-US" sz="4000" dirty="0">
                <a:effectLst/>
              </a:rPr>
              <a:t>All the reader can conclude is that God wanted us to focus on the vital importance of resolving such breaches of unity rather than providing a specific </a:t>
            </a:r>
            <a:r>
              <a:rPr lang="en-US" sz="4000" dirty="0"/>
              <a:t>way of</a:t>
            </a:r>
            <a:r>
              <a:rPr lang="en-US" sz="4000" dirty="0">
                <a:effectLst/>
              </a:rPr>
              <a:t> doing so. </a:t>
            </a:r>
            <a:r>
              <a:rPr lang="en-US" sz="4000" dirty="0"/>
              <a:t>Phil. 4:2</a:t>
            </a:r>
          </a:p>
          <a:p>
            <a:endParaRPr lang="en-US" sz="4000" dirty="0"/>
          </a:p>
        </p:txBody>
      </p:sp>
    </p:spTree>
    <p:extLst>
      <p:ext uri="{BB962C8B-B14F-4D97-AF65-F5344CB8AC3E}">
        <p14:creationId xmlns:p14="http://schemas.microsoft.com/office/powerpoint/2010/main" val="2912818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3E61D-C9B2-4ACA-9CA8-6A06AF26B6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018CC-414B-4ED6-9EC2-E95776E54CAE}"/>
              </a:ext>
            </a:extLst>
          </p:cNvPr>
          <p:cNvSpPr>
            <a:spLocks noGrp="1"/>
          </p:cNvSpPr>
          <p:nvPr>
            <p:ph idx="1"/>
          </p:nvPr>
        </p:nvSpPr>
        <p:spPr/>
        <p:txBody>
          <a:bodyPr/>
          <a:lstStyle/>
          <a:p>
            <a:r>
              <a:rPr lang="en-US" dirty="0"/>
              <a:t>Bible Study-TBA</a:t>
            </a:r>
          </a:p>
        </p:txBody>
      </p:sp>
    </p:spTree>
    <p:extLst>
      <p:ext uri="{BB962C8B-B14F-4D97-AF65-F5344CB8AC3E}">
        <p14:creationId xmlns:p14="http://schemas.microsoft.com/office/powerpoint/2010/main" val="1652710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pt. 3</a:t>
            </a:r>
          </a:p>
        </p:txBody>
      </p:sp>
      <p:sp>
        <p:nvSpPr>
          <p:cNvPr id="3" name="Content Placeholder 2"/>
          <p:cNvSpPr>
            <a:spLocks noGrp="1"/>
          </p:cNvSpPr>
          <p:nvPr>
            <p:ph idx="1"/>
          </p:nvPr>
        </p:nvSpPr>
        <p:spPr/>
        <p:txBody>
          <a:bodyPr/>
          <a:lstStyle/>
          <a:p>
            <a:pPr marL="0" indent="0">
              <a:buNone/>
            </a:pPr>
            <a:r>
              <a:rPr lang="en-US" b="1" dirty="0"/>
              <a:t>Resources</a:t>
            </a:r>
          </a:p>
          <a:p>
            <a:r>
              <a:rPr lang="en-US" dirty="0"/>
              <a:t>The Bond of Peace-Dr. John Hay</a:t>
            </a:r>
          </a:p>
        </p:txBody>
      </p:sp>
    </p:spTree>
    <p:extLst>
      <p:ext uri="{BB962C8B-B14F-4D97-AF65-F5344CB8AC3E}">
        <p14:creationId xmlns:p14="http://schemas.microsoft.com/office/powerpoint/2010/main" val="153588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85800" y="1524000"/>
            <a:ext cx="8229600" cy="5029200"/>
          </a:xfrm>
        </p:spPr>
        <p:txBody>
          <a:bodyPr/>
          <a:lstStyle/>
          <a:p>
            <a:r>
              <a:rPr lang="en-US" sz="3600" dirty="0"/>
              <a:t>How do you protect the unity of the group (the Body of Christ/the church)?</a:t>
            </a:r>
          </a:p>
          <a:p>
            <a:endParaRPr lang="en-US" dirty="0"/>
          </a:p>
        </p:txBody>
      </p:sp>
    </p:spTree>
    <p:extLst>
      <p:ext uri="{BB962C8B-B14F-4D97-AF65-F5344CB8AC3E}">
        <p14:creationId xmlns:p14="http://schemas.microsoft.com/office/powerpoint/2010/main" val="3231357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85800" y="1447800"/>
            <a:ext cx="8153400" cy="4953000"/>
          </a:xfrm>
        </p:spPr>
        <p:txBody>
          <a:bodyPr>
            <a:noAutofit/>
          </a:bodyPr>
          <a:lstStyle/>
          <a:p>
            <a:r>
              <a:rPr lang="en-US" sz="3600" dirty="0"/>
              <a:t>Walk worthy of our calling. </a:t>
            </a:r>
            <a:r>
              <a:rPr lang="en-US" sz="3600" b="1" dirty="0"/>
              <a:t>We are called </a:t>
            </a:r>
            <a:r>
              <a:rPr lang="en-US" sz="3600" dirty="0"/>
              <a:t>to </a:t>
            </a:r>
            <a:r>
              <a:rPr lang="en-US" sz="3600" b="1" dirty="0"/>
              <a:t>peace</a:t>
            </a:r>
            <a:r>
              <a:rPr lang="en-US" sz="3600" dirty="0"/>
              <a:t> in the one body of Christ: "Therefore, as </a:t>
            </a:r>
            <a:r>
              <a:rPr lang="en-US" sz="3600" i="1" dirty="0"/>
              <a:t>the</a:t>
            </a:r>
            <a:r>
              <a:rPr lang="en-US" sz="3600" dirty="0"/>
              <a:t> elect of God, holy and beloved, put on tender mercies, kindness, humility, meekness, longsuffering; bearing with one another, and forgiving one another, (Colossians 3:12-15).</a:t>
            </a:r>
          </a:p>
          <a:p>
            <a:endParaRPr lang="en-US" sz="3600" dirty="0"/>
          </a:p>
        </p:txBody>
      </p:sp>
    </p:spTree>
    <p:extLst>
      <p:ext uri="{BB962C8B-B14F-4D97-AF65-F5344CB8AC3E}">
        <p14:creationId xmlns:p14="http://schemas.microsoft.com/office/powerpoint/2010/main" val="210785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a:t>
            </a:r>
          </a:p>
        </p:txBody>
      </p:sp>
      <p:sp>
        <p:nvSpPr>
          <p:cNvPr id="3" name="Content Placeholder 2"/>
          <p:cNvSpPr>
            <a:spLocks noGrp="1"/>
          </p:cNvSpPr>
          <p:nvPr>
            <p:ph idx="1"/>
          </p:nvPr>
        </p:nvSpPr>
        <p:spPr>
          <a:xfrm>
            <a:off x="609600" y="1447800"/>
            <a:ext cx="8229600" cy="5029200"/>
          </a:xfrm>
        </p:spPr>
        <p:txBody>
          <a:bodyPr>
            <a:noAutofit/>
          </a:bodyPr>
          <a:lstStyle/>
          <a:p>
            <a:r>
              <a:rPr lang="en-US" sz="3600" dirty="0"/>
              <a:t>12. Therefore, as </a:t>
            </a:r>
            <a:r>
              <a:rPr lang="en-US" sz="3600" i="1" dirty="0"/>
              <a:t>the</a:t>
            </a:r>
            <a:r>
              <a:rPr lang="en-US" sz="3600" dirty="0"/>
              <a:t> elect of God, holy and beloved, put on tender mercies, kindness, humility, meekness, longsuffering; </a:t>
            </a:r>
          </a:p>
          <a:p>
            <a:r>
              <a:rPr lang="en-US" sz="3600" baseline="30000" dirty="0"/>
              <a:t>13.</a:t>
            </a:r>
            <a:r>
              <a:rPr lang="en-US" sz="3600" dirty="0"/>
              <a:t> </a:t>
            </a:r>
            <a:r>
              <a:rPr lang="en-US" sz="3600" baseline="30000" dirty="0"/>
              <a:t> </a:t>
            </a:r>
            <a:r>
              <a:rPr lang="en-US" sz="3600" dirty="0"/>
              <a:t>bearing with one another, and forgiving one another, if anyone has a complaint against another; even as Christ forgave you, so you also </a:t>
            </a:r>
            <a:r>
              <a:rPr lang="en-US" sz="3600" i="1" dirty="0"/>
              <a:t>must do.</a:t>
            </a:r>
            <a:r>
              <a:rPr lang="en-US" sz="3600" dirty="0"/>
              <a:t> </a:t>
            </a:r>
            <a:r>
              <a:rPr lang="en-US" sz="2000" dirty="0"/>
              <a:t>Col. 3:12-13</a:t>
            </a:r>
          </a:p>
        </p:txBody>
      </p:sp>
    </p:spTree>
    <p:extLst>
      <p:ext uri="{BB962C8B-B14F-4D97-AF65-F5344CB8AC3E}">
        <p14:creationId xmlns:p14="http://schemas.microsoft.com/office/powerpoint/2010/main" val="2867032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524000"/>
            <a:ext cx="8229600" cy="5029200"/>
          </a:xfrm>
        </p:spPr>
        <p:txBody>
          <a:bodyPr>
            <a:normAutofit/>
          </a:bodyPr>
          <a:lstStyle/>
          <a:p>
            <a:r>
              <a:rPr lang="en-US" sz="4000" baseline="30000" dirty="0"/>
              <a:t>14 </a:t>
            </a:r>
            <a:r>
              <a:rPr lang="en-US" sz="4000" dirty="0"/>
              <a:t>But above all these things put on love, which is the bond of perfection. </a:t>
            </a:r>
          </a:p>
          <a:p>
            <a:r>
              <a:rPr lang="en-US" sz="4000" baseline="30000" dirty="0"/>
              <a:t>15 </a:t>
            </a:r>
            <a:r>
              <a:rPr lang="en-US" sz="4000" dirty="0"/>
              <a:t>And let the peace of God rule in your hearts, to which also you were called in one body; and be thankful. Col. 3:13</a:t>
            </a:r>
            <a:r>
              <a:rPr lang="en-US" sz="3600" dirty="0"/>
              <a:t>-14 (NKJV)</a:t>
            </a:r>
          </a:p>
        </p:txBody>
      </p:sp>
    </p:spTree>
    <p:extLst>
      <p:ext uri="{BB962C8B-B14F-4D97-AF65-F5344CB8AC3E}">
        <p14:creationId xmlns:p14="http://schemas.microsoft.com/office/powerpoint/2010/main" val="371374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85800" y="1447800"/>
            <a:ext cx="8153400" cy="5029200"/>
          </a:xfrm>
        </p:spPr>
        <p:txBody>
          <a:bodyPr>
            <a:normAutofit/>
          </a:bodyPr>
          <a:lstStyle/>
          <a:p>
            <a:r>
              <a:rPr lang="en-US" sz="3600" dirty="0"/>
              <a:t>Hatred stirs up strife, but </a:t>
            </a:r>
            <a:r>
              <a:rPr lang="en-US" sz="3600" b="1" dirty="0"/>
              <a:t>love</a:t>
            </a:r>
            <a:r>
              <a:rPr lang="en-US" sz="3600" dirty="0"/>
              <a:t> covers all sins. Prov. 10:12 NKJV</a:t>
            </a:r>
          </a:p>
          <a:p>
            <a:r>
              <a:rPr lang="en-US" sz="3600" dirty="0"/>
              <a:t>He that covers a transgression seeks </a:t>
            </a:r>
            <a:r>
              <a:rPr lang="en-US" sz="3600" b="1" dirty="0"/>
              <a:t>love</a:t>
            </a:r>
            <a:r>
              <a:rPr lang="en-US" sz="3600" dirty="0"/>
              <a:t>; but he that repeats a matter separates friends. Prov. 17:9</a:t>
            </a:r>
          </a:p>
          <a:p>
            <a:r>
              <a:rPr lang="en-US" sz="3600" dirty="0"/>
              <a:t>He </a:t>
            </a:r>
            <a:r>
              <a:rPr lang="en-US" sz="3600" b="1" dirty="0"/>
              <a:t>love</a:t>
            </a:r>
            <a:r>
              <a:rPr lang="en-US" sz="3600" dirty="0"/>
              <a:t>s transgression that </a:t>
            </a:r>
            <a:r>
              <a:rPr lang="en-US" sz="3600" b="1" dirty="0"/>
              <a:t>love</a:t>
            </a:r>
            <a:r>
              <a:rPr lang="en-US" sz="3600" dirty="0"/>
              <a:t>s strife: and he that exalts his gate seeks destruction. Prov. 17:19</a:t>
            </a:r>
          </a:p>
        </p:txBody>
      </p:sp>
    </p:spTree>
    <p:extLst>
      <p:ext uri="{BB962C8B-B14F-4D97-AF65-F5344CB8AC3E}">
        <p14:creationId xmlns:p14="http://schemas.microsoft.com/office/powerpoint/2010/main" val="1888706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p>
        </p:txBody>
      </p:sp>
      <p:sp>
        <p:nvSpPr>
          <p:cNvPr id="3" name="Content Placeholder 2"/>
          <p:cNvSpPr>
            <a:spLocks noGrp="1"/>
          </p:cNvSpPr>
          <p:nvPr>
            <p:ph idx="1"/>
          </p:nvPr>
        </p:nvSpPr>
        <p:spPr>
          <a:xfrm>
            <a:off x="609600" y="1447800"/>
            <a:ext cx="8382000" cy="5181600"/>
          </a:xfrm>
        </p:spPr>
        <p:txBody>
          <a:bodyPr>
            <a:normAutofit/>
          </a:bodyPr>
          <a:lstStyle/>
          <a:p>
            <a:r>
              <a:rPr lang="en-US" sz="3600" dirty="0"/>
              <a:t>He who loves strife </a:t>
            </a:r>
            <a:r>
              <a:rPr lang="en-US" sz="3600" i="1" dirty="0"/>
              <a:t>and</a:t>
            </a:r>
            <a:r>
              <a:rPr lang="en-US" sz="3600" dirty="0"/>
              <a:t> is quarrelsome loves transgression </a:t>
            </a:r>
            <a:r>
              <a:rPr lang="en-US" sz="3600" i="1" dirty="0"/>
              <a:t>and</a:t>
            </a:r>
            <a:r>
              <a:rPr lang="en-US" sz="3600" dirty="0"/>
              <a:t> involves himself in guilt; he who raises high his gateway </a:t>
            </a:r>
            <a:r>
              <a:rPr lang="en-US" sz="3600" i="1" dirty="0"/>
              <a:t>and</a:t>
            </a:r>
            <a:r>
              <a:rPr lang="en-US" sz="3600" dirty="0"/>
              <a:t> is boastful </a:t>
            </a:r>
            <a:r>
              <a:rPr lang="en-US" sz="3600" i="1" dirty="0"/>
              <a:t>and</a:t>
            </a:r>
            <a:r>
              <a:rPr lang="en-US" sz="3600" dirty="0"/>
              <a:t> arrogant invites destruction. Prov. 17:19 AMP</a:t>
            </a:r>
          </a:p>
          <a:p>
            <a:r>
              <a:rPr lang="en-US" sz="3600" dirty="0"/>
              <a:t>A troublemaker loves to start arguments. Anyone who likes to brag is asking for trouble. Prov. 17:19 ERV</a:t>
            </a:r>
          </a:p>
        </p:txBody>
      </p:sp>
    </p:spTree>
    <p:extLst>
      <p:ext uri="{BB962C8B-B14F-4D97-AF65-F5344CB8AC3E}">
        <p14:creationId xmlns:p14="http://schemas.microsoft.com/office/powerpoint/2010/main" val="274685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7B2A6-CDE6-485E-BF14-1C22FCD42696}"/>
              </a:ext>
            </a:extLst>
          </p:cNvPr>
          <p:cNvSpPr>
            <a:spLocks noGrp="1"/>
          </p:cNvSpPr>
          <p:nvPr>
            <p:ph type="title"/>
          </p:nvPr>
        </p:nvSpPr>
        <p:spPr/>
        <p:txBody>
          <a:bodyPr/>
          <a:lstStyle/>
          <a:p>
            <a:r>
              <a:rPr lang="en-US" dirty="0"/>
              <a:t>Maintaining Unity </a:t>
            </a:r>
          </a:p>
        </p:txBody>
      </p:sp>
      <p:sp>
        <p:nvSpPr>
          <p:cNvPr id="3" name="Content Placeholder 2">
            <a:extLst>
              <a:ext uri="{FF2B5EF4-FFF2-40B4-BE49-F238E27FC236}">
                <a16:creationId xmlns:a16="http://schemas.microsoft.com/office/drawing/2014/main" id="{684224C5-4FBA-4B60-9113-FE122CE9A1DD}"/>
              </a:ext>
            </a:extLst>
          </p:cNvPr>
          <p:cNvSpPr>
            <a:spLocks noGrp="1"/>
          </p:cNvSpPr>
          <p:nvPr>
            <p:ph idx="1"/>
          </p:nvPr>
        </p:nvSpPr>
        <p:spPr>
          <a:xfrm>
            <a:off x="609600" y="1524000"/>
            <a:ext cx="8382000" cy="5029200"/>
          </a:xfrm>
        </p:spPr>
        <p:txBody>
          <a:bodyPr>
            <a:normAutofit/>
          </a:bodyPr>
          <a:lstStyle/>
          <a:p>
            <a:r>
              <a:rPr lang="en-US" sz="3200" dirty="0"/>
              <a:t>What should you do when you see sisters and/or brothers in Christ quarreling or at odds with each other?</a:t>
            </a:r>
          </a:p>
        </p:txBody>
      </p:sp>
    </p:spTree>
    <p:extLst>
      <p:ext uri="{BB962C8B-B14F-4D97-AF65-F5344CB8AC3E}">
        <p14:creationId xmlns:p14="http://schemas.microsoft.com/office/powerpoint/2010/main" val="113041392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239</TotalTime>
  <Words>1076</Words>
  <Application>Microsoft Office PowerPoint</Application>
  <PresentationFormat>On-screen Show (4:3)</PresentationFormat>
  <Paragraphs>62</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Franklin Gothic Book</vt:lpstr>
      <vt:lpstr>Crop</vt:lpstr>
      <vt:lpstr>Maintaining Unity in  the Midst of Conflict</vt:lpstr>
      <vt:lpstr>Maintaining Unity </vt:lpstr>
      <vt:lpstr>Maintaining Unity </vt:lpstr>
      <vt:lpstr>Maintaining Unity </vt:lpstr>
      <vt:lpstr>Maintaining Unity</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Maintaining Unity </vt:lpstr>
      <vt:lpstr>PowerPoint Presentation</vt:lpstr>
      <vt:lpstr>Maintaining Unity pt. 3</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Unity pt 2</dc:title>
  <dc:creator>vhanflstubbp</dc:creator>
  <cp:lastModifiedBy>Abiding Faith</cp:lastModifiedBy>
  <cp:revision>22</cp:revision>
  <cp:lastPrinted>2014-08-11T18:43:27Z</cp:lastPrinted>
  <dcterms:created xsi:type="dcterms:W3CDTF">2014-08-05T11:19:15Z</dcterms:created>
  <dcterms:modified xsi:type="dcterms:W3CDTF">2019-01-17T00:25:00Z</dcterms:modified>
</cp:coreProperties>
</file>