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56" r:id="rId2"/>
    <p:sldId id="283" r:id="rId3"/>
    <p:sldId id="277" r:id="rId4"/>
    <p:sldId id="266" r:id="rId5"/>
    <p:sldId id="284" r:id="rId6"/>
    <p:sldId id="257" r:id="rId7"/>
    <p:sldId id="258" r:id="rId8"/>
    <p:sldId id="259" r:id="rId9"/>
    <p:sldId id="260" r:id="rId10"/>
    <p:sldId id="261" r:id="rId11"/>
    <p:sldId id="262" r:id="rId12"/>
    <p:sldId id="263" r:id="rId13"/>
    <p:sldId id="264" r:id="rId14"/>
    <p:sldId id="265" r:id="rId15"/>
    <p:sldId id="275" r:id="rId16"/>
    <p:sldId id="276" r:id="rId17"/>
    <p:sldId id="26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7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7A97E05-6AEF-4272-A7DD-E227D974B175}" type="datetimeFigureOut">
              <a:rPr lang="en-US" smtClean="0"/>
              <a:t>8/11/2014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DC270-0CDA-4CFE-AAA9-1A9BDF0A1AFF}" type="slidenum">
              <a:rPr lang="en-US" smtClean="0"/>
              <a:t>‹#›</a:t>
            </a:fld>
            <a:endParaRPr lang="en-US"/>
          </a:p>
        </p:txBody>
      </p:sp>
    </p:spTree>
    <p:extLst>
      <p:ext uri="{BB962C8B-B14F-4D97-AF65-F5344CB8AC3E}">
        <p14:creationId xmlns:p14="http://schemas.microsoft.com/office/powerpoint/2010/main" val="42600156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202366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14661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416161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310869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611910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616985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844016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426693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214036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199887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FCAE7-77E2-4B7D-B893-8EBF7E6CDBEF}" type="datetimeFigureOut">
              <a:rPr lang="en-US" smtClean="0"/>
              <a:t>8/11/2014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47C68-574B-4094-B19F-1AD962FFF865}" type="slidenum">
              <a:rPr lang="en-US" smtClean="0"/>
              <a:t>‹#›</a:t>
            </a:fld>
            <a:endParaRPr lang="en-US" dirty="0"/>
          </a:p>
        </p:txBody>
      </p:sp>
    </p:spTree>
    <p:extLst>
      <p:ext uri="{BB962C8B-B14F-4D97-AF65-F5344CB8AC3E}">
        <p14:creationId xmlns:p14="http://schemas.microsoft.com/office/powerpoint/2010/main" val="71565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FCAE7-77E2-4B7D-B893-8EBF7E6CDBEF}" type="datetimeFigureOut">
              <a:rPr lang="en-US" smtClean="0"/>
              <a:t>8/11/2014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847C68-574B-4094-B19F-1AD962FFF865}" type="slidenum">
              <a:rPr lang="en-US" smtClean="0"/>
              <a:t>‹#›</a:t>
            </a:fld>
            <a:endParaRPr lang="en-US" dirty="0"/>
          </a:p>
        </p:txBody>
      </p:sp>
    </p:spTree>
    <p:extLst>
      <p:ext uri="{BB962C8B-B14F-4D97-AF65-F5344CB8AC3E}">
        <p14:creationId xmlns:p14="http://schemas.microsoft.com/office/powerpoint/2010/main" val="332884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Maintaining Unity </a:t>
            </a:r>
            <a:r>
              <a:rPr lang="en-US" dirty="0" smtClean="0"/>
              <a:t>pt. 3</a:t>
            </a:r>
            <a:endParaRPr lang="en-US" dirty="0"/>
          </a:p>
        </p:txBody>
      </p:sp>
      <p:sp>
        <p:nvSpPr>
          <p:cNvPr id="3" name="Subtitle 2"/>
          <p:cNvSpPr>
            <a:spLocks noGrp="1"/>
          </p:cNvSpPr>
          <p:nvPr>
            <p:ph type="subTitle" idx="1"/>
          </p:nvPr>
        </p:nvSpPr>
        <p:spPr/>
        <p:txBody>
          <a:bodyPr>
            <a:normAutofit/>
          </a:bodyPr>
          <a:lstStyle/>
          <a:p>
            <a:r>
              <a:rPr lang="en-US" dirty="0" smtClean="0"/>
              <a:t>I implore </a:t>
            </a:r>
            <a:r>
              <a:rPr lang="en-US" dirty="0" smtClean="0"/>
              <a:t>Euodia</a:t>
            </a:r>
            <a:r>
              <a:rPr lang="en-US" dirty="0" smtClean="0"/>
              <a:t> and I implore </a:t>
            </a:r>
            <a:r>
              <a:rPr lang="en-US" dirty="0" smtClean="0"/>
              <a:t>Syntyche</a:t>
            </a:r>
            <a:r>
              <a:rPr lang="en-US" dirty="0" smtClean="0"/>
              <a:t> be of the same mind. Phil. 4:2</a:t>
            </a:r>
            <a:endParaRPr lang="en-US" dirty="0"/>
          </a:p>
        </p:txBody>
      </p:sp>
    </p:spTree>
    <p:extLst>
      <p:ext uri="{BB962C8B-B14F-4D97-AF65-F5344CB8AC3E}">
        <p14:creationId xmlns:p14="http://schemas.microsoft.com/office/powerpoint/2010/main" val="1365416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a:xfrm>
            <a:off x="457200" y="1600200"/>
            <a:ext cx="8229600" cy="4648200"/>
          </a:xfrm>
        </p:spPr>
        <p:txBody>
          <a:bodyPr>
            <a:noAutofit/>
          </a:bodyPr>
          <a:lstStyle/>
          <a:p>
            <a:r>
              <a:rPr lang="en-US" sz="4400" dirty="0" smtClean="0">
                <a:effectLst/>
              </a:rPr>
              <a:t> </a:t>
            </a:r>
            <a:r>
              <a:rPr lang="en-US" sz="4400" dirty="0" smtClean="0">
                <a:effectLst/>
              </a:rPr>
              <a:t>In </a:t>
            </a:r>
            <a:r>
              <a:rPr lang="en-US" sz="4400" dirty="0" smtClean="0">
                <a:effectLst/>
              </a:rPr>
              <a:t>this case reconciliation demanded the intervention of a spiritual leader. Apparently, the conflict between the two women had degenerated to the point the involvement of a third party was necessary. </a:t>
            </a:r>
            <a:endParaRPr lang="en-US" sz="4400" dirty="0"/>
          </a:p>
        </p:txBody>
      </p:sp>
    </p:spTree>
    <p:extLst>
      <p:ext uri="{BB962C8B-B14F-4D97-AF65-F5344CB8AC3E}">
        <p14:creationId xmlns:p14="http://schemas.microsoft.com/office/powerpoint/2010/main" val="484776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effectLst/>
              </a:rPr>
              <a:t>Paul’s request was most likely made to the pastor or one of the spiritual leaders over the church at Philippi. </a:t>
            </a:r>
          </a:p>
          <a:p>
            <a:r>
              <a:rPr lang="en-US" sz="4000" dirty="0" smtClean="0">
                <a:effectLst/>
              </a:rPr>
              <a:t>Paul  understood the role of the spiritual leader in a church would certainly include the responsibility to preserve the bond of peace among believers under his charge.</a:t>
            </a:r>
            <a:endParaRPr lang="en-US" sz="4000" dirty="0" smtClean="0"/>
          </a:p>
          <a:p>
            <a:endParaRPr lang="en-US" dirty="0"/>
          </a:p>
        </p:txBody>
      </p:sp>
    </p:spTree>
    <p:extLst>
      <p:ext uri="{BB962C8B-B14F-4D97-AF65-F5344CB8AC3E}">
        <p14:creationId xmlns:p14="http://schemas.microsoft.com/office/powerpoint/2010/main" val="1867006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a:xfrm>
            <a:off x="457200" y="1524000"/>
            <a:ext cx="8229600" cy="5029200"/>
          </a:xfrm>
        </p:spPr>
        <p:txBody>
          <a:bodyPr>
            <a:noAutofit/>
          </a:bodyPr>
          <a:lstStyle/>
          <a:p>
            <a:r>
              <a:rPr lang="en-US" dirty="0" smtClean="0">
                <a:effectLst/>
              </a:rPr>
              <a:t>Finally, it is interesting that the outcome of this situation is not recorded for us. The reasons are obvious. When this letter arrived at Philippi, the problem was still a present </a:t>
            </a:r>
            <a:r>
              <a:rPr lang="en-US" dirty="0" smtClean="0">
                <a:effectLst/>
              </a:rPr>
              <a:t>reality. </a:t>
            </a:r>
          </a:p>
          <a:p>
            <a:r>
              <a:rPr lang="en-US" dirty="0" smtClean="0">
                <a:effectLst/>
              </a:rPr>
              <a:t>We </a:t>
            </a:r>
            <a:r>
              <a:rPr lang="en-US" dirty="0" smtClean="0">
                <a:effectLst/>
              </a:rPr>
              <a:t>have no way of knowing what the results were as there is no other mention of these women anywhere else in the New Testament, and there is no further correspondence to the church at Philippi. </a:t>
            </a:r>
            <a:endParaRPr lang="en-US" dirty="0"/>
          </a:p>
        </p:txBody>
      </p:sp>
    </p:spTree>
    <p:extLst>
      <p:ext uri="{BB962C8B-B14F-4D97-AF65-F5344CB8AC3E}">
        <p14:creationId xmlns:p14="http://schemas.microsoft.com/office/powerpoint/2010/main" val="171395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lstStyle/>
          <a:p>
            <a:r>
              <a:rPr lang="en-US" dirty="0" smtClean="0">
                <a:effectLst/>
              </a:rPr>
              <a:t> </a:t>
            </a:r>
            <a:r>
              <a:rPr lang="en-US" sz="4000" dirty="0" smtClean="0">
                <a:effectLst/>
              </a:rPr>
              <a:t>All the reader can conclude is that God wanted us to focus on the vital importance of resolving such breaches of unity rather than providing a specific </a:t>
            </a:r>
            <a:r>
              <a:rPr lang="en-US" sz="4000" dirty="0" smtClean="0"/>
              <a:t>way of</a:t>
            </a:r>
            <a:r>
              <a:rPr lang="en-US" sz="4000" dirty="0" smtClean="0">
                <a:effectLst/>
              </a:rPr>
              <a:t> doing so. </a:t>
            </a:r>
            <a:r>
              <a:rPr lang="en-US" sz="4000" dirty="0" smtClean="0"/>
              <a:t>Phil. 4:2</a:t>
            </a:r>
          </a:p>
          <a:p>
            <a:endParaRPr lang="en-US" sz="4000" dirty="0"/>
          </a:p>
        </p:txBody>
      </p:sp>
    </p:spTree>
    <p:extLst>
      <p:ext uri="{BB962C8B-B14F-4D97-AF65-F5344CB8AC3E}">
        <p14:creationId xmlns:p14="http://schemas.microsoft.com/office/powerpoint/2010/main" val="291281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lstStyle/>
          <a:p>
            <a:r>
              <a:rPr lang="en-US" dirty="0" smtClean="0">
                <a:effectLst/>
              </a:rPr>
              <a:t>Although Paul does not reveal the cause or nature of their division, it is obvious their conflict was well known to the assembly and had escalated to the point where public confrontation was needed</a:t>
            </a:r>
            <a:endParaRPr lang="en-US" dirty="0"/>
          </a:p>
        </p:txBody>
      </p:sp>
    </p:spTree>
    <p:extLst>
      <p:ext uri="{BB962C8B-B14F-4D97-AF65-F5344CB8AC3E}">
        <p14:creationId xmlns:p14="http://schemas.microsoft.com/office/powerpoint/2010/main" val="1584416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5100" b="1" i="1" dirty="0" smtClean="0"/>
              <a:t>There is one body.</a:t>
            </a:r>
            <a:br>
              <a:rPr lang="en-US" sz="5100" b="1" i="1" dirty="0" smtClean="0"/>
            </a:br>
            <a:r>
              <a:rPr lang="en-US" sz="3400" i="1" dirty="0" smtClean="0"/>
              <a:t>      </a:t>
            </a:r>
          </a:p>
          <a:p>
            <a:r>
              <a:rPr lang="en-US" sz="4400" dirty="0" smtClean="0"/>
              <a:t> Since there is one God, there is also only one true religion.</a:t>
            </a:r>
            <a:br>
              <a:rPr lang="en-US" sz="4400" dirty="0" smtClean="0"/>
            </a:br>
            <a:r>
              <a:rPr lang="en-US" sz="4400" dirty="0" smtClean="0"/>
              <a:t> And the one true religion cannot be subdivided. </a:t>
            </a:r>
            <a:endParaRPr lang="en-US" sz="4400" dirty="0"/>
          </a:p>
          <a:p>
            <a:r>
              <a:rPr lang="en-US" sz="4400" dirty="0" smtClean="0"/>
              <a:t>There is one body, not two or two-thousand, one and only      one. A body is indivisible.</a:t>
            </a:r>
            <a:br>
              <a:rPr lang="en-US" sz="4400" dirty="0" smtClean="0"/>
            </a:br>
            <a:endParaRPr lang="en-US" sz="4400" dirty="0" smtClean="0"/>
          </a:p>
          <a:p>
            <a:pPr>
              <a:lnSpc>
                <a:spcPct val="120000"/>
              </a:lnSpc>
              <a:spcBef>
                <a:spcPts val="0"/>
              </a:spcBef>
            </a:pPr>
            <a:r>
              <a:rPr lang="en-US" sz="4400" dirty="0" smtClean="0"/>
              <a:t>It does not say there </a:t>
            </a:r>
            <a:r>
              <a:rPr lang="en-US" sz="4400" i="1" dirty="0" smtClean="0"/>
              <a:t>should</a:t>
            </a:r>
            <a:r>
              <a:rPr lang="en-US" sz="4400" dirty="0" smtClean="0"/>
              <a:t> be one body. </a:t>
            </a:r>
            <a:r>
              <a:rPr lang="en-US" sz="4400" b="1" dirty="0" smtClean="0"/>
              <a:t>There </a:t>
            </a:r>
            <a:r>
              <a:rPr lang="en-US" sz="4400" b="1" i="1" dirty="0" smtClean="0"/>
              <a:t>is</a:t>
            </a:r>
            <a:r>
              <a:rPr lang="en-US" sz="4400" b="1" dirty="0" smtClean="0"/>
              <a:t> </a:t>
            </a:r>
            <a:r>
              <a:rPr lang="en-US" sz="4400" dirty="0" smtClean="0"/>
              <a:t>one body. Paul asks: "Is Christ divided?" (1 Corinthians 1:13).</a:t>
            </a:r>
            <a:br>
              <a:rPr lang="en-US" sz="4400" dirty="0" smtClean="0"/>
            </a:br>
            <a:r>
              <a:rPr lang="en-US" sz="4400" dirty="0" smtClean="0"/>
              <a:t>The body is the church of Christ. The Father has placed all things under His authority "and gave Him </a:t>
            </a:r>
            <a:r>
              <a:rPr lang="en-US" sz="4400" i="1" dirty="0" smtClean="0"/>
              <a:t>to be</a:t>
            </a:r>
            <a:r>
              <a:rPr lang="en-US" sz="4400" dirty="0" smtClean="0"/>
              <a:t> head over all </a:t>
            </a:r>
            <a:r>
              <a:rPr lang="en-US" sz="4400" i="1" dirty="0" smtClean="0"/>
              <a:t>things</a:t>
            </a:r>
            <a:r>
              <a:rPr lang="en-US" sz="4400" dirty="0" smtClean="0"/>
              <a:t> to the church, which is His body" (Ephesians 1:22, 23). </a:t>
            </a:r>
          </a:p>
        </p:txBody>
      </p:sp>
    </p:spTree>
    <p:extLst>
      <p:ext uri="{BB962C8B-B14F-4D97-AF65-F5344CB8AC3E}">
        <p14:creationId xmlns:p14="http://schemas.microsoft.com/office/powerpoint/2010/main" val="702475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Thus the one body in which the unity of the Spirit must be preserved is the church of Christ.</a:t>
            </a:r>
            <a:br>
              <a:rPr lang="en-US" dirty="0" smtClean="0"/>
            </a:br>
            <a:endParaRPr lang="en-US" dirty="0" smtClean="0"/>
          </a:p>
          <a:p>
            <a:r>
              <a:rPr lang="en-US" dirty="0" smtClean="0"/>
              <a:t>"For as we have many members in one body, but all the members do not have the same function, so we, </a:t>
            </a:r>
            <a:r>
              <a:rPr lang="en-US" i="1" dirty="0" smtClean="0"/>
              <a:t>being</a:t>
            </a:r>
            <a:r>
              <a:rPr lang="en-US" dirty="0" smtClean="0"/>
              <a:t> many, are one body in Christ, and individually members of one another" (Romans 12:4, 5; see also 1 Corinthians 12:20).</a:t>
            </a:r>
            <a:br>
              <a:rPr lang="en-US" dirty="0" smtClean="0"/>
            </a:br>
            <a:endParaRPr lang="en-US" dirty="0" smtClean="0"/>
          </a:p>
          <a:p>
            <a:r>
              <a:rPr lang="en-US" dirty="0" smtClean="0"/>
              <a:t>"For we, </a:t>
            </a:r>
            <a:r>
              <a:rPr lang="en-US" i="1" dirty="0" smtClean="0"/>
              <a:t>though</a:t>
            </a:r>
            <a:r>
              <a:rPr lang="en-US" dirty="0" smtClean="0"/>
              <a:t> many, are one bread </a:t>
            </a:r>
            <a:r>
              <a:rPr lang="en-US" i="1" dirty="0" smtClean="0"/>
              <a:t>and</a:t>
            </a:r>
            <a:r>
              <a:rPr lang="en-US" dirty="0" smtClean="0"/>
              <a:t> one body; for we all partake of that one bread" (1 Corinthians 10:17). This one body is the church, which partakes of the one loaf in the Lord's supper each first day of the week (Acts 20:7).</a:t>
            </a:r>
            <a:endParaRPr lang="en-US" dirty="0"/>
          </a:p>
        </p:txBody>
      </p:sp>
    </p:spTree>
    <p:extLst>
      <p:ext uri="{BB962C8B-B14F-4D97-AF65-F5344CB8AC3E}">
        <p14:creationId xmlns:p14="http://schemas.microsoft.com/office/powerpoint/2010/main" val="4257354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lstStyle/>
          <a:p>
            <a:pPr marL="0" indent="0">
              <a:buNone/>
            </a:pPr>
            <a:r>
              <a:rPr lang="en-US" b="1" dirty="0" smtClean="0"/>
              <a:t>Resources</a:t>
            </a:r>
          </a:p>
          <a:p>
            <a:r>
              <a:rPr lang="en-US" dirty="0" smtClean="0"/>
              <a:t>The Bond of Peace-Dr. John Hay</a:t>
            </a:r>
            <a:endParaRPr lang="en-US" dirty="0"/>
          </a:p>
        </p:txBody>
      </p:sp>
    </p:spTree>
    <p:extLst>
      <p:ext uri="{BB962C8B-B14F-4D97-AF65-F5344CB8AC3E}">
        <p14:creationId xmlns:p14="http://schemas.microsoft.com/office/powerpoint/2010/main" val="1535884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92500"/>
          </a:bodyPr>
          <a:lstStyle/>
          <a:p>
            <a:r>
              <a:rPr lang="en-US" dirty="0"/>
              <a:t>Divided. Conflicted. At odds. Taking sides and then changing them. Playing one against the other.</a:t>
            </a:r>
          </a:p>
          <a:p>
            <a:r>
              <a:rPr lang="en-US" dirty="0"/>
              <a:t>Shifting. This is not the expected behavior of Christians. </a:t>
            </a:r>
          </a:p>
          <a:p>
            <a:r>
              <a:rPr lang="en-US" dirty="0"/>
              <a:t>However, adults sometimes DO act like this. Yes, Christians sometimes act like this. When they do so, they are not acting in the character and Spirit they have been given in Christ</a:t>
            </a:r>
          </a:p>
          <a:p>
            <a:endParaRPr lang="en-US" dirty="0"/>
          </a:p>
        </p:txBody>
      </p:sp>
    </p:spTree>
    <p:extLst>
      <p:ext uri="{BB962C8B-B14F-4D97-AF65-F5344CB8AC3E}">
        <p14:creationId xmlns:p14="http://schemas.microsoft.com/office/powerpoint/2010/main" val="69351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lstStyle/>
          <a:p>
            <a:r>
              <a:rPr lang="en-US" dirty="0" smtClean="0"/>
              <a:t>How do you protect the unity of the group (the Body of Christ/the church)?</a:t>
            </a:r>
          </a:p>
          <a:p>
            <a:endParaRPr lang="en-US" dirty="0"/>
          </a:p>
        </p:txBody>
      </p:sp>
    </p:spTree>
    <p:extLst>
      <p:ext uri="{BB962C8B-B14F-4D97-AF65-F5344CB8AC3E}">
        <p14:creationId xmlns:p14="http://schemas.microsoft.com/office/powerpoint/2010/main" val="3231357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a:bodyPr>
          <a:lstStyle/>
          <a:p>
            <a:r>
              <a:rPr lang="en-US" dirty="0" smtClean="0">
                <a:effectLst/>
              </a:rPr>
              <a:t>Conflict among believers is not new to the body of Christ. It divided believers in Paul’s day even as it does in ours. Though never pleasant, conflict is at times a necessary part of standing for truth. For this very reason, Jude instructed believers to contend earnestly for the faith (Jude 3). </a:t>
            </a:r>
          </a:p>
        </p:txBody>
      </p:sp>
    </p:spTree>
    <p:extLst>
      <p:ext uri="{BB962C8B-B14F-4D97-AF65-F5344CB8AC3E}">
        <p14:creationId xmlns:p14="http://schemas.microsoft.com/office/powerpoint/2010/main" val="857164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Autofit/>
          </a:bodyPr>
          <a:lstStyle/>
          <a:p>
            <a:r>
              <a:rPr lang="en-US" dirty="0"/>
              <a:t>2</a:t>
            </a:r>
            <a:r>
              <a:rPr lang="en-US" dirty="0" smtClean="0"/>
              <a:t>. I implore (beg) </a:t>
            </a:r>
            <a:r>
              <a:rPr lang="en-US" dirty="0" smtClean="0"/>
              <a:t>Euodia</a:t>
            </a:r>
            <a:r>
              <a:rPr lang="en-US" dirty="0" smtClean="0"/>
              <a:t> and I implore (beg) </a:t>
            </a:r>
            <a:r>
              <a:rPr lang="en-US" dirty="0" smtClean="0"/>
              <a:t>Syntyche</a:t>
            </a:r>
            <a:r>
              <a:rPr lang="en-US" dirty="0" smtClean="0"/>
              <a:t> to be of the same mind in the Lord. </a:t>
            </a:r>
          </a:p>
          <a:p>
            <a:r>
              <a:rPr lang="en-US" dirty="0"/>
              <a:t>3</a:t>
            </a:r>
            <a:r>
              <a:rPr lang="en-US" dirty="0" smtClean="0"/>
              <a:t>. And I urge you also, true companion, help these women who labored with me in the gospel, with Clement also, and the rest of my fellow workers, whose names are in the Book of Life. 4. Rejoice in the Lord always. Again I will say rejoice! 5. Let your gentleness, be known to all men. The Lord is at hand. </a:t>
            </a:r>
            <a:r>
              <a:rPr lang="en-US" sz="2400" b="1" dirty="0" smtClean="0"/>
              <a:t>Phil. 4:2-5</a:t>
            </a:r>
            <a:endParaRPr lang="en-US" sz="2400" b="1" dirty="0"/>
          </a:p>
        </p:txBody>
      </p:sp>
    </p:spTree>
    <p:extLst>
      <p:ext uri="{BB962C8B-B14F-4D97-AF65-F5344CB8AC3E}">
        <p14:creationId xmlns:p14="http://schemas.microsoft.com/office/powerpoint/2010/main" val="2681154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25000" lnSpcReduction="20000"/>
          </a:bodyPr>
          <a:lstStyle/>
          <a:p>
            <a:r>
              <a:rPr lang="en-US" sz="14400" dirty="0"/>
              <a:t>T</a:t>
            </a:r>
            <a:r>
              <a:rPr lang="en-US" sz="14400" dirty="0" smtClean="0">
                <a:effectLst/>
              </a:rPr>
              <a:t>hese </a:t>
            </a:r>
            <a:r>
              <a:rPr lang="en-US" sz="14400" dirty="0" smtClean="0">
                <a:effectLst/>
              </a:rPr>
              <a:t>women had become publicly divided over a nonessential matter. </a:t>
            </a:r>
            <a:endParaRPr lang="en-US" sz="14400" dirty="0" smtClean="0">
              <a:effectLst/>
            </a:endParaRPr>
          </a:p>
          <a:p>
            <a:r>
              <a:rPr lang="en-US" sz="14400" dirty="0" smtClean="0">
                <a:effectLst/>
              </a:rPr>
              <a:t>Although </a:t>
            </a:r>
            <a:r>
              <a:rPr lang="en-US" sz="14400" dirty="0" smtClean="0">
                <a:effectLst/>
              </a:rPr>
              <a:t>Paul does not give any particular details as to the nature of the conflict, it is noteworthy that Paul does not mention any major doctrinal problem in association with these two women as he did when he wrote to the Galatians, Corinthians, or the Romans. </a:t>
            </a:r>
            <a:br>
              <a:rPr lang="en-US" sz="14400" dirty="0" smtClean="0">
                <a:effectLst/>
              </a:rPr>
            </a:br>
            <a:endParaRPr lang="en-US" sz="14400" dirty="0" smtClean="0">
              <a:effectLst/>
            </a:endParaRPr>
          </a:p>
          <a:p>
            <a:endParaRPr lang="en-US" dirty="0"/>
          </a:p>
        </p:txBody>
      </p:sp>
    </p:spTree>
    <p:extLst>
      <p:ext uri="{BB962C8B-B14F-4D97-AF65-F5344CB8AC3E}">
        <p14:creationId xmlns:p14="http://schemas.microsoft.com/office/powerpoint/2010/main" val="168763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effectLst/>
              </a:rPr>
              <a:t>Rather than revealing the particulars of the problem, Paul urged the women to settle the matter so the greater issue, their relationship, could be preserved. </a:t>
            </a:r>
            <a:endParaRPr lang="en-US" sz="4000" dirty="0" smtClean="0">
              <a:effectLst/>
            </a:endParaRPr>
          </a:p>
          <a:p>
            <a:r>
              <a:rPr lang="en-US" sz="4000" dirty="0" smtClean="0">
                <a:effectLst/>
              </a:rPr>
              <a:t>For </a:t>
            </a:r>
            <a:r>
              <a:rPr lang="en-US" sz="4000" dirty="0" smtClean="0">
                <a:effectLst/>
              </a:rPr>
              <a:t>Paul, believers were not to stand on personal issues and opinions at the expense of Christian harmony and unity.</a:t>
            </a:r>
            <a:r>
              <a:rPr lang="en-US" sz="3600" dirty="0" smtClean="0">
                <a:effectLst/>
              </a:rPr>
              <a:t> </a:t>
            </a:r>
            <a:br>
              <a:rPr lang="en-US" sz="3600" dirty="0" smtClean="0">
                <a:effectLst/>
              </a:rPr>
            </a:br>
            <a:endParaRPr lang="en-US" sz="3600" dirty="0" smtClean="0">
              <a:effectLst/>
            </a:endParaRPr>
          </a:p>
          <a:p>
            <a:pPr marL="0" indent="0">
              <a:buNone/>
            </a:pPr>
            <a:endParaRPr lang="en-US" dirty="0"/>
          </a:p>
        </p:txBody>
      </p:sp>
    </p:spTree>
    <p:extLst>
      <p:ext uri="{BB962C8B-B14F-4D97-AF65-F5344CB8AC3E}">
        <p14:creationId xmlns:p14="http://schemas.microsoft.com/office/powerpoint/2010/main" val="137833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effectLst/>
              </a:rPr>
              <a:t> </a:t>
            </a:r>
            <a:r>
              <a:rPr lang="en-US" sz="4000" dirty="0" smtClean="0">
                <a:effectLst/>
              </a:rPr>
              <a:t>Paul addressed his instruction for reconciliation to both women individually. Both women bore fault for the breach; both must bear responsibility for the restoration. </a:t>
            </a:r>
            <a:endParaRPr lang="en-US" sz="4000" dirty="0" smtClean="0">
              <a:effectLst/>
            </a:endParaRPr>
          </a:p>
          <a:p>
            <a:r>
              <a:rPr lang="en-US" sz="4000" dirty="0" smtClean="0">
                <a:effectLst/>
              </a:rPr>
              <a:t>It </a:t>
            </a:r>
            <a:r>
              <a:rPr lang="en-US" sz="4000" dirty="0" smtClean="0">
                <a:effectLst/>
              </a:rPr>
              <a:t>is striking that Paul made no real effort to determine who was at fault or who needed to make the first move toward reconciliation</a:t>
            </a:r>
            <a:r>
              <a:rPr lang="en-US" dirty="0" smtClean="0">
                <a:effectLst/>
              </a:rPr>
              <a:t>. </a:t>
            </a:r>
            <a:endParaRPr lang="en-US" dirty="0"/>
          </a:p>
        </p:txBody>
      </p:sp>
    </p:spTree>
    <p:extLst>
      <p:ext uri="{BB962C8B-B14F-4D97-AF65-F5344CB8AC3E}">
        <p14:creationId xmlns:p14="http://schemas.microsoft.com/office/powerpoint/2010/main" val="276218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Maintaining Unity </a:t>
            </a:r>
            <a:r>
              <a:rPr lang="en-US" dirty="0" smtClean="0"/>
              <a:t>pt. </a:t>
            </a:r>
            <a:r>
              <a:rPr lang="en-US" dirty="0"/>
              <a:t>3</a:t>
            </a:r>
            <a:endParaRPr lang="en-US" dirty="0"/>
          </a:p>
        </p:txBody>
      </p:sp>
      <p:sp>
        <p:nvSpPr>
          <p:cNvPr id="3" name="Content Placeholder 2"/>
          <p:cNvSpPr>
            <a:spLocks noGrp="1"/>
          </p:cNvSpPr>
          <p:nvPr>
            <p:ph idx="1"/>
          </p:nvPr>
        </p:nvSpPr>
        <p:spPr/>
        <p:txBody>
          <a:bodyPr>
            <a:normAutofit fontScale="70000" lnSpcReduction="20000"/>
          </a:bodyPr>
          <a:lstStyle/>
          <a:p>
            <a:r>
              <a:rPr lang="en-US" sz="5600" dirty="0" smtClean="0">
                <a:effectLst/>
              </a:rPr>
              <a:t>It is clear that Paul considered the need to reconcile as a mutual responsibility. </a:t>
            </a:r>
            <a:endParaRPr lang="en-US" sz="5600" dirty="0" smtClean="0">
              <a:effectLst/>
            </a:endParaRPr>
          </a:p>
          <a:p>
            <a:r>
              <a:rPr lang="en-US" sz="5600" dirty="0" smtClean="0">
                <a:effectLst/>
              </a:rPr>
              <a:t>As </a:t>
            </a:r>
            <a:r>
              <a:rPr lang="en-US" sz="5600" dirty="0" smtClean="0">
                <a:effectLst/>
              </a:rPr>
              <a:t>they had once labored together in the work of the Gospel, Paul entreats these two sisters to labor together in the work of reconciliation. </a:t>
            </a:r>
            <a:br>
              <a:rPr lang="en-US" sz="5600" dirty="0" smtClean="0">
                <a:effectLst/>
              </a:rPr>
            </a:br>
            <a:endParaRPr lang="en-US" sz="5600" dirty="0" smtClean="0"/>
          </a:p>
          <a:p>
            <a:endParaRPr lang="en-US" dirty="0"/>
          </a:p>
        </p:txBody>
      </p:sp>
    </p:spTree>
    <p:extLst>
      <p:ext uri="{BB962C8B-B14F-4D97-AF65-F5344CB8AC3E}">
        <p14:creationId xmlns:p14="http://schemas.microsoft.com/office/powerpoint/2010/main" val="4225414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818</Words>
  <Application>Microsoft Office PowerPoint</Application>
  <PresentationFormat>On-screen Show (4:3)</PresentationFormat>
  <Paragraphs>49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lpstr>Maintaining Unity pt. 3</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Unity pt 2</dc:title>
  <dc:creator>vhanflstubbp</dc:creator>
  <cp:lastModifiedBy>vhanflstubbp</cp:lastModifiedBy>
  <cp:revision>12</cp:revision>
  <cp:lastPrinted>2014-08-11T18:43:27Z</cp:lastPrinted>
  <dcterms:created xsi:type="dcterms:W3CDTF">2014-08-05T11:19:15Z</dcterms:created>
  <dcterms:modified xsi:type="dcterms:W3CDTF">2014-08-11T18:44:42Z</dcterms:modified>
</cp:coreProperties>
</file>