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4" r:id="rId3"/>
    <p:sldId id="275" r:id="rId4"/>
    <p:sldId id="257" r:id="rId5"/>
    <p:sldId id="263" r:id="rId6"/>
    <p:sldId id="258" r:id="rId7"/>
    <p:sldId id="259" r:id="rId8"/>
    <p:sldId id="260" r:id="rId9"/>
    <p:sldId id="261" r:id="rId10"/>
    <p:sldId id="262" r:id="rId11"/>
    <p:sldId id="269" r:id="rId12"/>
    <p:sldId id="264" r:id="rId13"/>
    <p:sldId id="270" r:id="rId14"/>
    <p:sldId id="265" r:id="rId15"/>
    <p:sldId id="271" r:id="rId16"/>
    <p:sldId id="272" r:id="rId17"/>
    <p:sldId id="273" r:id="rId18"/>
    <p:sldId id="266" r:id="rId19"/>
    <p:sldId id="267" r:id="rId20"/>
    <p:sldId id="268" r:id="rId21"/>
    <p:sldId id="276" r:id="rId2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409193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267844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A240CFF-C1E5-452C-BB30-8E8672FB0BF1}"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257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156908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A240CFF-C1E5-452C-BB30-8E8672FB0BF1}"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970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1513962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1063243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7670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228454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221584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38337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343586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16055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231975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353287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FAD11F-B44A-4D77-9C42-1F258DA00679}"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A240CFF-C1E5-452C-BB30-8E8672FB0BF1}" type="slidenum">
              <a:rPr lang="en-US" smtClean="0"/>
              <a:t>‹#›</a:t>
            </a:fld>
            <a:endParaRPr lang="en-US" dirty="0"/>
          </a:p>
        </p:txBody>
      </p:sp>
    </p:spTree>
    <p:extLst>
      <p:ext uri="{BB962C8B-B14F-4D97-AF65-F5344CB8AC3E}">
        <p14:creationId xmlns:p14="http://schemas.microsoft.com/office/powerpoint/2010/main" val="337998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CFAD11F-B44A-4D77-9C42-1F258DA00679}" type="datetimeFigureOut">
              <a:rPr lang="en-US" smtClean="0"/>
              <a:t>3/11/2020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A240CFF-C1E5-452C-BB30-8E8672FB0BF1}" type="slidenum">
              <a:rPr lang="en-US" smtClean="0"/>
              <a:t>‹#›</a:t>
            </a:fld>
            <a:endParaRPr lang="en-US" dirty="0"/>
          </a:p>
        </p:txBody>
      </p:sp>
    </p:spTree>
    <p:extLst>
      <p:ext uri="{BB962C8B-B14F-4D97-AF65-F5344CB8AC3E}">
        <p14:creationId xmlns:p14="http://schemas.microsoft.com/office/powerpoint/2010/main" val="271603532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774" y="152400"/>
            <a:ext cx="6600451" cy="2262781"/>
          </a:xfrm>
        </p:spPr>
        <p:txBody>
          <a:bodyPr>
            <a:normAutofit/>
          </a:bodyPr>
          <a:lstStyle/>
          <a:p>
            <a:r>
              <a:rPr lang="en-US" sz="7200" dirty="0"/>
              <a:t>Obedience</a:t>
            </a:r>
          </a:p>
        </p:txBody>
      </p:sp>
      <p:sp>
        <p:nvSpPr>
          <p:cNvPr id="3" name="Subtitle 2"/>
          <p:cNvSpPr>
            <a:spLocks noGrp="1"/>
          </p:cNvSpPr>
          <p:nvPr>
            <p:ph type="subTitle" idx="1"/>
          </p:nvPr>
        </p:nvSpPr>
        <p:spPr>
          <a:xfrm>
            <a:off x="1271774" y="2667000"/>
            <a:ext cx="7090835" cy="2488110"/>
          </a:xfrm>
        </p:spPr>
        <p:txBody>
          <a:bodyPr>
            <a:normAutofit/>
          </a:bodyPr>
          <a:lstStyle/>
          <a:p>
            <a:r>
              <a:rPr lang="en-US" sz="2800" dirty="0"/>
              <a:t>Now then, if you will indeed obey My voice and keep My covenant, then you shall My own possession among all the peoples, for all the earth is Mine. Ex. 19:5</a:t>
            </a:r>
          </a:p>
        </p:txBody>
      </p:sp>
    </p:spTree>
    <p:extLst>
      <p:ext uri="{BB962C8B-B14F-4D97-AF65-F5344CB8AC3E}">
        <p14:creationId xmlns:p14="http://schemas.microsoft.com/office/powerpoint/2010/main" val="163663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762000" y="1752600"/>
            <a:ext cx="7620000" cy="4158622"/>
          </a:xfrm>
        </p:spPr>
        <p:txBody>
          <a:bodyPr>
            <a:normAutofit/>
          </a:bodyPr>
          <a:lstStyle/>
          <a:p>
            <a:pPr marL="0" indent="0">
              <a:buNone/>
            </a:pPr>
            <a:r>
              <a:rPr lang="en-US" sz="2800" dirty="0"/>
              <a:t>Where Is This Scripture Found?</a:t>
            </a:r>
          </a:p>
          <a:p>
            <a:pPr marL="514350" indent="-514350">
              <a:buFont typeface="+mj-lt"/>
              <a:buAutoNum type="arabicPeriod"/>
            </a:pPr>
            <a:r>
              <a:rPr lang="en-US" sz="2800" dirty="0">
                <a:effectLst/>
              </a:rPr>
              <a:t>If you are willing and obedient, you will eat the best from the land" </a:t>
            </a:r>
          </a:p>
          <a:p>
            <a:pPr marL="514350" indent="-514350">
              <a:buFont typeface="+mj-lt"/>
              <a:buAutoNum type="arabicPeriod"/>
            </a:pPr>
            <a:r>
              <a:rPr lang="en-US" sz="2800" dirty="0">
                <a:effectLst/>
              </a:rPr>
              <a:t> Do not merely listen to the word, and so deceive yourselves. Do what it says" </a:t>
            </a:r>
            <a:endParaRPr lang="en-US" sz="2800" dirty="0"/>
          </a:p>
        </p:txBody>
      </p:sp>
    </p:spTree>
    <p:extLst>
      <p:ext uri="{BB962C8B-B14F-4D97-AF65-F5344CB8AC3E}">
        <p14:creationId xmlns:p14="http://schemas.microsoft.com/office/powerpoint/2010/main" val="213545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a:effectLst/>
              </a:rPr>
              <a:t>(Isaiah 1:19) </a:t>
            </a:r>
            <a:endParaRPr lang="en-US" sz="3600" dirty="0"/>
          </a:p>
          <a:p>
            <a:pPr marL="514350" indent="-514350">
              <a:buFont typeface="+mj-lt"/>
              <a:buAutoNum type="arabicPeriod"/>
            </a:pPr>
            <a:r>
              <a:rPr lang="en-US" sz="3600" dirty="0">
                <a:effectLst/>
              </a:rPr>
              <a:t>(James 1:22).</a:t>
            </a:r>
            <a:endParaRPr lang="en-US" sz="3600" dirty="0"/>
          </a:p>
        </p:txBody>
      </p:sp>
    </p:spTree>
    <p:extLst>
      <p:ext uri="{BB962C8B-B14F-4D97-AF65-F5344CB8AC3E}">
        <p14:creationId xmlns:p14="http://schemas.microsoft.com/office/powerpoint/2010/main" val="1294222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762000" y="1600200"/>
            <a:ext cx="7848599" cy="4234822"/>
          </a:xfrm>
        </p:spPr>
        <p:txBody>
          <a:bodyPr>
            <a:normAutofit fontScale="92500" lnSpcReduction="10000"/>
          </a:bodyPr>
          <a:lstStyle/>
          <a:p>
            <a:r>
              <a:rPr lang="en-US" sz="2800" dirty="0"/>
              <a:t>Where Is This Scripture Found?</a:t>
            </a:r>
          </a:p>
          <a:p>
            <a:pPr marL="514350" indent="-514350">
              <a:buFont typeface="+mj-lt"/>
              <a:buAutoNum type="arabicPeriod"/>
            </a:pPr>
            <a:r>
              <a:rPr lang="en-US" sz="2800" dirty="0">
                <a:effectLst/>
              </a:rPr>
              <a:t>"If you love me, you will obey what I command....Whoever has my commands, and obeys them he is the one who loves me. He who loves me will be loved by my Father, and I too will love him and show myself to him" </a:t>
            </a:r>
          </a:p>
          <a:p>
            <a:pPr marL="514350" indent="-514350">
              <a:buFont typeface="+mj-lt"/>
              <a:buAutoNum type="arabicPeriod"/>
            </a:pPr>
            <a:r>
              <a:rPr lang="en-US" sz="2800" dirty="0">
                <a:effectLst/>
              </a:rPr>
              <a:t>"If we confess our sins, he is faithful and just and will forgive us our sins and purify us from all unrighteousness" </a:t>
            </a:r>
            <a:endParaRPr lang="en-US" sz="2800" dirty="0"/>
          </a:p>
        </p:txBody>
      </p:sp>
    </p:spTree>
    <p:extLst>
      <p:ext uri="{BB962C8B-B14F-4D97-AF65-F5344CB8AC3E}">
        <p14:creationId xmlns:p14="http://schemas.microsoft.com/office/powerpoint/2010/main" val="4072471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lstStyle/>
          <a:p>
            <a:pPr marL="514350" indent="-514350">
              <a:buFont typeface="+mj-lt"/>
              <a:buAutoNum type="arabicPeriod"/>
            </a:pPr>
            <a:r>
              <a:rPr lang="en-US" sz="4000" dirty="0">
                <a:effectLst/>
              </a:rPr>
              <a:t>( St. John 14:15,21)</a:t>
            </a:r>
            <a:endParaRPr lang="en-US" sz="4000" dirty="0"/>
          </a:p>
          <a:p>
            <a:pPr marL="514350" indent="-514350">
              <a:buFont typeface="+mj-lt"/>
              <a:buAutoNum type="arabicPeriod"/>
            </a:pPr>
            <a:r>
              <a:rPr lang="en-US" sz="4000" dirty="0">
                <a:effectLst/>
              </a:rPr>
              <a:t>(I John 1:9)</a:t>
            </a:r>
            <a:endParaRPr lang="en-US" sz="4000" dirty="0"/>
          </a:p>
          <a:p>
            <a:endParaRPr lang="en-US" dirty="0"/>
          </a:p>
        </p:txBody>
      </p:sp>
    </p:spTree>
    <p:extLst>
      <p:ext uri="{BB962C8B-B14F-4D97-AF65-F5344CB8AC3E}">
        <p14:creationId xmlns:p14="http://schemas.microsoft.com/office/powerpoint/2010/main" val="322556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647700" y="1447800"/>
            <a:ext cx="7848599" cy="4387222"/>
          </a:xfrm>
        </p:spPr>
        <p:txBody>
          <a:bodyPr>
            <a:normAutofit/>
          </a:bodyPr>
          <a:lstStyle/>
          <a:p>
            <a:r>
              <a:rPr lang="en-US" sz="2400" dirty="0"/>
              <a:t>Where Is This Scripture Found?</a:t>
            </a:r>
          </a:p>
          <a:p>
            <a:pPr marL="514350" indent="-514350">
              <a:buFont typeface="+mj-lt"/>
              <a:buAutoNum type="arabicPeriod"/>
            </a:pPr>
            <a:r>
              <a:rPr lang="en-US" sz="2400" dirty="0">
                <a:effectLst/>
              </a:rPr>
              <a:t>Why do you call me, "Lord, Lord, and do not do what I say?" </a:t>
            </a:r>
          </a:p>
          <a:p>
            <a:pPr marL="514350" indent="-514350">
              <a:buFont typeface="+mj-lt"/>
              <a:buAutoNum type="arabicPeriod"/>
            </a:pPr>
            <a:r>
              <a:rPr lang="en-US" sz="2400" dirty="0">
                <a:effectLst/>
              </a:rPr>
              <a:t> "But Samuel replied: Does the Lord delight in burnt offerings and sacrifices as much as in obeying the voice of the Lord? To obey is better than sacrifice, and to heed is better than the fat of rams. For rebellion is like the sin of divination, and arrogance like the evil of idolatry. Because you have rejected the word of the Lord, he has rejected you as king" (I Samuel 15:22,23). </a:t>
            </a:r>
            <a:endParaRPr lang="en-US" sz="2400" dirty="0"/>
          </a:p>
        </p:txBody>
      </p:sp>
    </p:spTree>
    <p:extLst>
      <p:ext uri="{BB962C8B-B14F-4D97-AF65-F5344CB8AC3E}">
        <p14:creationId xmlns:p14="http://schemas.microsoft.com/office/powerpoint/2010/main" val="467020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lstStyle/>
          <a:p>
            <a:pPr marL="514350" indent="-514350">
              <a:buFont typeface="+mj-lt"/>
              <a:buAutoNum type="arabicPeriod"/>
            </a:pPr>
            <a:r>
              <a:rPr lang="en-US" sz="4000" dirty="0">
                <a:effectLst/>
              </a:rPr>
              <a:t>(Luke 6:46)</a:t>
            </a:r>
          </a:p>
          <a:p>
            <a:pPr marL="514350" indent="-514350">
              <a:buFont typeface="+mj-lt"/>
              <a:buAutoNum type="arabicPeriod"/>
            </a:pPr>
            <a:r>
              <a:rPr lang="en-US" sz="4000" dirty="0">
                <a:effectLst/>
              </a:rPr>
              <a:t>(I Samuel 15:22,23)</a:t>
            </a:r>
            <a:endParaRPr lang="en-US" sz="4000" dirty="0"/>
          </a:p>
          <a:p>
            <a:endParaRPr lang="en-US" dirty="0"/>
          </a:p>
        </p:txBody>
      </p:sp>
    </p:spTree>
    <p:extLst>
      <p:ext uri="{BB962C8B-B14F-4D97-AF65-F5344CB8AC3E}">
        <p14:creationId xmlns:p14="http://schemas.microsoft.com/office/powerpoint/2010/main" val="520687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990601" y="1676400"/>
            <a:ext cx="7543800" cy="4234822"/>
          </a:xfrm>
        </p:spPr>
        <p:txBody>
          <a:bodyPr>
            <a:normAutofit lnSpcReduction="10000"/>
          </a:bodyPr>
          <a:lstStyle/>
          <a:p>
            <a:pPr marL="0" indent="0">
              <a:buNone/>
            </a:pPr>
            <a:r>
              <a:rPr lang="en-US" sz="2800" dirty="0"/>
              <a:t>Where Is This Scripture Found?</a:t>
            </a:r>
          </a:p>
          <a:p>
            <a:pPr marL="514350" indent="-514350">
              <a:buFont typeface="+mj-lt"/>
              <a:buAutoNum type="arabicPeriod"/>
            </a:pPr>
            <a:r>
              <a:rPr lang="en-US" sz="2800" dirty="0">
                <a:effectLst/>
              </a:rPr>
              <a:t>See, I am setting before you today a blessing and a curse -- the blessing if you obey the commands of the Lord your God that I am giving you today; the curse if you disobey the commands of the Lord your God and turn from the way that I command you today by following other gods, which you have not known“.</a:t>
            </a:r>
            <a:endParaRPr lang="en-US" sz="2800" dirty="0"/>
          </a:p>
        </p:txBody>
      </p:sp>
    </p:spTree>
    <p:extLst>
      <p:ext uri="{BB962C8B-B14F-4D97-AF65-F5344CB8AC3E}">
        <p14:creationId xmlns:p14="http://schemas.microsoft.com/office/powerpoint/2010/main" val="84818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a:effectLst/>
              </a:rPr>
              <a:t>(Deuteronomy 11:26-28)</a:t>
            </a:r>
            <a:endParaRPr lang="en-US" sz="3600" dirty="0"/>
          </a:p>
        </p:txBody>
      </p:sp>
    </p:spTree>
    <p:extLst>
      <p:ext uri="{BB962C8B-B14F-4D97-AF65-F5344CB8AC3E}">
        <p14:creationId xmlns:p14="http://schemas.microsoft.com/office/powerpoint/2010/main" val="156151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990601" y="1676400"/>
            <a:ext cx="7543800" cy="4234822"/>
          </a:xfrm>
        </p:spPr>
        <p:txBody>
          <a:bodyPr>
            <a:normAutofit/>
          </a:bodyPr>
          <a:lstStyle/>
          <a:p>
            <a:pPr marL="0" indent="0">
              <a:buNone/>
            </a:pPr>
            <a:r>
              <a:rPr lang="en-US" sz="2400" dirty="0"/>
              <a:t>What can assist us in being obedient to God</a:t>
            </a:r>
          </a:p>
          <a:p>
            <a:r>
              <a:rPr lang="en-US" sz="2400" b="1" dirty="0"/>
              <a:t>Trust God </a:t>
            </a:r>
            <a:r>
              <a:rPr lang="en-US" sz="2400" dirty="0"/>
              <a:t>with everything that concerns us.-God will lead you, if you acknowledge Him.</a:t>
            </a:r>
          </a:p>
          <a:p>
            <a:r>
              <a:rPr lang="en-US" sz="2400" b="1" dirty="0"/>
              <a:t>Wait on God </a:t>
            </a:r>
            <a:r>
              <a:rPr lang="en-US" sz="2400" dirty="0"/>
              <a:t>for the answer to your problems. If He is not speaking refuse to move until there is no doubt where God is leading you.</a:t>
            </a:r>
          </a:p>
          <a:p>
            <a:r>
              <a:rPr lang="en-US" sz="2400" b="1" dirty="0"/>
              <a:t>Meditate on God’s word</a:t>
            </a:r>
            <a:r>
              <a:rPr lang="en-US" sz="2400" dirty="0"/>
              <a:t>-Allow God to renew your mind daily and gain wisdom from insight in His Holy word.</a:t>
            </a:r>
          </a:p>
        </p:txBody>
      </p:sp>
    </p:spTree>
    <p:extLst>
      <p:ext uri="{BB962C8B-B14F-4D97-AF65-F5344CB8AC3E}">
        <p14:creationId xmlns:p14="http://schemas.microsoft.com/office/powerpoint/2010/main" val="233163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762001" y="1676400"/>
            <a:ext cx="7772400" cy="4234822"/>
          </a:xfrm>
        </p:spPr>
        <p:txBody>
          <a:bodyPr>
            <a:normAutofit lnSpcReduction="10000"/>
          </a:bodyPr>
          <a:lstStyle/>
          <a:p>
            <a:pPr marL="0" indent="0">
              <a:buNone/>
            </a:pPr>
            <a:r>
              <a:rPr lang="en-US" sz="2400" dirty="0"/>
              <a:t>What can assist us in being obedient to God</a:t>
            </a:r>
          </a:p>
          <a:p>
            <a:r>
              <a:rPr lang="en-US" sz="2400" b="1" dirty="0"/>
              <a:t>Listen to God  </a:t>
            </a:r>
            <a:r>
              <a:rPr lang="en-US" sz="2400" dirty="0"/>
              <a:t>as he speaks to us the men and women of God, through the bible, and the Holy Spirit as we study the Word of God.</a:t>
            </a:r>
          </a:p>
          <a:p>
            <a:r>
              <a:rPr lang="en-US" sz="2400" b="1" dirty="0"/>
              <a:t>When unclear seek God for direction</a:t>
            </a:r>
            <a:r>
              <a:rPr lang="en-US" sz="2400" dirty="0"/>
              <a:t>, pray and seek Godly counsel from your church leaders before making decisions.</a:t>
            </a:r>
          </a:p>
          <a:p>
            <a:r>
              <a:rPr lang="en-US" sz="2400" b="1" dirty="0"/>
              <a:t>Be willing to endure conflict</a:t>
            </a:r>
            <a:r>
              <a:rPr lang="en-US" sz="2400" dirty="0"/>
              <a:t>-Don’t  give up or think it’s strange because you go through trials and conflicts. Put your trust and keep your focus on God.</a:t>
            </a:r>
          </a:p>
          <a:p>
            <a:endParaRPr lang="en-US" dirty="0"/>
          </a:p>
          <a:p>
            <a:endParaRPr lang="en-US" dirty="0"/>
          </a:p>
        </p:txBody>
      </p:sp>
    </p:spTree>
    <p:extLst>
      <p:ext uri="{BB962C8B-B14F-4D97-AF65-F5344CB8AC3E}">
        <p14:creationId xmlns:p14="http://schemas.microsoft.com/office/powerpoint/2010/main" val="196211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838200" y="1447800"/>
            <a:ext cx="7924799" cy="4786090"/>
          </a:xfrm>
        </p:spPr>
        <p:txBody>
          <a:bodyPr>
            <a:normAutofit/>
          </a:bodyPr>
          <a:lstStyle/>
          <a:p>
            <a:r>
              <a:rPr lang="en-US" sz="2800" b="1" dirty="0">
                <a:effectLst/>
              </a:rPr>
              <a:t>Obedience</a:t>
            </a:r>
            <a:r>
              <a:rPr lang="en-US" sz="2800" dirty="0">
                <a:effectLst/>
              </a:rPr>
              <a:t> is the practical acceptance of the authority and will of God. </a:t>
            </a:r>
          </a:p>
          <a:p>
            <a:r>
              <a:rPr lang="en-US" sz="2800" dirty="0">
                <a:effectLst/>
              </a:rPr>
              <a:t>It includes both submitting to Him and then expressing that submission in actions, words and thoughts. </a:t>
            </a:r>
          </a:p>
          <a:p>
            <a:r>
              <a:rPr lang="en-US" sz="2800" dirty="0">
                <a:effectLst/>
              </a:rPr>
              <a:t>To be obedient is to be in agreement with God. </a:t>
            </a:r>
          </a:p>
          <a:p>
            <a:r>
              <a:rPr lang="en-US" sz="2800" dirty="0">
                <a:effectLst/>
              </a:rPr>
              <a:t>To be in agreement with God is to be in a position of power in Christ.</a:t>
            </a:r>
            <a:endParaRPr lang="en-US" sz="2800" dirty="0"/>
          </a:p>
        </p:txBody>
      </p:sp>
    </p:spTree>
    <p:extLst>
      <p:ext uri="{BB962C8B-B14F-4D97-AF65-F5344CB8AC3E}">
        <p14:creationId xmlns:p14="http://schemas.microsoft.com/office/powerpoint/2010/main" val="635521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1143001" y="1752600"/>
            <a:ext cx="7391400" cy="4158622"/>
          </a:xfrm>
        </p:spPr>
        <p:txBody>
          <a:bodyPr>
            <a:normAutofit/>
          </a:bodyPr>
          <a:lstStyle/>
          <a:p>
            <a:pPr marL="0" indent="0">
              <a:buNone/>
            </a:pPr>
            <a:r>
              <a:rPr lang="en-US" sz="2800" dirty="0"/>
              <a:t>What can assist us in being obedient to God</a:t>
            </a:r>
          </a:p>
          <a:p>
            <a:r>
              <a:rPr lang="en-US" sz="2800" dirty="0"/>
              <a:t>When we obey God we may face peer pressure, criticism, opposition and obstacles.</a:t>
            </a:r>
          </a:p>
          <a:p>
            <a:r>
              <a:rPr lang="en-US" sz="2800" dirty="0"/>
              <a:t>Stay on the path of obedience to God knowing we can rest in Him to always give us what is best for us.</a:t>
            </a:r>
          </a:p>
        </p:txBody>
      </p:sp>
    </p:spTree>
    <p:extLst>
      <p:ext uri="{BB962C8B-B14F-4D97-AF65-F5344CB8AC3E}">
        <p14:creationId xmlns:p14="http://schemas.microsoft.com/office/powerpoint/2010/main" val="337420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normAutofit/>
          </a:bodyPr>
          <a:lstStyle/>
          <a:p>
            <a:pPr marL="0" indent="0">
              <a:buNone/>
            </a:pPr>
            <a:r>
              <a:rPr lang="en-US" sz="3200" dirty="0"/>
              <a:t>Resources:</a:t>
            </a:r>
          </a:p>
          <a:p>
            <a:pPr marL="0" indent="0">
              <a:buNone/>
            </a:pPr>
            <a:r>
              <a:rPr lang="en-US" sz="3200" dirty="0"/>
              <a:t>Life Principles Bible-Charles Stanley-Obey God and Leave All the Consequences to Him. NASB 2009, pg. 90.</a:t>
            </a:r>
          </a:p>
        </p:txBody>
      </p:sp>
    </p:spTree>
    <p:extLst>
      <p:ext uri="{BB962C8B-B14F-4D97-AF65-F5344CB8AC3E}">
        <p14:creationId xmlns:p14="http://schemas.microsoft.com/office/powerpoint/2010/main" val="29056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990601" y="1447800"/>
            <a:ext cx="7543800" cy="4876800"/>
          </a:xfrm>
        </p:spPr>
        <p:txBody>
          <a:bodyPr/>
          <a:lstStyle/>
          <a:p>
            <a:r>
              <a:rPr lang="en-US" sz="2800" dirty="0"/>
              <a:t>D</a:t>
            </a:r>
            <a:r>
              <a:rPr lang="en-US" sz="2800" dirty="0">
                <a:effectLst/>
              </a:rPr>
              <a:t>isobedience- is to yield to self-will instead of surrendering to God and desiring His will in all things. </a:t>
            </a:r>
          </a:p>
          <a:p>
            <a:r>
              <a:rPr lang="en-US" sz="2800" dirty="0">
                <a:effectLst/>
              </a:rPr>
              <a:t>Disobedience can caused by sin, rebellion or distrust </a:t>
            </a:r>
            <a:r>
              <a:rPr lang="en-US" sz="2400" dirty="0">
                <a:effectLst/>
              </a:rPr>
              <a:t>of God</a:t>
            </a:r>
            <a:endParaRPr lang="en-US" sz="2400" dirty="0"/>
          </a:p>
        </p:txBody>
      </p:sp>
    </p:spTree>
    <p:extLst>
      <p:ext uri="{BB962C8B-B14F-4D97-AF65-F5344CB8AC3E}">
        <p14:creationId xmlns:p14="http://schemas.microsoft.com/office/powerpoint/2010/main" val="231421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p:txBody>
          <a:bodyPr>
            <a:normAutofit/>
          </a:bodyPr>
          <a:lstStyle/>
          <a:p>
            <a:r>
              <a:rPr lang="en-US" sz="2800" dirty="0"/>
              <a:t>How can disobedience be costly to your walk?</a:t>
            </a:r>
          </a:p>
        </p:txBody>
      </p:sp>
    </p:spTree>
    <p:extLst>
      <p:ext uri="{BB962C8B-B14F-4D97-AF65-F5344CB8AC3E}">
        <p14:creationId xmlns:p14="http://schemas.microsoft.com/office/powerpoint/2010/main" val="246537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944880" y="1752600"/>
            <a:ext cx="7620000" cy="4448465"/>
          </a:xfrm>
        </p:spPr>
        <p:txBody>
          <a:bodyPr>
            <a:noAutofit/>
          </a:bodyPr>
          <a:lstStyle/>
          <a:p>
            <a:r>
              <a:rPr lang="en-US" sz="2400" dirty="0"/>
              <a:t>Disobedience can disrupt your relationship with God.</a:t>
            </a:r>
          </a:p>
          <a:p>
            <a:r>
              <a:rPr lang="en-US" sz="2400" dirty="0"/>
              <a:t>It can alienate or separate you from God’s blessings.</a:t>
            </a:r>
          </a:p>
          <a:p>
            <a:r>
              <a:rPr lang="en-US" sz="2400" dirty="0"/>
              <a:t>In times of disobedience we become spiritually weak and at times unable to discern between right or wrong.</a:t>
            </a:r>
          </a:p>
          <a:p>
            <a:r>
              <a:rPr lang="en-US" sz="2400" dirty="0"/>
              <a:t>Our ears become dull to hearing the wrongs things. Our eyes dim to seeing the wrong things and our senses, feelings/emotions numb to doing the wrong thing.</a:t>
            </a:r>
          </a:p>
        </p:txBody>
      </p:sp>
    </p:spTree>
    <p:extLst>
      <p:ext uri="{BB962C8B-B14F-4D97-AF65-F5344CB8AC3E}">
        <p14:creationId xmlns:p14="http://schemas.microsoft.com/office/powerpoint/2010/main" val="334106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990601" y="2133600"/>
            <a:ext cx="7543800" cy="4191000"/>
          </a:xfrm>
        </p:spPr>
        <p:txBody>
          <a:bodyPr>
            <a:normAutofit/>
          </a:bodyPr>
          <a:lstStyle/>
          <a:p>
            <a:r>
              <a:rPr lang="en-US" sz="2400" dirty="0"/>
              <a:t>Obedience can be a challenge, especially when we feel tempted to believe we lose more through our obedience to God than we gain.</a:t>
            </a:r>
          </a:p>
          <a:p>
            <a:r>
              <a:rPr lang="en-US" sz="2400" dirty="0"/>
              <a:t>Obeying God is essential to pleasing Him-not just in times of distress and temptation but also at all times.</a:t>
            </a:r>
          </a:p>
        </p:txBody>
      </p:sp>
    </p:spTree>
    <p:extLst>
      <p:ext uri="{BB962C8B-B14F-4D97-AF65-F5344CB8AC3E}">
        <p14:creationId xmlns:p14="http://schemas.microsoft.com/office/powerpoint/2010/main" val="312580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1276007" y="1540189"/>
            <a:ext cx="6591985" cy="3777622"/>
          </a:xfrm>
        </p:spPr>
        <p:txBody>
          <a:bodyPr>
            <a:normAutofit/>
          </a:bodyPr>
          <a:lstStyle/>
          <a:p>
            <a:r>
              <a:rPr lang="en-US" sz="2400" dirty="0"/>
              <a:t>Have you ever felt the desire to disobey God and what helped you to hold on to what God wanted?</a:t>
            </a:r>
          </a:p>
          <a:p>
            <a:r>
              <a:rPr lang="en-US" sz="2400" dirty="0"/>
              <a:t>In your groups-Share about what scriptures  help you to be obedient &amp; 1-3 examples of individuals for the scriptures that demonstrated obedience or disobedience</a:t>
            </a:r>
          </a:p>
        </p:txBody>
      </p:sp>
    </p:spTree>
    <p:extLst>
      <p:ext uri="{BB962C8B-B14F-4D97-AF65-F5344CB8AC3E}">
        <p14:creationId xmlns:p14="http://schemas.microsoft.com/office/powerpoint/2010/main" val="116412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876300" y="1311589"/>
            <a:ext cx="7391400" cy="4234822"/>
          </a:xfrm>
        </p:spPr>
        <p:txBody>
          <a:bodyPr>
            <a:normAutofit/>
          </a:bodyPr>
          <a:lstStyle/>
          <a:p>
            <a:r>
              <a:rPr lang="en-US" sz="2400" dirty="0"/>
              <a:t>When God command us to obey Him, He is giving us a principle to live by.</a:t>
            </a:r>
          </a:p>
          <a:p>
            <a:r>
              <a:rPr lang="en-US" sz="2400" dirty="0"/>
              <a:t>He is setting a framework around our lives to protect us from evil.</a:t>
            </a:r>
          </a:p>
          <a:p>
            <a:r>
              <a:rPr lang="en-US" sz="2400" dirty="0"/>
              <a:t>Disobedience has fierce repercussions-that may b lead to broken promises, lives, relationships and marriages.</a:t>
            </a:r>
          </a:p>
          <a:p>
            <a:r>
              <a:rPr lang="en-US" sz="2400" dirty="0"/>
              <a:t>God commands obedience because He understands the devastating effects of sin and disobedience in our lives.</a:t>
            </a:r>
          </a:p>
        </p:txBody>
      </p:sp>
    </p:spTree>
    <p:extLst>
      <p:ext uri="{BB962C8B-B14F-4D97-AF65-F5344CB8AC3E}">
        <p14:creationId xmlns:p14="http://schemas.microsoft.com/office/powerpoint/2010/main" val="153695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3" name="Content Placeholder 2"/>
          <p:cNvSpPr>
            <a:spLocks noGrp="1"/>
          </p:cNvSpPr>
          <p:nvPr>
            <p:ph idx="1"/>
          </p:nvPr>
        </p:nvSpPr>
        <p:spPr>
          <a:xfrm>
            <a:off x="800100" y="1311589"/>
            <a:ext cx="7543800" cy="4234822"/>
          </a:xfrm>
        </p:spPr>
        <p:txBody>
          <a:bodyPr>
            <a:normAutofit/>
          </a:bodyPr>
          <a:lstStyle/>
          <a:p>
            <a:r>
              <a:rPr lang="en-US" sz="2400" dirty="0"/>
              <a:t>Disobedience sends a message that we know better than God when it comes to our lives and the circumstances we face.</a:t>
            </a:r>
          </a:p>
          <a:p>
            <a:r>
              <a:rPr lang="en-US" sz="2400" dirty="0"/>
              <a:t>Our enemy “Satan” tries to deceive and distract us wanting us to believe we are better off following our own will than God’s.</a:t>
            </a:r>
          </a:p>
          <a:p>
            <a:r>
              <a:rPr lang="en-US" sz="2400" dirty="0"/>
              <a:t>He doesn’t want us to trust God or Him promises. We wants us to ignore what God is speaking.</a:t>
            </a:r>
          </a:p>
          <a:p>
            <a:r>
              <a:rPr lang="en-US" sz="2400" dirty="0"/>
              <a:t>He is the Father of a lie.</a:t>
            </a:r>
          </a:p>
        </p:txBody>
      </p:sp>
    </p:spTree>
    <p:extLst>
      <p:ext uri="{BB962C8B-B14F-4D97-AF65-F5344CB8AC3E}">
        <p14:creationId xmlns:p14="http://schemas.microsoft.com/office/powerpoint/2010/main" val="3044570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174</TotalTime>
  <Words>1029</Words>
  <Application>Microsoft Office PowerPoint</Application>
  <PresentationFormat>On-screen Show (4:3)</PresentationFormat>
  <Paragraphs>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lpstr>Obedience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dc:title>
  <dc:creator>vhanflstubbp</dc:creator>
  <cp:lastModifiedBy>Abiding Faith</cp:lastModifiedBy>
  <cp:revision>11</cp:revision>
  <cp:lastPrinted>2020-03-11T22:39:43Z</cp:lastPrinted>
  <dcterms:created xsi:type="dcterms:W3CDTF">2013-10-23T19:15:15Z</dcterms:created>
  <dcterms:modified xsi:type="dcterms:W3CDTF">2020-03-12T00:15:28Z</dcterms:modified>
</cp:coreProperties>
</file>