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72" r:id="rId4"/>
    <p:sldId id="257" r:id="rId5"/>
    <p:sldId id="258" r:id="rId6"/>
    <p:sldId id="259" r:id="rId7"/>
    <p:sldId id="260" r:id="rId8"/>
    <p:sldId id="261" r:id="rId9"/>
    <p:sldId id="273" r:id="rId10"/>
    <p:sldId id="274" r:id="rId11"/>
    <p:sldId id="275" r:id="rId12"/>
    <p:sldId id="262" r:id="rId13"/>
    <p:sldId id="263" r:id="rId14"/>
    <p:sldId id="269" r:id="rId15"/>
    <p:sldId id="264" r:id="rId16"/>
    <p:sldId id="265" r:id="rId17"/>
    <p:sldId id="270" r:id="rId18"/>
    <p:sldId id="271" r:id="rId1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6/12/2019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6/12/2019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6/12/2019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6/12/2019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6/12/2019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6/12/2019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6/12/2019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A9138-7FDC-4469-9004-2DDA20E68FC6}"/>
              </a:ext>
            </a:extLst>
          </p:cNvPr>
          <p:cNvSpPr>
            <a:spLocks noGrp="1"/>
          </p:cNvSpPr>
          <p:nvPr>
            <p:ph type="ctrTitle"/>
          </p:nvPr>
        </p:nvSpPr>
        <p:spPr/>
        <p:txBody>
          <a:bodyPr/>
          <a:lstStyle/>
          <a:p>
            <a:pPr algn="ctr"/>
            <a:r>
              <a:rPr lang="en-US" dirty="0"/>
              <a:t>Purity of heart</a:t>
            </a:r>
          </a:p>
        </p:txBody>
      </p:sp>
      <p:sp>
        <p:nvSpPr>
          <p:cNvPr id="3" name="Subtitle 2">
            <a:extLst>
              <a:ext uri="{FF2B5EF4-FFF2-40B4-BE49-F238E27FC236}">
                <a16:creationId xmlns:a16="http://schemas.microsoft.com/office/drawing/2014/main" id="{64CC6F62-ABD0-40E9-BEA9-5A313EAFFF47}"/>
              </a:ext>
            </a:extLst>
          </p:cNvPr>
          <p:cNvSpPr>
            <a:spLocks noGrp="1"/>
          </p:cNvSpPr>
          <p:nvPr>
            <p:ph type="subTitle" idx="1"/>
          </p:nvPr>
        </p:nvSpPr>
        <p:spPr>
          <a:xfrm>
            <a:off x="1371600" y="3632200"/>
            <a:ext cx="9448800" cy="2013225"/>
          </a:xfrm>
        </p:spPr>
        <p:txBody>
          <a:bodyPr>
            <a:normAutofit/>
          </a:bodyPr>
          <a:lstStyle/>
          <a:p>
            <a:r>
              <a:rPr lang="en-US" dirty="0"/>
              <a:t>“</a:t>
            </a:r>
            <a:r>
              <a:rPr lang="en-US" sz="3200" dirty="0"/>
              <a:t>Search me, O God, and know my heart: try me, and know my thoughts. And see if </a:t>
            </a:r>
            <a:r>
              <a:rPr lang="en-US" sz="3200" i="1" dirty="0"/>
              <a:t>there be any</a:t>
            </a:r>
            <a:r>
              <a:rPr lang="en-US" sz="3200" dirty="0"/>
              <a:t> wicked way in me, and lead me in the way everlasting.” Ps. 139-23-24 KJV</a:t>
            </a:r>
          </a:p>
        </p:txBody>
      </p:sp>
    </p:spTree>
    <p:extLst>
      <p:ext uri="{BB962C8B-B14F-4D97-AF65-F5344CB8AC3E}">
        <p14:creationId xmlns:p14="http://schemas.microsoft.com/office/powerpoint/2010/main" val="17316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4881-B865-474A-A337-C5FF9587402B}"/>
              </a:ext>
            </a:extLst>
          </p:cNvPr>
          <p:cNvSpPr>
            <a:spLocks noGrp="1"/>
          </p:cNvSpPr>
          <p:nvPr>
            <p:ph type="title"/>
          </p:nvPr>
        </p:nvSpPr>
        <p:spPr>
          <a:xfrm>
            <a:off x="601317" y="324678"/>
            <a:ext cx="10989365"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FBA5AC3A-282E-4736-879F-CF15C4BD1E68}"/>
              </a:ext>
            </a:extLst>
          </p:cNvPr>
          <p:cNvSpPr>
            <a:spLocks noGrp="1"/>
          </p:cNvSpPr>
          <p:nvPr>
            <p:ph idx="1"/>
          </p:nvPr>
        </p:nvSpPr>
        <p:spPr>
          <a:xfrm>
            <a:off x="397565" y="1440873"/>
            <a:ext cx="11463131" cy="5092449"/>
          </a:xfrm>
        </p:spPr>
        <p:txBody>
          <a:bodyPr>
            <a:normAutofit/>
          </a:bodyPr>
          <a:lstStyle/>
          <a:p>
            <a:r>
              <a:rPr lang="en-US" sz="2800" b="1" dirty="0">
                <a:latin typeface="Abadi Extra Light" panose="020B0204020104020204" pitchFamily="34" charset="0"/>
              </a:rPr>
              <a:t>This is the only time in the whole Bible that a woman (Michal) is described as loving a man. Her passion must have been apparent to all around her. Her father knew she loved David.</a:t>
            </a:r>
            <a:endParaRPr lang="en-US" sz="2800" dirty="0">
              <a:latin typeface="Abadi Extra Light" panose="020B0204020104020204" pitchFamily="34" charset="0"/>
            </a:endParaRPr>
          </a:p>
          <a:p>
            <a:r>
              <a:rPr lang="en-US" sz="2800" b="1" dirty="0">
                <a:latin typeface="Abadi Extra Light" panose="020B0204020104020204" pitchFamily="34" charset="0"/>
              </a:rPr>
              <a:t>Significantly, there is never any mention of David loving her</a:t>
            </a:r>
            <a:endParaRPr lang="en-US" sz="2800" dirty="0">
              <a:latin typeface="Abadi Extra Light" panose="020B0204020104020204" pitchFamily="34" charset="0"/>
            </a:endParaRPr>
          </a:p>
          <a:p>
            <a:r>
              <a:rPr lang="en-US" sz="2800" b="1" dirty="0">
                <a:latin typeface="Abadi Extra Light" panose="020B0204020104020204" pitchFamily="34" charset="0"/>
              </a:rPr>
              <a:t>She help David escape her father. Michal did not flee with David. She stayed in the house to buy time, to give him a better chance of getting away. When the soldiers hammered on the door, demanding that she produce David, she confronted them and said that David was ill, upstairs in her bed. She betrayed her own father.</a:t>
            </a:r>
          </a:p>
          <a:p>
            <a:r>
              <a:rPr lang="en-US" sz="2800" b="1" dirty="0">
                <a:latin typeface="Abadi Extra Light" panose="020B0204020104020204" pitchFamily="34" charset="0"/>
              </a:rPr>
              <a:t>Michal expected that after Saul’s anger has subsided David would come back to her, or at least that he would send for her. She believed he would be grateful for what she has done, and want her with him.</a:t>
            </a:r>
          </a:p>
          <a:p>
            <a:endParaRPr lang="en-US" dirty="0"/>
          </a:p>
        </p:txBody>
      </p:sp>
    </p:spTree>
    <p:extLst>
      <p:ext uri="{BB962C8B-B14F-4D97-AF65-F5344CB8AC3E}">
        <p14:creationId xmlns:p14="http://schemas.microsoft.com/office/powerpoint/2010/main" val="396400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A76A-1136-472F-8E59-8AEB8F8E2033}"/>
              </a:ext>
            </a:extLst>
          </p:cNvPr>
          <p:cNvSpPr>
            <a:spLocks noGrp="1"/>
          </p:cNvSpPr>
          <p:nvPr>
            <p:ph type="title"/>
          </p:nvPr>
        </p:nvSpPr>
        <p:spPr>
          <a:xfrm>
            <a:off x="596349" y="438790"/>
            <a:ext cx="10588486"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B6B25852-6403-4C8A-A441-1B65D1CF8E7A}"/>
              </a:ext>
            </a:extLst>
          </p:cNvPr>
          <p:cNvSpPr>
            <a:spLocks noGrp="1"/>
          </p:cNvSpPr>
          <p:nvPr>
            <p:ph idx="1"/>
          </p:nvPr>
        </p:nvSpPr>
        <p:spPr>
          <a:xfrm>
            <a:off x="477077" y="1524000"/>
            <a:ext cx="11343861" cy="5334000"/>
          </a:xfrm>
        </p:spPr>
        <p:txBody>
          <a:bodyPr>
            <a:normAutofit fontScale="92500" lnSpcReduction="20000"/>
          </a:bodyPr>
          <a:lstStyle/>
          <a:p>
            <a:r>
              <a:rPr lang="en-US" sz="2800" dirty="0"/>
              <a:t>Months passed, and then possibly years, and there was no word from David. Instead, </a:t>
            </a:r>
            <a:r>
              <a:rPr lang="en-US" sz="2800" b="1" dirty="0"/>
              <a:t>she eventually heard the bitter news that he had taken another wife, and then a second</a:t>
            </a:r>
            <a:r>
              <a:rPr lang="en-US" sz="2800" dirty="0"/>
              <a:t>, women who were valuable to him because they brought money and supplies for himself and his followers.</a:t>
            </a:r>
          </a:p>
          <a:p>
            <a:r>
              <a:rPr lang="en-US" sz="2800" dirty="0"/>
              <a:t>As far as Saul was concerned, </a:t>
            </a:r>
            <a:r>
              <a:rPr lang="en-US" sz="2800" b="1" dirty="0"/>
              <a:t>Michal’s marriage was now null and void</a:t>
            </a:r>
            <a:r>
              <a:rPr lang="en-US" sz="2800" dirty="0"/>
              <a:t>, He settled on giving her to a man called Paltiel, from the city of Gallim. </a:t>
            </a:r>
            <a:r>
              <a:rPr lang="en-US" sz="2800" b="1" dirty="0"/>
              <a:t>Her husband Paltiel cared for her and wanted her. </a:t>
            </a:r>
          </a:p>
          <a:p>
            <a:r>
              <a:rPr lang="en-US" sz="2800" b="1" dirty="0"/>
              <a:t>In that one day of battle she lost father, brothers, and royal status.</a:t>
            </a:r>
          </a:p>
          <a:p>
            <a:r>
              <a:rPr lang="en-US" sz="2800" b="1" dirty="0"/>
              <a:t>Michal used as a pawn in a power struggle. </a:t>
            </a:r>
            <a:r>
              <a:rPr lang="en-US" sz="2800" dirty="0"/>
              <a:t>David gained the upper hand over the house of Saul. He wanted Michal to be handed back to him, since he argued that he had paid the original price of one hundred Philistine foreskins and therefore retained the right to her.</a:t>
            </a:r>
          </a:p>
          <a:p>
            <a:r>
              <a:rPr lang="en-US" sz="2800" dirty="0"/>
              <a:t>Michal sees David dancing in the streets.</a:t>
            </a:r>
          </a:p>
          <a:p>
            <a:r>
              <a:rPr lang="en-US" sz="2800" dirty="0"/>
              <a:t>What would this do to a person’s heart without God cleansing them?</a:t>
            </a:r>
          </a:p>
          <a:p>
            <a:endParaRPr lang="en-US" dirty="0"/>
          </a:p>
        </p:txBody>
      </p:sp>
    </p:spTree>
    <p:extLst>
      <p:ext uri="{BB962C8B-B14F-4D97-AF65-F5344CB8AC3E}">
        <p14:creationId xmlns:p14="http://schemas.microsoft.com/office/powerpoint/2010/main" val="3638773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4DFF3-1906-4297-983A-BB96EE810FCB}"/>
              </a:ext>
            </a:extLst>
          </p:cNvPr>
          <p:cNvSpPr>
            <a:spLocks noGrp="1"/>
          </p:cNvSpPr>
          <p:nvPr>
            <p:ph type="title"/>
          </p:nvPr>
        </p:nvSpPr>
        <p:spPr>
          <a:xfrm>
            <a:off x="795130" y="764373"/>
            <a:ext cx="1071107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63889609-6C37-4F9F-976E-D5F2DD9A48AE}"/>
              </a:ext>
            </a:extLst>
          </p:cNvPr>
          <p:cNvSpPr>
            <a:spLocks noGrp="1"/>
          </p:cNvSpPr>
          <p:nvPr>
            <p:ph idx="1"/>
          </p:nvPr>
        </p:nvSpPr>
        <p:spPr/>
        <p:txBody>
          <a:bodyPr>
            <a:normAutofit lnSpcReduction="10000"/>
          </a:bodyPr>
          <a:lstStyle/>
          <a:p>
            <a:r>
              <a:rPr lang="en-US" sz="3200" dirty="0"/>
              <a:t>Purity leads to clarity. </a:t>
            </a:r>
          </a:p>
          <a:p>
            <a:r>
              <a:rPr lang="en-US" sz="3200" dirty="0"/>
              <a:t>Impurity leads to double-minded idolatry. </a:t>
            </a:r>
          </a:p>
          <a:p>
            <a:r>
              <a:rPr lang="en-US" sz="3200" dirty="0"/>
              <a:t>Meaning, when our heart and our thoughts are clouded by impurity, it quickly leads to some ungodly logic.</a:t>
            </a:r>
          </a:p>
          <a:p>
            <a:r>
              <a:rPr lang="en-US" sz="3200" dirty="0"/>
              <a:t>“I love God, but I love my freedom more.</a:t>
            </a:r>
          </a:p>
          <a:p>
            <a:r>
              <a:rPr lang="en-US" sz="3200" dirty="0"/>
              <a:t>I love God, but I want to do things my way and ignore what God says is important.”</a:t>
            </a:r>
          </a:p>
          <a:p>
            <a:endParaRPr lang="en-US" dirty="0"/>
          </a:p>
        </p:txBody>
      </p:sp>
    </p:spTree>
    <p:extLst>
      <p:ext uri="{BB962C8B-B14F-4D97-AF65-F5344CB8AC3E}">
        <p14:creationId xmlns:p14="http://schemas.microsoft.com/office/powerpoint/2010/main" val="668241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A64A-A110-46FF-8720-BF47B0EE67E1}"/>
              </a:ext>
            </a:extLst>
          </p:cNvPr>
          <p:cNvSpPr>
            <a:spLocks noGrp="1"/>
          </p:cNvSpPr>
          <p:nvPr>
            <p:ph type="title"/>
          </p:nvPr>
        </p:nvSpPr>
        <p:spPr>
          <a:xfrm>
            <a:off x="834887" y="764373"/>
            <a:ext cx="10671313"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AE9E9AE4-FCBA-43AC-9126-2143161C055C}"/>
              </a:ext>
            </a:extLst>
          </p:cNvPr>
          <p:cNvSpPr>
            <a:spLocks noGrp="1"/>
          </p:cNvSpPr>
          <p:nvPr>
            <p:ph idx="1"/>
          </p:nvPr>
        </p:nvSpPr>
        <p:spPr/>
        <p:txBody>
          <a:bodyPr>
            <a:normAutofit fontScale="92500" lnSpcReduction="10000"/>
          </a:bodyPr>
          <a:lstStyle/>
          <a:p>
            <a:r>
              <a:rPr lang="en-US" sz="4000" dirty="0"/>
              <a:t>It’s amazing how quickly we can walk away from God’s design and God’s best by concluding that we know better, all the while living in a fog of impurity by heart issues. </a:t>
            </a:r>
          </a:p>
          <a:p>
            <a:r>
              <a:rPr lang="en-US" sz="4000" dirty="0"/>
              <a:t>Simply put, allowing wrong things to dwell in our hearts leads to a fog where it is very difficult to see the goodness and glory of God</a:t>
            </a:r>
          </a:p>
          <a:p>
            <a:endParaRPr lang="en-US" dirty="0"/>
          </a:p>
        </p:txBody>
      </p:sp>
    </p:spTree>
    <p:extLst>
      <p:ext uri="{BB962C8B-B14F-4D97-AF65-F5344CB8AC3E}">
        <p14:creationId xmlns:p14="http://schemas.microsoft.com/office/powerpoint/2010/main" val="43694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BCB24-8574-4FBD-89B9-E7C15EA4BFD2}"/>
              </a:ext>
            </a:extLst>
          </p:cNvPr>
          <p:cNvSpPr>
            <a:spLocks noGrp="1"/>
          </p:cNvSpPr>
          <p:nvPr>
            <p:ph type="title"/>
          </p:nvPr>
        </p:nvSpPr>
        <p:spPr>
          <a:xfrm>
            <a:off x="685800" y="764373"/>
            <a:ext cx="1082040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198D1C51-38FC-4865-80B9-6E38778F32B3}"/>
              </a:ext>
            </a:extLst>
          </p:cNvPr>
          <p:cNvSpPr>
            <a:spLocks noGrp="1"/>
          </p:cNvSpPr>
          <p:nvPr>
            <p:ph idx="1"/>
          </p:nvPr>
        </p:nvSpPr>
        <p:spPr/>
        <p:txBody>
          <a:bodyPr>
            <a:normAutofit/>
          </a:bodyPr>
          <a:lstStyle/>
          <a:p>
            <a:r>
              <a:rPr lang="en-US" sz="3200" dirty="0"/>
              <a:t>Maybe you’ve turned your back on HIS way in pursuit of YOUR way. </a:t>
            </a:r>
          </a:p>
          <a:p>
            <a:r>
              <a:rPr lang="en-US" sz="3200" dirty="0"/>
              <a:t>Maybe you’re facing the consequences of bad decisions and mistakes made along the way. </a:t>
            </a:r>
          </a:p>
          <a:p>
            <a:r>
              <a:rPr lang="en-US" sz="3200" dirty="0"/>
              <a:t>Or maybe you’ve done many things right – but it doesn’t seem to be enough.</a:t>
            </a:r>
          </a:p>
          <a:p>
            <a:r>
              <a:rPr lang="en-US" sz="3200" dirty="0"/>
              <a:t>God </a:t>
            </a:r>
            <a:r>
              <a:rPr lang="en-US" sz="3200" i="1" dirty="0"/>
              <a:t>sees</a:t>
            </a:r>
            <a:r>
              <a:rPr lang="en-US" sz="3200" dirty="0"/>
              <a:t> you. God loves you. God wants to restore you. He has not forgotten you – and He never will.</a:t>
            </a:r>
          </a:p>
        </p:txBody>
      </p:sp>
    </p:spTree>
    <p:extLst>
      <p:ext uri="{BB962C8B-B14F-4D97-AF65-F5344CB8AC3E}">
        <p14:creationId xmlns:p14="http://schemas.microsoft.com/office/powerpoint/2010/main" val="4059539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88B23-9358-4EE8-8B97-79FF968A8C5D}"/>
              </a:ext>
            </a:extLst>
          </p:cNvPr>
          <p:cNvSpPr>
            <a:spLocks noGrp="1"/>
          </p:cNvSpPr>
          <p:nvPr>
            <p:ph type="title"/>
          </p:nvPr>
        </p:nvSpPr>
        <p:spPr>
          <a:xfrm>
            <a:off x="685800" y="764373"/>
            <a:ext cx="1082040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429E29EE-9B8A-4AF5-9678-A3D38825DBA0}"/>
              </a:ext>
            </a:extLst>
          </p:cNvPr>
          <p:cNvSpPr>
            <a:spLocks noGrp="1"/>
          </p:cNvSpPr>
          <p:nvPr>
            <p:ph idx="1"/>
          </p:nvPr>
        </p:nvSpPr>
        <p:spPr/>
        <p:txBody>
          <a:bodyPr>
            <a:normAutofit/>
          </a:bodyPr>
          <a:lstStyle/>
          <a:p>
            <a:r>
              <a:rPr lang="en-US" sz="3600" dirty="0"/>
              <a:t>Take a moment to honestly examine your heart. </a:t>
            </a:r>
          </a:p>
          <a:p>
            <a:r>
              <a:rPr lang="en-US" sz="3600" dirty="0"/>
              <a:t>Are you lacking spiritual clarity? </a:t>
            </a:r>
          </a:p>
          <a:p>
            <a:r>
              <a:rPr lang="en-US" sz="3600" dirty="0"/>
              <a:t>Are you living in a fog of impurity?</a:t>
            </a:r>
          </a:p>
        </p:txBody>
      </p:sp>
    </p:spTree>
    <p:extLst>
      <p:ext uri="{BB962C8B-B14F-4D97-AF65-F5344CB8AC3E}">
        <p14:creationId xmlns:p14="http://schemas.microsoft.com/office/powerpoint/2010/main" val="680978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E6B76-7752-4E37-9FBF-0A81916E8FD6}"/>
              </a:ext>
            </a:extLst>
          </p:cNvPr>
          <p:cNvSpPr>
            <a:spLocks noGrp="1"/>
          </p:cNvSpPr>
          <p:nvPr>
            <p:ph type="title"/>
          </p:nvPr>
        </p:nvSpPr>
        <p:spPr>
          <a:xfrm>
            <a:off x="685800" y="300245"/>
            <a:ext cx="1082040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99908B7A-DCD6-45C0-B0A0-8BC06620A3BB}"/>
              </a:ext>
            </a:extLst>
          </p:cNvPr>
          <p:cNvSpPr>
            <a:spLocks noGrp="1"/>
          </p:cNvSpPr>
          <p:nvPr>
            <p:ph idx="1"/>
          </p:nvPr>
        </p:nvSpPr>
        <p:spPr>
          <a:xfrm>
            <a:off x="685800" y="1593273"/>
            <a:ext cx="10820400" cy="5084618"/>
          </a:xfrm>
        </p:spPr>
        <p:txBody>
          <a:bodyPr>
            <a:normAutofit lnSpcReduction="10000"/>
          </a:bodyPr>
          <a:lstStyle/>
          <a:p>
            <a:r>
              <a:rPr lang="en-US" sz="2800" dirty="0"/>
              <a:t>It is the pure in heart who will see God. </a:t>
            </a:r>
          </a:p>
          <a:p>
            <a:r>
              <a:rPr lang="en-US" sz="2800" dirty="0"/>
              <a:t>However, the good news of the Gospel shows us that purity can be a reality for all who trust in the grace and forgiveness of Jesus Christ. </a:t>
            </a:r>
          </a:p>
          <a:p>
            <a:r>
              <a:rPr lang="en-US" sz="2800" dirty="0"/>
              <a:t>God can work with our hearts and our sins can be forgiven and we can be called pure and clean in the sight of God if we will turn from our sin and trust in His grace!</a:t>
            </a:r>
          </a:p>
          <a:p>
            <a:r>
              <a:rPr lang="en-US" sz="2800" dirty="0"/>
              <a:t>Ask God for help surrendering any area where you’re struggling with purity and putting something else before God. </a:t>
            </a:r>
          </a:p>
          <a:p>
            <a:r>
              <a:rPr lang="en-US" sz="2800" dirty="0"/>
              <a:t>Step out on faith and step into the clarity of purity as you ask God to cleanse you on the inside and trust in the forgiveness and grace of God.</a:t>
            </a:r>
          </a:p>
          <a:p>
            <a:endParaRPr lang="en-US" sz="2400" dirty="0"/>
          </a:p>
        </p:txBody>
      </p:sp>
    </p:spTree>
    <p:extLst>
      <p:ext uri="{BB962C8B-B14F-4D97-AF65-F5344CB8AC3E}">
        <p14:creationId xmlns:p14="http://schemas.microsoft.com/office/powerpoint/2010/main" val="3399007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550E-236E-4093-B11F-AEF63F17E8FF}"/>
              </a:ext>
            </a:extLst>
          </p:cNvPr>
          <p:cNvSpPr>
            <a:spLocks noGrp="1"/>
          </p:cNvSpPr>
          <p:nvPr>
            <p:ph type="title"/>
          </p:nvPr>
        </p:nvSpPr>
        <p:spPr>
          <a:xfrm>
            <a:off x="821635" y="764373"/>
            <a:ext cx="10684565" cy="1293028"/>
          </a:xfrm>
        </p:spPr>
        <p:txBody>
          <a:bodyPr/>
          <a:lstStyle/>
          <a:p>
            <a:endParaRPr lang="en-US" dirty="0"/>
          </a:p>
        </p:txBody>
      </p:sp>
      <p:sp>
        <p:nvSpPr>
          <p:cNvPr id="3" name="Content Placeholder 2">
            <a:extLst>
              <a:ext uri="{FF2B5EF4-FFF2-40B4-BE49-F238E27FC236}">
                <a16:creationId xmlns:a16="http://schemas.microsoft.com/office/drawing/2014/main" id="{D0FE2CCB-ABC6-4259-8D46-736837F748B5}"/>
              </a:ext>
            </a:extLst>
          </p:cNvPr>
          <p:cNvSpPr>
            <a:spLocks noGrp="1"/>
          </p:cNvSpPr>
          <p:nvPr>
            <p:ph idx="1"/>
          </p:nvPr>
        </p:nvSpPr>
        <p:spPr/>
        <p:txBody>
          <a:bodyPr/>
          <a:lstStyle/>
          <a:p>
            <a:r>
              <a:rPr lang="en-US" dirty="0"/>
              <a:t>Next Bible Study-TBA</a:t>
            </a:r>
          </a:p>
        </p:txBody>
      </p:sp>
    </p:spTree>
    <p:extLst>
      <p:ext uri="{BB962C8B-B14F-4D97-AF65-F5344CB8AC3E}">
        <p14:creationId xmlns:p14="http://schemas.microsoft.com/office/powerpoint/2010/main" val="2250418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F84F1-7919-4216-8286-200F0472029F}"/>
              </a:ext>
            </a:extLst>
          </p:cNvPr>
          <p:cNvSpPr>
            <a:spLocks noGrp="1"/>
          </p:cNvSpPr>
          <p:nvPr>
            <p:ph type="title"/>
          </p:nvPr>
        </p:nvSpPr>
        <p:spPr>
          <a:xfrm>
            <a:off x="781878" y="764373"/>
            <a:ext cx="10724322" cy="1293028"/>
          </a:xfrm>
        </p:spPr>
        <p:txBody>
          <a:bodyPr/>
          <a:lstStyle/>
          <a:p>
            <a:endParaRPr lang="en-US" dirty="0"/>
          </a:p>
        </p:txBody>
      </p:sp>
      <p:sp>
        <p:nvSpPr>
          <p:cNvPr id="3" name="Content Placeholder 2">
            <a:extLst>
              <a:ext uri="{FF2B5EF4-FFF2-40B4-BE49-F238E27FC236}">
                <a16:creationId xmlns:a16="http://schemas.microsoft.com/office/drawing/2014/main" id="{56D501C4-7FA7-4079-BC5C-16C9BD401F64}"/>
              </a:ext>
            </a:extLst>
          </p:cNvPr>
          <p:cNvSpPr>
            <a:spLocks noGrp="1"/>
          </p:cNvSpPr>
          <p:nvPr>
            <p:ph idx="1"/>
          </p:nvPr>
        </p:nvSpPr>
        <p:spPr/>
        <p:txBody>
          <a:bodyPr/>
          <a:lstStyle/>
          <a:p>
            <a:r>
              <a:rPr lang="en-US" dirty="0"/>
              <a:t>Resources: Right From the Heart Devotions</a:t>
            </a:r>
          </a:p>
        </p:txBody>
      </p:sp>
    </p:spTree>
    <p:extLst>
      <p:ext uri="{BB962C8B-B14F-4D97-AF65-F5344CB8AC3E}">
        <p14:creationId xmlns:p14="http://schemas.microsoft.com/office/powerpoint/2010/main" val="320420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1DD5E-0498-4D8B-B56B-4FEFA3CBEAA6}"/>
              </a:ext>
            </a:extLst>
          </p:cNvPr>
          <p:cNvSpPr>
            <a:spLocks noGrp="1"/>
          </p:cNvSpPr>
          <p:nvPr>
            <p:ph type="title"/>
          </p:nvPr>
        </p:nvSpPr>
        <p:spPr>
          <a:xfrm>
            <a:off x="808383" y="764373"/>
            <a:ext cx="10697817"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57BDC2DA-2764-4B7C-A45F-E7DA7E95E67D}"/>
              </a:ext>
            </a:extLst>
          </p:cNvPr>
          <p:cNvSpPr>
            <a:spLocks noGrp="1"/>
          </p:cNvSpPr>
          <p:nvPr>
            <p:ph idx="1"/>
          </p:nvPr>
        </p:nvSpPr>
        <p:spPr>
          <a:xfrm>
            <a:off x="685800" y="1814945"/>
            <a:ext cx="10820400" cy="4403740"/>
          </a:xfrm>
        </p:spPr>
        <p:txBody>
          <a:bodyPr>
            <a:normAutofit/>
          </a:bodyPr>
          <a:lstStyle/>
          <a:p>
            <a:r>
              <a:rPr lang="en-US" sz="2800" dirty="0"/>
              <a:t>According to the Johns Hopkins School of Medicine, the average human heart beats about 115,000 times a day. </a:t>
            </a:r>
          </a:p>
          <a:p>
            <a:r>
              <a:rPr lang="en-US" sz="2800" dirty="0"/>
              <a:t>That adds up to over 42 million times a year, or over 3 billion times in a lifetime. It’s a pretty phenomenal muscle.</a:t>
            </a:r>
          </a:p>
          <a:p>
            <a:r>
              <a:rPr lang="en-US" sz="2800" dirty="0"/>
              <a:t>The Word of God speaks a lot about the human heart. </a:t>
            </a:r>
          </a:p>
          <a:p>
            <a:r>
              <a:rPr lang="en-US" sz="2800" dirty="0"/>
              <a:t>But unlike a medical doctor who looks at the muscle, the Bible speaks of the heart on an emotional level – the source of our feelings, dreams and desires. The heart is the </a:t>
            </a:r>
            <a:r>
              <a:rPr lang="en-US" sz="2800" i="1" dirty="0"/>
              <a:t>heart</a:t>
            </a:r>
            <a:r>
              <a:rPr lang="en-US" sz="2800" dirty="0"/>
              <a:t> of who we are as a person.</a:t>
            </a:r>
          </a:p>
          <a:p>
            <a:endParaRPr lang="en-US" sz="2800" dirty="0"/>
          </a:p>
        </p:txBody>
      </p:sp>
    </p:spTree>
    <p:extLst>
      <p:ext uri="{BB962C8B-B14F-4D97-AF65-F5344CB8AC3E}">
        <p14:creationId xmlns:p14="http://schemas.microsoft.com/office/powerpoint/2010/main" val="41497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195ED-DCBF-4B80-850A-76A03BA80021}"/>
              </a:ext>
            </a:extLst>
          </p:cNvPr>
          <p:cNvSpPr>
            <a:spLocks noGrp="1"/>
          </p:cNvSpPr>
          <p:nvPr>
            <p:ph type="title"/>
          </p:nvPr>
        </p:nvSpPr>
        <p:spPr>
          <a:xfrm>
            <a:off x="821635" y="764373"/>
            <a:ext cx="10684565"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E004327D-5B19-4612-9B6C-0EB64F603BB0}"/>
              </a:ext>
            </a:extLst>
          </p:cNvPr>
          <p:cNvSpPr>
            <a:spLocks noGrp="1"/>
          </p:cNvSpPr>
          <p:nvPr>
            <p:ph idx="1"/>
          </p:nvPr>
        </p:nvSpPr>
        <p:spPr/>
        <p:txBody>
          <a:bodyPr>
            <a:normAutofit/>
          </a:bodyPr>
          <a:lstStyle/>
          <a:p>
            <a:r>
              <a:rPr lang="en-US" sz="3600" dirty="0"/>
              <a:t>Look deep into my heart, God, and find out everything I am thinking. </a:t>
            </a:r>
          </a:p>
          <a:p>
            <a:r>
              <a:rPr lang="en-US" sz="3600" dirty="0"/>
              <a:t>Don't let me follow evil ways, but lead me in the way that time has proven true.  Ps. 139:23-24 CEV</a:t>
            </a:r>
          </a:p>
        </p:txBody>
      </p:sp>
    </p:spTree>
    <p:extLst>
      <p:ext uri="{BB962C8B-B14F-4D97-AF65-F5344CB8AC3E}">
        <p14:creationId xmlns:p14="http://schemas.microsoft.com/office/powerpoint/2010/main" val="239113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36FC2-D8D3-4F4F-A521-F433770A9841}"/>
              </a:ext>
            </a:extLst>
          </p:cNvPr>
          <p:cNvSpPr>
            <a:spLocks noGrp="1"/>
          </p:cNvSpPr>
          <p:nvPr>
            <p:ph type="title"/>
          </p:nvPr>
        </p:nvSpPr>
        <p:spPr>
          <a:xfrm>
            <a:off x="685800" y="737868"/>
            <a:ext cx="998220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97D036E9-2CBE-4BD8-8882-5153AA1E12F2}"/>
              </a:ext>
            </a:extLst>
          </p:cNvPr>
          <p:cNvSpPr>
            <a:spLocks noGrp="1"/>
          </p:cNvSpPr>
          <p:nvPr>
            <p:ph idx="1"/>
          </p:nvPr>
        </p:nvSpPr>
        <p:spPr/>
        <p:txBody>
          <a:bodyPr>
            <a:normAutofit/>
          </a:bodyPr>
          <a:lstStyle/>
          <a:p>
            <a:r>
              <a:rPr lang="en-US" sz="3600" dirty="0"/>
              <a:t>Why is having a pure heart important?</a:t>
            </a:r>
          </a:p>
        </p:txBody>
      </p:sp>
    </p:spTree>
    <p:extLst>
      <p:ext uri="{BB962C8B-B14F-4D97-AF65-F5344CB8AC3E}">
        <p14:creationId xmlns:p14="http://schemas.microsoft.com/office/powerpoint/2010/main" val="316636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73C8-F2A0-4594-AE46-BE648006EFC1}"/>
              </a:ext>
            </a:extLst>
          </p:cNvPr>
          <p:cNvSpPr>
            <a:spLocks noGrp="1"/>
          </p:cNvSpPr>
          <p:nvPr>
            <p:ph type="title"/>
          </p:nvPr>
        </p:nvSpPr>
        <p:spPr>
          <a:xfrm>
            <a:off x="848139" y="764373"/>
            <a:ext cx="10658061"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4B1B2B93-C385-4941-9C56-6C7977F4C41F}"/>
              </a:ext>
            </a:extLst>
          </p:cNvPr>
          <p:cNvSpPr>
            <a:spLocks noGrp="1"/>
          </p:cNvSpPr>
          <p:nvPr>
            <p:ph idx="1"/>
          </p:nvPr>
        </p:nvSpPr>
        <p:spPr/>
        <p:txBody>
          <a:bodyPr>
            <a:normAutofit/>
          </a:bodyPr>
          <a:lstStyle/>
          <a:p>
            <a:r>
              <a:rPr lang="en-US" sz="3200" dirty="0"/>
              <a:t>Happy are the pure in heart for they shall see God. </a:t>
            </a:r>
          </a:p>
          <a:p>
            <a:r>
              <a:rPr lang="en-US" sz="3200" dirty="0"/>
              <a:t>In the Bible, the heart is the center of our whole being. </a:t>
            </a:r>
          </a:p>
          <a:p>
            <a:r>
              <a:rPr lang="en-US" sz="3200" dirty="0"/>
              <a:t>It’s the core of who we are and the source of what is most important to us. </a:t>
            </a:r>
          </a:p>
          <a:p>
            <a:r>
              <a:rPr lang="en-US" sz="3200" dirty="0"/>
              <a:t>When it comes down to it, the topic of purity is a heart issue.</a:t>
            </a:r>
          </a:p>
        </p:txBody>
      </p:sp>
    </p:spTree>
    <p:extLst>
      <p:ext uri="{BB962C8B-B14F-4D97-AF65-F5344CB8AC3E}">
        <p14:creationId xmlns:p14="http://schemas.microsoft.com/office/powerpoint/2010/main" val="4266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83392-19A2-4CAB-BDDD-A60DF311D8AF}"/>
              </a:ext>
            </a:extLst>
          </p:cNvPr>
          <p:cNvSpPr>
            <a:spLocks noGrp="1"/>
          </p:cNvSpPr>
          <p:nvPr>
            <p:ph type="title"/>
          </p:nvPr>
        </p:nvSpPr>
        <p:spPr>
          <a:xfrm>
            <a:off x="828260" y="737869"/>
            <a:ext cx="10422836"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197FC034-059C-4B1F-B19C-16FAF26ABCD7}"/>
              </a:ext>
            </a:extLst>
          </p:cNvPr>
          <p:cNvSpPr>
            <a:spLocks noGrp="1"/>
          </p:cNvSpPr>
          <p:nvPr>
            <p:ph idx="1"/>
          </p:nvPr>
        </p:nvSpPr>
        <p:spPr/>
        <p:txBody>
          <a:bodyPr/>
          <a:lstStyle/>
          <a:p>
            <a:r>
              <a:rPr lang="en-US" sz="3200" dirty="0"/>
              <a:t>The Bible links purity and the heart to show that those who value God above all else will be revealed in how they live. </a:t>
            </a:r>
          </a:p>
          <a:p>
            <a:r>
              <a:rPr lang="en-US" sz="3200" dirty="0"/>
              <a:t>Purity flows from a heart that has been transformed by the love and grace of God.</a:t>
            </a:r>
          </a:p>
          <a:p>
            <a:r>
              <a:rPr lang="en-US" sz="3200" dirty="0"/>
              <a:t>Jesus says that only the pure in heart can see God</a:t>
            </a:r>
          </a:p>
          <a:p>
            <a:endParaRPr lang="en-US" dirty="0"/>
          </a:p>
        </p:txBody>
      </p:sp>
    </p:spTree>
    <p:extLst>
      <p:ext uri="{BB962C8B-B14F-4D97-AF65-F5344CB8AC3E}">
        <p14:creationId xmlns:p14="http://schemas.microsoft.com/office/powerpoint/2010/main" val="196410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10ED-862A-4A3C-8018-C8691EFF7062}"/>
              </a:ext>
            </a:extLst>
          </p:cNvPr>
          <p:cNvSpPr>
            <a:spLocks noGrp="1"/>
          </p:cNvSpPr>
          <p:nvPr>
            <p:ph type="title"/>
          </p:nvPr>
        </p:nvSpPr>
        <p:spPr>
          <a:xfrm>
            <a:off x="685800" y="764373"/>
            <a:ext cx="1082040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AD6BC3F7-3C9B-4647-A524-4E350CAEBC08}"/>
              </a:ext>
            </a:extLst>
          </p:cNvPr>
          <p:cNvSpPr>
            <a:spLocks noGrp="1"/>
          </p:cNvSpPr>
          <p:nvPr>
            <p:ph idx="1"/>
          </p:nvPr>
        </p:nvSpPr>
        <p:spPr/>
        <p:txBody>
          <a:bodyPr>
            <a:normAutofit/>
          </a:bodyPr>
          <a:lstStyle/>
          <a:p>
            <a:r>
              <a:rPr lang="en-US" sz="3600" dirty="0"/>
              <a:t>James says those with clean hands and a pure heart are able to draw near to God. What do you think this mean?</a:t>
            </a:r>
          </a:p>
        </p:txBody>
      </p:sp>
    </p:spTree>
    <p:extLst>
      <p:ext uri="{BB962C8B-B14F-4D97-AF65-F5344CB8AC3E}">
        <p14:creationId xmlns:p14="http://schemas.microsoft.com/office/powerpoint/2010/main" val="329292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3B0E-B90E-4728-A858-162D83BA334E}"/>
              </a:ext>
            </a:extLst>
          </p:cNvPr>
          <p:cNvSpPr>
            <a:spLocks noGrp="1"/>
          </p:cNvSpPr>
          <p:nvPr>
            <p:ph type="title"/>
          </p:nvPr>
        </p:nvSpPr>
        <p:spPr>
          <a:xfrm>
            <a:off x="685800" y="764373"/>
            <a:ext cx="1082040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D0FBB2D0-69D4-48BC-BF36-0AFB7FBB9A76}"/>
              </a:ext>
            </a:extLst>
          </p:cNvPr>
          <p:cNvSpPr>
            <a:spLocks noGrp="1"/>
          </p:cNvSpPr>
          <p:nvPr>
            <p:ph idx="1"/>
          </p:nvPr>
        </p:nvSpPr>
        <p:spPr/>
        <p:txBody>
          <a:bodyPr>
            <a:normAutofit/>
          </a:bodyPr>
          <a:lstStyle/>
          <a:p>
            <a:r>
              <a:rPr lang="en-US" sz="3600" dirty="0"/>
              <a:t>An impure heart leads us to live in a fog or a haze where we cannot see clearly.</a:t>
            </a:r>
          </a:p>
          <a:p>
            <a:r>
              <a:rPr lang="en-US" sz="3600" dirty="0"/>
              <a:t>sin clouds our vision and makes us blind, deaf, and dumb to the ways and workings of God. </a:t>
            </a:r>
          </a:p>
          <a:p>
            <a:r>
              <a:rPr lang="en-US" sz="3600" dirty="0"/>
              <a:t>You cannot draw near to God while deliberately walking away from what God says is best for your life</a:t>
            </a:r>
          </a:p>
        </p:txBody>
      </p:sp>
    </p:spTree>
    <p:extLst>
      <p:ext uri="{BB962C8B-B14F-4D97-AF65-F5344CB8AC3E}">
        <p14:creationId xmlns:p14="http://schemas.microsoft.com/office/powerpoint/2010/main" val="1194882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D3C1-E632-4821-8CBF-35BEE6EE0B56}"/>
              </a:ext>
            </a:extLst>
          </p:cNvPr>
          <p:cNvSpPr>
            <a:spLocks noGrp="1"/>
          </p:cNvSpPr>
          <p:nvPr>
            <p:ph type="title"/>
          </p:nvPr>
        </p:nvSpPr>
        <p:spPr>
          <a:xfrm>
            <a:off x="685800" y="764373"/>
            <a:ext cx="10820400" cy="1293028"/>
          </a:xfrm>
        </p:spPr>
        <p:txBody>
          <a:bodyPr/>
          <a:lstStyle/>
          <a:p>
            <a:pPr algn="ctr"/>
            <a:r>
              <a:rPr lang="en-US" dirty="0"/>
              <a:t>Purity of heart</a:t>
            </a:r>
          </a:p>
        </p:txBody>
      </p:sp>
      <p:sp>
        <p:nvSpPr>
          <p:cNvPr id="3" name="Content Placeholder 2">
            <a:extLst>
              <a:ext uri="{FF2B5EF4-FFF2-40B4-BE49-F238E27FC236}">
                <a16:creationId xmlns:a16="http://schemas.microsoft.com/office/drawing/2014/main" id="{CDBD11D7-74A7-469A-947D-94DA1D9695F3}"/>
              </a:ext>
            </a:extLst>
          </p:cNvPr>
          <p:cNvSpPr>
            <a:spLocks noGrp="1"/>
          </p:cNvSpPr>
          <p:nvPr>
            <p:ph idx="1"/>
          </p:nvPr>
        </p:nvSpPr>
        <p:spPr>
          <a:xfrm>
            <a:off x="490330" y="2194560"/>
            <a:ext cx="11015870" cy="4166483"/>
          </a:xfrm>
        </p:spPr>
        <p:txBody>
          <a:bodyPr>
            <a:normAutofit/>
          </a:bodyPr>
          <a:lstStyle/>
          <a:p>
            <a:r>
              <a:rPr lang="en-US" sz="2400" b="1" dirty="0"/>
              <a:t>Michal’s Story-A heart Issue</a:t>
            </a:r>
          </a:p>
          <a:p>
            <a:pPr marL="0" indent="0">
              <a:buNone/>
            </a:pPr>
            <a:r>
              <a:rPr lang="en-US" dirty="0"/>
              <a:t>(</a:t>
            </a:r>
            <a:r>
              <a:rPr lang="en-US" sz="2800" dirty="0"/>
              <a:t>the younger daughter of Saul, the first wife of David)</a:t>
            </a:r>
          </a:p>
          <a:p>
            <a:r>
              <a:rPr lang="en-US" sz="2800" dirty="0"/>
              <a:t>Heart Issue #1: I Sam. 18:20-21; 25-29</a:t>
            </a:r>
          </a:p>
          <a:p>
            <a:r>
              <a:rPr lang="en-US" sz="2800" dirty="0"/>
              <a:t>Heart Issue #2: I Sam. </a:t>
            </a:r>
            <a:r>
              <a:rPr lang="en-US" sz="2800"/>
              <a:t>19:11-18</a:t>
            </a:r>
            <a:endParaRPr lang="en-US" sz="2800" dirty="0"/>
          </a:p>
          <a:p>
            <a:r>
              <a:rPr lang="en-US" sz="2800" dirty="0"/>
              <a:t>Heart Issue #3: I Sam. 25:38-44</a:t>
            </a:r>
          </a:p>
          <a:p>
            <a:r>
              <a:rPr lang="en-US" sz="2800" dirty="0"/>
              <a:t>Heart Issue #4: II Sam. 2:1-3 &amp; II Sam 3:1-3</a:t>
            </a:r>
          </a:p>
          <a:p>
            <a:r>
              <a:rPr lang="en-US" sz="2800" dirty="0"/>
              <a:t>Heart Issue #5: II Sam. 3:12-16</a:t>
            </a:r>
          </a:p>
          <a:p>
            <a:r>
              <a:rPr lang="en-US" sz="2800" dirty="0"/>
              <a:t>Heart Issue #6: II Sam. 6:15-16 &amp; 20-23</a:t>
            </a:r>
          </a:p>
        </p:txBody>
      </p:sp>
    </p:spTree>
    <p:extLst>
      <p:ext uri="{BB962C8B-B14F-4D97-AF65-F5344CB8AC3E}">
        <p14:creationId xmlns:p14="http://schemas.microsoft.com/office/powerpoint/2010/main" val="138465087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242</TotalTime>
  <Words>1043</Words>
  <Application>Microsoft Office PowerPoint</Application>
  <PresentationFormat>Widescreen</PresentationFormat>
  <Paragraphs>74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Abadi Extra Light</vt:lpstr>
      <vt:lpstr>Arial</vt:lpstr>
      <vt:lpstr>Century Gothic</vt:lpstr>
      <vt:lpstr>Vapor Trail</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Purity of heart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Purity of heart</dc:title>
  <dc:creator>Stubbs, Patricia</dc:creator>
  <cp:lastModifiedBy>Abiding Faith</cp:lastModifiedBy>
  <cp:revision>14</cp:revision>
  <cp:lastPrinted>2019-06-10T17:48:26Z</cp:lastPrinted>
  <dcterms:created xsi:type="dcterms:W3CDTF">2019-06-04T15:21:14Z</dcterms:created>
  <dcterms:modified xsi:type="dcterms:W3CDTF">2019-06-12T23:36:22Z</dcterms:modified>
</cp:coreProperties>
</file>