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4"/>
  </p:notesMasterIdLst>
  <p:sldIdLst>
    <p:sldId id="256" r:id="rId2"/>
    <p:sldId id="257" r:id="rId3"/>
    <p:sldId id="259" r:id="rId4"/>
    <p:sldId id="260" r:id="rId5"/>
    <p:sldId id="261" r:id="rId6"/>
    <p:sldId id="262" r:id="rId7"/>
    <p:sldId id="263" r:id="rId8"/>
    <p:sldId id="267" r:id="rId9"/>
    <p:sldId id="278" r:id="rId10"/>
    <p:sldId id="264" r:id="rId11"/>
    <p:sldId id="268" r:id="rId12"/>
    <p:sldId id="279" r:id="rId13"/>
    <p:sldId id="265" r:id="rId14"/>
    <p:sldId id="269" r:id="rId15"/>
    <p:sldId id="280" r:id="rId16"/>
    <p:sldId id="273" r:id="rId17"/>
    <p:sldId id="275" r:id="rId18"/>
    <p:sldId id="274" r:id="rId19"/>
    <p:sldId id="276" r:id="rId20"/>
    <p:sldId id="271" r:id="rId21"/>
    <p:sldId id="277" r:id="rId22"/>
    <p:sldId id="258" r:id="rId2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02"/>
    <p:restoredTop sz="88582" autoAdjust="0"/>
  </p:normalViewPr>
  <p:slideViewPr>
    <p:cSldViewPr snapToGrid="0" snapToObjects="1">
      <p:cViewPr varScale="1">
        <p:scale>
          <a:sx n="61" d="100"/>
          <a:sy n="61" d="100"/>
        </p:scale>
        <p:origin x="10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5524DA5-0F0E-47C0-853A-4FABF315924F}" type="datetimeFigureOut">
              <a:rPr lang="en-US" smtClean="0"/>
              <a:t>3/20/2019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B5711B2-FD5D-45F3-9468-595CEDA779C4}" type="slidenum">
              <a:rPr lang="en-US" smtClean="0"/>
              <a:t>‹#›</a:t>
            </a:fld>
            <a:endParaRPr lang="en-US"/>
          </a:p>
        </p:txBody>
      </p:sp>
    </p:spTree>
    <p:extLst>
      <p:ext uri="{BB962C8B-B14F-4D97-AF65-F5344CB8AC3E}">
        <p14:creationId xmlns:p14="http://schemas.microsoft.com/office/powerpoint/2010/main" val="270079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 the room up into 3 groups if you have the numbers/time</a:t>
            </a:r>
          </a:p>
        </p:txBody>
      </p:sp>
      <p:sp>
        <p:nvSpPr>
          <p:cNvPr id="4" name="Slide Number Placeholder 3"/>
          <p:cNvSpPr>
            <a:spLocks noGrp="1"/>
          </p:cNvSpPr>
          <p:nvPr>
            <p:ph type="sldNum" sz="quarter" idx="10"/>
          </p:nvPr>
        </p:nvSpPr>
        <p:spPr/>
        <p:txBody>
          <a:bodyPr/>
          <a:lstStyle/>
          <a:p>
            <a:fld id="{8B5711B2-FD5D-45F3-9468-595CEDA779C4}" type="slidenum">
              <a:rPr lang="en-US" smtClean="0"/>
              <a:t>6</a:t>
            </a:fld>
            <a:endParaRPr lang="en-US"/>
          </a:p>
        </p:txBody>
      </p:sp>
    </p:spTree>
    <p:extLst>
      <p:ext uri="{BB962C8B-B14F-4D97-AF65-F5344CB8AC3E}">
        <p14:creationId xmlns:p14="http://schemas.microsoft.com/office/powerpoint/2010/main" val="39825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bible lets us know that we are to take</a:t>
            </a:r>
            <a:r>
              <a:rPr lang="en-US" baseline="0" dirty="0"/>
              <a:t> care of family, parents are to rise children with loving discipline and children are to obey their parents when they are raising them in this manner.</a:t>
            </a:r>
            <a:endParaRPr lang="en-US" dirty="0"/>
          </a:p>
        </p:txBody>
      </p:sp>
      <p:sp>
        <p:nvSpPr>
          <p:cNvPr id="4" name="Slide Number Placeholder 3"/>
          <p:cNvSpPr>
            <a:spLocks noGrp="1"/>
          </p:cNvSpPr>
          <p:nvPr>
            <p:ph type="sldNum" sz="quarter" idx="10"/>
          </p:nvPr>
        </p:nvSpPr>
        <p:spPr/>
        <p:txBody>
          <a:bodyPr/>
          <a:lstStyle/>
          <a:p>
            <a:fld id="{8B5711B2-FD5D-45F3-9468-595CEDA779C4}" type="slidenum">
              <a:rPr lang="en-US" smtClean="0"/>
              <a:t>9</a:t>
            </a:fld>
            <a:endParaRPr lang="en-US"/>
          </a:p>
        </p:txBody>
      </p:sp>
    </p:spTree>
    <p:extLst>
      <p:ext uri="{BB962C8B-B14F-4D97-AF65-F5344CB8AC3E}">
        <p14:creationId xmlns:p14="http://schemas.microsoft.com/office/powerpoint/2010/main" val="419099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3/20/2019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smtClean="0"/>
              <a:t>‹#›</a:t>
            </a:fld>
            <a:endParaRPr lang="en-US" dirty="0"/>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64137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3/20/2019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633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3/20/2019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3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3/20/2019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1766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3/20/2019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582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3/20/2019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02948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3/20/2019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19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3/20/2019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872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smtClean="0"/>
              <a:t>3/20/2019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01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3/20/2019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77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3/20/2019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68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fld id="{3CBC1C18-307B-4F68-A007-B5B542270E8D}" type="datetimeFigureOut">
              <a:rPr lang="en-US" smtClean="0"/>
              <a:t>3/20/2019</a:t>
            </a:fld>
            <a:endParaRPr lang="en-US" dirty="0"/>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604260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ovaonline.nvcc.edu/eli/spd110td/interper/relations/relations.html" TargetMode="External"/><Relationship Id="rId2" Type="http://schemas.openxmlformats.org/officeDocument/2006/relationships/hyperlink" Target="http://www.assertbh.org.uk/wp-content/uploads/2016/08/Different-Types-of-Relationships.pdf" TargetMode="External"/><Relationship Id="rId1" Type="http://schemas.openxmlformats.org/officeDocument/2006/relationships/slideLayout" Target="../slideLayouts/slideLayout2.xml"/><Relationship Id="rId4" Type="http://schemas.openxmlformats.org/officeDocument/2006/relationships/hyperlink" Target="http://www.schoolmattazz.com/2016/10/interpersonal-relationshi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merriam-webster.com/dictionary/relation" TargetMode="External"/><Relationship Id="rId2" Type="http://schemas.openxmlformats.org/officeDocument/2006/relationships/hyperlink" Target="https://www.merriam-webster.com/dictionary/related" TargetMode="External"/><Relationship Id="rId1" Type="http://schemas.openxmlformats.org/officeDocument/2006/relationships/slideLayout" Target="../slideLayouts/slideLayout2.xml"/><Relationship Id="rId4" Type="http://schemas.openxmlformats.org/officeDocument/2006/relationships/hyperlink" Target="https://www.merriam-webster.com/dictionary/relati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99B9F-B7D7-794C-A33C-84CC5F2EE19D}"/>
              </a:ext>
            </a:extLst>
          </p:cNvPr>
          <p:cNvSpPr>
            <a:spLocks noGrp="1"/>
          </p:cNvSpPr>
          <p:nvPr>
            <p:ph type="ctrTitle"/>
          </p:nvPr>
        </p:nvSpPr>
        <p:spPr>
          <a:xfrm>
            <a:off x="936436" y="1779714"/>
            <a:ext cx="5813714" cy="1823605"/>
          </a:xfrm>
        </p:spPr>
        <p:txBody>
          <a:bodyPr>
            <a:noAutofit/>
          </a:bodyPr>
          <a:lstStyle/>
          <a:p>
            <a:r>
              <a:rPr lang="en-US" sz="2400" b="1" baseline="30000" dirty="0"/>
              <a:t>16 </a:t>
            </a:r>
            <a:r>
              <a:rPr lang="en-US" sz="2400" dirty="0"/>
              <a:t>He makes the whole body fit together perfectly. As each part does its own special work, it helps the other parts grow, so that the whole body is healthy and growing and full of love.</a:t>
            </a:r>
            <a:br>
              <a:rPr lang="en-US" sz="2400" dirty="0"/>
            </a:br>
            <a:r>
              <a:rPr lang="en-US" sz="1800" dirty="0"/>
              <a:t>Ephesians 4:16 NLT</a:t>
            </a:r>
            <a:br>
              <a:rPr lang="en-US" dirty="0"/>
            </a:br>
            <a:endParaRPr lang="en-US" sz="1200" dirty="0"/>
          </a:p>
        </p:txBody>
      </p:sp>
      <p:sp>
        <p:nvSpPr>
          <p:cNvPr id="3" name="Subtitle 2">
            <a:extLst>
              <a:ext uri="{FF2B5EF4-FFF2-40B4-BE49-F238E27FC236}">
                <a16:creationId xmlns:a16="http://schemas.microsoft.com/office/drawing/2014/main" id="{1C502E2A-F2FD-3444-88E2-E2A47203D4DB}"/>
              </a:ext>
            </a:extLst>
          </p:cNvPr>
          <p:cNvSpPr>
            <a:spLocks noGrp="1"/>
          </p:cNvSpPr>
          <p:nvPr>
            <p:ph type="subTitle" idx="1"/>
          </p:nvPr>
        </p:nvSpPr>
        <p:spPr>
          <a:xfrm>
            <a:off x="2131291" y="591208"/>
            <a:ext cx="4427163" cy="1182414"/>
          </a:xfrm>
        </p:spPr>
        <p:txBody>
          <a:bodyPr>
            <a:normAutofit fontScale="92500" lnSpcReduction="10000"/>
          </a:bodyPr>
          <a:lstStyle/>
          <a:p>
            <a:r>
              <a:rPr lang="en-US" dirty="0"/>
              <a:t> </a:t>
            </a:r>
            <a:r>
              <a:rPr lang="en-US" sz="3600" dirty="0"/>
              <a:t>Relationships within the Body of Christ</a:t>
            </a:r>
            <a:endParaRPr lang="en-US" dirty="0"/>
          </a:p>
        </p:txBody>
      </p:sp>
    </p:spTree>
    <p:extLst>
      <p:ext uri="{BB962C8B-B14F-4D97-AF65-F5344CB8AC3E}">
        <p14:creationId xmlns:p14="http://schemas.microsoft.com/office/powerpoint/2010/main" val="2158732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Why is each type important?</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fontScale="92500" lnSpcReduction="10000"/>
          </a:bodyPr>
          <a:lstStyle/>
          <a:p>
            <a:pPr fontAlgn="base"/>
            <a:r>
              <a:rPr lang="en-US" sz="4000" dirty="0"/>
              <a:t>Friendly (Peer)</a:t>
            </a:r>
          </a:p>
          <a:p>
            <a:pPr fontAlgn="base"/>
            <a:r>
              <a:rPr lang="en-US" dirty="0"/>
              <a:t>Friends are people who we are not related to but choose to interact with. Friends are people we trust, respect, care about and feel that we can confide in and want to spend time with. A good friendship should be built on honesty, support and loyalty. A friendship is a reciprocal relationship; for it to exist, both people must see each other as a friend. </a:t>
            </a:r>
            <a:endParaRPr lang="en-US" sz="4000" dirty="0"/>
          </a:p>
          <a:p>
            <a:pPr fontAlgn="base"/>
            <a:endParaRPr lang="en-US" sz="4000" dirty="0"/>
          </a:p>
          <a:p>
            <a:pPr marL="0" indent="0" fontAlgn="base">
              <a:buNone/>
            </a:pPr>
            <a:br>
              <a:rPr lang="en-US" sz="2800" dirty="0"/>
            </a:br>
            <a:endParaRPr lang="en-US" sz="2800" dirty="0"/>
          </a:p>
        </p:txBody>
      </p:sp>
    </p:spTree>
    <p:extLst>
      <p:ext uri="{BB962C8B-B14F-4D97-AF65-F5344CB8AC3E}">
        <p14:creationId xmlns:p14="http://schemas.microsoft.com/office/powerpoint/2010/main" val="236088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a:bodyPr>
          <a:lstStyle/>
          <a:p>
            <a:pPr fontAlgn="base"/>
            <a:r>
              <a:rPr lang="en-US" sz="4000" dirty="0"/>
              <a:t>Friendly (Peer)</a:t>
            </a:r>
          </a:p>
          <a:p>
            <a:pPr marL="0" indent="0" fontAlgn="base">
              <a:buNone/>
            </a:pPr>
            <a:br>
              <a:rPr lang="en-US" sz="2800" dirty="0"/>
            </a:br>
            <a:endParaRPr lang="en-US" sz="2800" dirty="0"/>
          </a:p>
        </p:txBody>
      </p:sp>
    </p:spTree>
    <p:extLst>
      <p:ext uri="{BB962C8B-B14F-4D97-AF65-F5344CB8AC3E}">
        <p14:creationId xmlns:p14="http://schemas.microsoft.com/office/powerpoint/2010/main" val="1955642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fontScale="85000" lnSpcReduction="10000"/>
          </a:bodyPr>
          <a:lstStyle/>
          <a:p>
            <a:pPr fontAlgn="base"/>
            <a:r>
              <a:rPr lang="en-US" sz="2400" dirty="0"/>
              <a:t>Be not deceived: evil communications corrupt good manners. 1 </a:t>
            </a:r>
            <a:r>
              <a:rPr lang="en-US" sz="2400" dirty="0" err="1"/>
              <a:t>Cor</a:t>
            </a:r>
            <a:r>
              <a:rPr lang="en-US" sz="2400" dirty="0"/>
              <a:t> 15:33 KJV</a:t>
            </a:r>
          </a:p>
          <a:p>
            <a:pPr fontAlgn="base"/>
            <a:r>
              <a:rPr lang="en-US" sz="2400" dirty="0"/>
              <a:t>Don’t hang out with angry people; don’t keep company with hotheads. Bad temper is contagious—don’t get infected. Pro 22:24-25 MSG</a:t>
            </a:r>
          </a:p>
          <a:p>
            <a:pPr fontAlgn="base"/>
            <a:r>
              <a:rPr lang="en-US" sz="2400" dirty="0"/>
              <a:t>Friends come and friends go, but a true friend sticks by you like family. Pro 18:24 MSG</a:t>
            </a:r>
          </a:p>
          <a:p>
            <a:pPr fontAlgn="base"/>
            <a:r>
              <a:rPr lang="en-US" sz="2400" dirty="0"/>
              <a:t>Two are better than one, Because they have a good reward for their labor. For if they fall, one will lift up his companion. But woe to him who is alone when he falls, For he has no one to help him up. </a:t>
            </a:r>
            <a:r>
              <a:rPr lang="en-US" sz="2400" dirty="0" err="1"/>
              <a:t>Ecc</a:t>
            </a:r>
            <a:r>
              <a:rPr lang="en-US" sz="2400" dirty="0"/>
              <a:t> 4:9-10 NKJV</a:t>
            </a:r>
            <a:br>
              <a:rPr lang="en-US" sz="2200" dirty="0"/>
            </a:br>
            <a:endParaRPr lang="en-US" sz="2200" dirty="0"/>
          </a:p>
        </p:txBody>
      </p:sp>
    </p:spTree>
    <p:extLst>
      <p:ext uri="{BB962C8B-B14F-4D97-AF65-F5344CB8AC3E}">
        <p14:creationId xmlns:p14="http://schemas.microsoft.com/office/powerpoint/2010/main" val="3977042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Why is each type important?</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1022168" y="1902582"/>
            <a:ext cx="7099663" cy="5974321"/>
          </a:xfrm>
        </p:spPr>
        <p:txBody>
          <a:bodyPr>
            <a:normAutofit fontScale="62500" lnSpcReduction="20000"/>
          </a:bodyPr>
          <a:lstStyle/>
          <a:p>
            <a:pPr fontAlgn="base"/>
            <a:r>
              <a:rPr lang="en-US" sz="4000" dirty="0"/>
              <a:t>Acquaintances (Professional)</a:t>
            </a:r>
          </a:p>
          <a:p>
            <a:r>
              <a:rPr lang="en-US" sz="3300" dirty="0"/>
              <a:t>Acquaintances are people you may encounter regularly, but who are not friends or relatives. It is important to be polite and respectful to acquaintances as having harmonious relationships with people around you, such as work colleagues, people from college, neighbors, etc. is an important way of avoiding stress or conflict. </a:t>
            </a:r>
          </a:p>
          <a:p>
            <a:r>
              <a:rPr lang="en-US" sz="3300" dirty="0"/>
              <a:t>In some cases, relationships that start as acquaintanceships can, over time, evolve into friendships as you get to know the person better and see them more frequently. </a:t>
            </a:r>
          </a:p>
          <a:p>
            <a:pPr fontAlgn="base"/>
            <a:endParaRPr lang="en-US" sz="4000" dirty="0"/>
          </a:p>
          <a:p>
            <a:pPr fontAlgn="base"/>
            <a:endParaRPr lang="en-US" sz="4000" dirty="0"/>
          </a:p>
          <a:p>
            <a:pPr marL="0" indent="0" fontAlgn="base">
              <a:buNone/>
            </a:pPr>
            <a:br>
              <a:rPr lang="en-US" sz="2800" dirty="0"/>
            </a:br>
            <a:endParaRPr lang="en-US" sz="2800" dirty="0"/>
          </a:p>
        </p:txBody>
      </p:sp>
    </p:spTree>
    <p:extLst>
      <p:ext uri="{BB962C8B-B14F-4D97-AF65-F5344CB8AC3E}">
        <p14:creationId xmlns:p14="http://schemas.microsoft.com/office/powerpoint/2010/main" val="92887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a:bodyPr>
          <a:lstStyle/>
          <a:p>
            <a:pPr fontAlgn="base"/>
            <a:r>
              <a:rPr lang="en-US" sz="4000" dirty="0"/>
              <a:t>Acquaintances (Professional)</a:t>
            </a:r>
          </a:p>
          <a:p>
            <a:pPr marL="0" indent="0" fontAlgn="base">
              <a:buNone/>
            </a:pPr>
            <a:br>
              <a:rPr lang="en-US" sz="2800" dirty="0"/>
            </a:br>
            <a:endParaRPr lang="en-US" sz="2800" dirty="0"/>
          </a:p>
        </p:txBody>
      </p:sp>
    </p:spTree>
    <p:extLst>
      <p:ext uri="{BB962C8B-B14F-4D97-AF65-F5344CB8AC3E}">
        <p14:creationId xmlns:p14="http://schemas.microsoft.com/office/powerpoint/2010/main" val="217725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a:bodyPr>
          <a:lstStyle/>
          <a:p>
            <a:pPr fontAlgn="base"/>
            <a:r>
              <a:rPr lang="en-US" sz="2200" dirty="0"/>
              <a:t>Let brotherly love continue. Do not neglect to show hospitality to strangers, for thereby some have entertained angels unawares. </a:t>
            </a:r>
            <a:r>
              <a:rPr lang="en-US" sz="2200" dirty="0" err="1"/>
              <a:t>Heb</a:t>
            </a:r>
            <a:r>
              <a:rPr lang="en-US" sz="2200" dirty="0"/>
              <a:t> 13:1-2 ESV</a:t>
            </a:r>
          </a:p>
          <a:p>
            <a:pPr fontAlgn="base"/>
            <a:r>
              <a:rPr lang="en-US" sz="2200" dirty="0"/>
              <a:t>“In everything, therefore, treat people the same way you want them to treat you, for this is the Law and the Prophets. Matt 7:12 NASB</a:t>
            </a:r>
          </a:p>
          <a:p>
            <a:pPr fontAlgn="base"/>
            <a:r>
              <a:rPr lang="en-US" sz="2200" dirty="0"/>
              <a:t>And be ye kind one to another, tenderhearted, forgiving one another, even as God for Christ's sake hath forgiven you. </a:t>
            </a:r>
            <a:r>
              <a:rPr lang="en-US" sz="2200" dirty="0" err="1"/>
              <a:t>Eph</a:t>
            </a:r>
            <a:r>
              <a:rPr lang="en-US" sz="2200" dirty="0"/>
              <a:t> 4:32</a:t>
            </a:r>
            <a:br>
              <a:rPr lang="en-US" sz="2200" dirty="0"/>
            </a:br>
            <a:endParaRPr lang="en-US" sz="2200" dirty="0"/>
          </a:p>
        </p:txBody>
      </p:sp>
    </p:spTree>
    <p:extLst>
      <p:ext uri="{BB962C8B-B14F-4D97-AF65-F5344CB8AC3E}">
        <p14:creationId xmlns:p14="http://schemas.microsoft.com/office/powerpoint/2010/main" val="328498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C644F82-3EEF-D941-93B7-C32249109D1F}"/>
              </a:ext>
            </a:extLst>
          </p:cNvPr>
          <p:cNvSpPr>
            <a:spLocks noGrp="1"/>
          </p:cNvSpPr>
          <p:nvPr>
            <p:ph type="title"/>
          </p:nvPr>
        </p:nvSpPr>
        <p:spPr/>
        <p:txBody>
          <a:bodyPr>
            <a:normAutofit fontScale="90000"/>
          </a:bodyPr>
          <a:lstStyle/>
          <a:p>
            <a:r>
              <a:rPr lang="en-US" sz="4000" dirty="0"/>
              <a:t>What can help build relationships?</a:t>
            </a:r>
          </a:p>
        </p:txBody>
      </p:sp>
    </p:spTree>
    <p:extLst>
      <p:ext uri="{BB962C8B-B14F-4D97-AF65-F5344CB8AC3E}">
        <p14:creationId xmlns:p14="http://schemas.microsoft.com/office/powerpoint/2010/main" val="118857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6D114-1995-A544-8597-C5B104DE3D81}"/>
              </a:ext>
            </a:extLst>
          </p:cNvPr>
          <p:cNvSpPr>
            <a:spLocks noGrp="1"/>
          </p:cNvSpPr>
          <p:nvPr>
            <p:ph idx="1"/>
          </p:nvPr>
        </p:nvSpPr>
        <p:spPr/>
        <p:txBody>
          <a:bodyPr>
            <a:normAutofit/>
          </a:bodyPr>
          <a:lstStyle/>
          <a:p>
            <a:r>
              <a:rPr lang="en-US" sz="2800" dirty="0"/>
              <a:t>Respect</a:t>
            </a:r>
          </a:p>
          <a:p>
            <a:r>
              <a:rPr lang="en-US" sz="2800" dirty="0"/>
              <a:t>Patience</a:t>
            </a:r>
          </a:p>
          <a:p>
            <a:r>
              <a:rPr lang="en-US" sz="2800" dirty="0"/>
              <a:t>Honesty</a:t>
            </a:r>
          </a:p>
          <a:p>
            <a:r>
              <a:rPr lang="en-US" sz="2800" dirty="0"/>
              <a:t>Appreciation </a:t>
            </a:r>
          </a:p>
          <a:p>
            <a:r>
              <a:rPr lang="en-US" sz="2800" dirty="0"/>
              <a:t>Forgiveness</a:t>
            </a:r>
          </a:p>
        </p:txBody>
      </p:sp>
      <p:sp>
        <p:nvSpPr>
          <p:cNvPr id="4" name="Title 1">
            <a:extLst>
              <a:ext uri="{FF2B5EF4-FFF2-40B4-BE49-F238E27FC236}">
                <a16:creationId xmlns:a16="http://schemas.microsoft.com/office/drawing/2014/main" id="{1C644F82-3EEF-D941-93B7-C32249109D1F}"/>
              </a:ext>
            </a:extLst>
          </p:cNvPr>
          <p:cNvSpPr>
            <a:spLocks noGrp="1"/>
          </p:cNvSpPr>
          <p:nvPr>
            <p:ph type="title"/>
          </p:nvPr>
        </p:nvSpPr>
        <p:spPr/>
        <p:txBody>
          <a:bodyPr>
            <a:normAutofit fontScale="90000"/>
          </a:bodyPr>
          <a:lstStyle/>
          <a:p>
            <a:r>
              <a:rPr lang="en-US" sz="4000" dirty="0"/>
              <a:t>What can help build relationships?</a:t>
            </a:r>
          </a:p>
        </p:txBody>
      </p:sp>
    </p:spTree>
    <p:extLst>
      <p:ext uri="{BB962C8B-B14F-4D97-AF65-F5344CB8AC3E}">
        <p14:creationId xmlns:p14="http://schemas.microsoft.com/office/powerpoint/2010/main" val="1651011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C644F82-3EEF-D941-93B7-C32249109D1F}"/>
              </a:ext>
            </a:extLst>
          </p:cNvPr>
          <p:cNvSpPr>
            <a:spLocks noGrp="1"/>
          </p:cNvSpPr>
          <p:nvPr>
            <p:ph type="title"/>
          </p:nvPr>
        </p:nvSpPr>
        <p:spPr/>
        <p:txBody>
          <a:bodyPr>
            <a:normAutofit fontScale="90000"/>
          </a:bodyPr>
          <a:lstStyle/>
          <a:p>
            <a:r>
              <a:rPr lang="en-US" sz="4000" dirty="0"/>
              <a:t>What can harm or destroy relationships?</a:t>
            </a:r>
          </a:p>
        </p:txBody>
      </p:sp>
    </p:spTree>
    <p:extLst>
      <p:ext uri="{BB962C8B-B14F-4D97-AF65-F5344CB8AC3E}">
        <p14:creationId xmlns:p14="http://schemas.microsoft.com/office/powerpoint/2010/main" val="1769174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6D114-1995-A544-8597-C5B104DE3D81}"/>
              </a:ext>
            </a:extLst>
          </p:cNvPr>
          <p:cNvSpPr>
            <a:spLocks noGrp="1"/>
          </p:cNvSpPr>
          <p:nvPr>
            <p:ph idx="1"/>
          </p:nvPr>
        </p:nvSpPr>
        <p:spPr/>
        <p:txBody>
          <a:bodyPr>
            <a:normAutofit/>
          </a:bodyPr>
          <a:lstStyle/>
          <a:p>
            <a:r>
              <a:rPr lang="en-US" sz="2800" dirty="0"/>
              <a:t>Lack of Communication </a:t>
            </a:r>
          </a:p>
          <a:p>
            <a:r>
              <a:rPr lang="en-US" sz="2800" dirty="0"/>
              <a:t>Gossip</a:t>
            </a:r>
          </a:p>
          <a:p>
            <a:r>
              <a:rPr lang="en-US" sz="2800" dirty="0"/>
              <a:t>Unforgiveness</a:t>
            </a:r>
          </a:p>
          <a:p>
            <a:r>
              <a:rPr lang="en-US" sz="2800" dirty="0"/>
              <a:t>Pride </a:t>
            </a:r>
          </a:p>
          <a:p>
            <a:r>
              <a:rPr lang="en-US" sz="2800" dirty="0"/>
              <a:t>Being deceitful </a:t>
            </a:r>
          </a:p>
          <a:p>
            <a:r>
              <a:rPr lang="en-US" sz="2800" dirty="0"/>
              <a:t>Bad behavior</a:t>
            </a:r>
          </a:p>
        </p:txBody>
      </p:sp>
      <p:sp>
        <p:nvSpPr>
          <p:cNvPr id="4" name="Title 1">
            <a:extLst>
              <a:ext uri="{FF2B5EF4-FFF2-40B4-BE49-F238E27FC236}">
                <a16:creationId xmlns:a16="http://schemas.microsoft.com/office/drawing/2014/main" id="{1C644F82-3EEF-D941-93B7-C32249109D1F}"/>
              </a:ext>
            </a:extLst>
          </p:cNvPr>
          <p:cNvSpPr>
            <a:spLocks noGrp="1"/>
          </p:cNvSpPr>
          <p:nvPr>
            <p:ph type="title"/>
          </p:nvPr>
        </p:nvSpPr>
        <p:spPr/>
        <p:txBody>
          <a:bodyPr>
            <a:normAutofit fontScale="90000"/>
          </a:bodyPr>
          <a:lstStyle/>
          <a:p>
            <a:r>
              <a:rPr lang="en-US" sz="4000" dirty="0"/>
              <a:t>What can harm or destroy relationships?</a:t>
            </a:r>
          </a:p>
        </p:txBody>
      </p:sp>
    </p:spTree>
    <p:extLst>
      <p:ext uri="{BB962C8B-B14F-4D97-AF65-F5344CB8AC3E}">
        <p14:creationId xmlns:p14="http://schemas.microsoft.com/office/powerpoint/2010/main" val="307830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a:bodyPr>
          <a:lstStyle/>
          <a:p>
            <a:r>
              <a:rPr lang="en-US" sz="4400" dirty="0"/>
              <a:t>What is a relationship?</a:t>
            </a:r>
          </a:p>
        </p:txBody>
      </p:sp>
    </p:spTree>
    <p:extLst>
      <p:ext uri="{BB962C8B-B14F-4D97-AF65-F5344CB8AC3E}">
        <p14:creationId xmlns:p14="http://schemas.microsoft.com/office/powerpoint/2010/main" val="4017263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6B23-DC55-B040-9985-BF66D41ABF51}"/>
              </a:ext>
            </a:extLst>
          </p:cNvPr>
          <p:cNvSpPr>
            <a:spLocks noGrp="1"/>
          </p:cNvSpPr>
          <p:nvPr>
            <p:ph type="title"/>
          </p:nvPr>
        </p:nvSpPr>
        <p:spPr>
          <a:xfrm>
            <a:off x="1961318" y="808057"/>
            <a:ext cx="5824146" cy="1700012"/>
          </a:xfrm>
        </p:spPr>
        <p:txBody>
          <a:bodyPr>
            <a:normAutofit/>
          </a:bodyPr>
          <a:lstStyle/>
          <a:p>
            <a:r>
              <a:rPr lang="en-US" sz="4000" dirty="0"/>
              <a:t>Can a single relationship cover all of our needs?</a:t>
            </a:r>
          </a:p>
        </p:txBody>
      </p:sp>
    </p:spTree>
    <p:extLst>
      <p:ext uri="{BB962C8B-B14F-4D97-AF65-F5344CB8AC3E}">
        <p14:creationId xmlns:p14="http://schemas.microsoft.com/office/powerpoint/2010/main" val="378186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6D114-1995-A544-8597-C5B104DE3D81}"/>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id="{1C644F82-3EEF-D941-93B7-C32249109D1F}"/>
              </a:ext>
            </a:extLst>
          </p:cNvPr>
          <p:cNvSpPr>
            <a:spLocks noGrp="1"/>
          </p:cNvSpPr>
          <p:nvPr>
            <p:ph type="title"/>
          </p:nvPr>
        </p:nvSpPr>
        <p:spPr/>
        <p:txBody>
          <a:bodyPr>
            <a:normAutofit/>
          </a:bodyPr>
          <a:lstStyle/>
          <a:p>
            <a:r>
              <a:rPr lang="en-US" sz="4000"/>
              <a:t>Who’s relationship is it?</a:t>
            </a:r>
            <a:endParaRPr lang="en-US" sz="4000" dirty="0"/>
          </a:p>
        </p:txBody>
      </p:sp>
    </p:spTree>
    <p:extLst>
      <p:ext uri="{BB962C8B-B14F-4D97-AF65-F5344CB8AC3E}">
        <p14:creationId xmlns:p14="http://schemas.microsoft.com/office/powerpoint/2010/main" val="361843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2C4D-5B64-F04C-AE1C-D5B6F9FFAB5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DF8111C-88E3-C244-89B6-B9002898066E}"/>
              </a:ext>
            </a:extLst>
          </p:cNvPr>
          <p:cNvSpPr>
            <a:spLocks noGrp="1"/>
          </p:cNvSpPr>
          <p:nvPr>
            <p:ph idx="1"/>
          </p:nvPr>
        </p:nvSpPr>
        <p:spPr/>
        <p:txBody>
          <a:bodyPr/>
          <a:lstStyle/>
          <a:p>
            <a:r>
              <a:rPr lang="en-US" dirty="0">
                <a:hlinkClick r:id="rId2"/>
              </a:rPr>
              <a:t>http://www.assertbh.org.uk/wp-content/uploads/2016/08/Different-Types-of-Relationships.pdf</a:t>
            </a:r>
            <a:endParaRPr lang="en-US" dirty="0"/>
          </a:p>
          <a:p>
            <a:r>
              <a:rPr lang="en-US" dirty="0">
                <a:hlinkClick r:id="rId3"/>
              </a:rPr>
              <a:t>https://novaonline.nvcc.edu/eli/spd110td/interper/relations/relations.html</a:t>
            </a:r>
            <a:endParaRPr lang="en-US" dirty="0"/>
          </a:p>
          <a:p>
            <a:r>
              <a:rPr lang="en-US" dirty="0">
                <a:hlinkClick r:id="rId4"/>
              </a:rPr>
              <a:t>http://www.schoolmattazz.com</a:t>
            </a:r>
            <a:r>
              <a:rPr lang="en-US">
                <a:hlinkClick r:id="rId4"/>
              </a:rPr>
              <a:t>/2016/10/interpersonal-relationship/</a:t>
            </a:r>
            <a:endParaRPr lang="en-US"/>
          </a:p>
          <a:p>
            <a:endParaRPr lang="en-US"/>
          </a:p>
        </p:txBody>
      </p:sp>
    </p:spTree>
    <p:extLst>
      <p:ext uri="{BB962C8B-B14F-4D97-AF65-F5344CB8AC3E}">
        <p14:creationId xmlns:p14="http://schemas.microsoft.com/office/powerpoint/2010/main" val="55667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a:bodyPr>
          <a:lstStyle/>
          <a:p>
            <a:r>
              <a:rPr lang="en-US" sz="4400" dirty="0"/>
              <a:t>What is a relationship?</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92777" y="1346671"/>
            <a:ext cx="7158446" cy="4164658"/>
          </a:xfrm>
        </p:spPr>
        <p:txBody>
          <a:bodyPr>
            <a:normAutofit/>
          </a:bodyPr>
          <a:lstStyle/>
          <a:p>
            <a:r>
              <a:rPr lang="en-US" sz="2800" dirty="0"/>
              <a:t>the state of being </a:t>
            </a:r>
            <a:r>
              <a:rPr lang="en-US" sz="2800" dirty="0">
                <a:hlinkClick r:id="rId2"/>
              </a:rPr>
              <a:t>related</a:t>
            </a:r>
            <a:r>
              <a:rPr lang="en-US" sz="2800" dirty="0"/>
              <a:t> or interrelated</a:t>
            </a:r>
          </a:p>
          <a:p>
            <a:r>
              <a:rPr lang="en-US" sz="2800" dirty="0"/>
              <a:t>the </a:t>
            </a:r>
            <a:r>
              <a:rPr lang="en-US" sz="2800" dirty="0">
                <a:hlinkClick r:id="rId3"/>
              </a:rPr>
              <a:t>relation</a:t>
            </a:r>
            <a:r>
              <a:rPr lang="en-US" sz="2800" dirty="0"/>
              <a:t> connecting or binding participants in a relationship</a:t>
            </a:r>
          </a:p>
          <a:p>
            <a:r>
              <a:rPr lang="en-US" sz="2800" dirty="0"/>
              <a:t>a state of affairs existing between those having </a:t>
            </a:r>
            <a:r>
              <a:rPr lang="en-US" sz="2800" dirty="0">
                <a:hlinkClick r:id="rId4"/>
              </a:rPr>
              <a:t>relations</a:t>
            </a:r>
            <a:r>
              <a:rPr lang="en-US" sz="2800" dirty="0"/>
              <a:t> or dealings</a:t>
            </a:r>
          </a:p>
        </p:txBody>
      </p:sp>
    </p:spTree>
    <p:extLst>
      <p:ext uri="{BB962C8B-B14F-4D97-AF65-F5344CB8AC3E}">
        <p14:creationId xmlns:p14="http://schemas.microsoft.com/office/powerpoint/2010/main" val="200875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a:bodyPr>
          <a:lstStyle/>
          <a:p>
            <a:r>
              <a:rPr lang="en-US" sz="4400" dirty="0"/>
              <a:t>What is a relationship?</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92777" y="1346670"/>
            <a:ext cx="7197634" cy="4570803"/>
          </a:xfrm>
        </p:spPr>
        <p:txBody>
          <a:bodyPr>
            <a:normAutofit fontScale="92500"/>
          </a:bodyPr>
          <a:lstStyle/>
          <a:p>
            <a:pPr fontAlgn="base"/>
            <a:r>
              <a:rPr lang="en-US" sz="2400" dirty="0"/>
              <a:t>Interpersonal Relationship is a close association or acquaintance between two or more people. Interpersonal relationship can also be defined as the social association, connection or affiliation between two or more people.</a:t>
            </a:r>
          </a:p>
          <a:p>
            <a:r>
              <a:rPr lang="en-US" sz="2400" dirty="0"/>
              <a:t>An interpersonal relationship is the nature of interaction that occurs between two or more people. People in an interpersonal relationship may interact overtly, covertly, face-to-face or even anonymously.</a:t>
            </a:r>
            <a:br>
              <a:rPr lang="en-US" sz="2800" dirty="0"/>
            </a:br>
            <a:endParaRPr lang="en-US" sz="2800" dirty="0"/>
          </a:p>
        </p:txBody>
      </p:sp>
    </p:spTree>
    <p:extLst>
      <p:ext uri="{BB962C8B-B14F-4D97-AF65-F5344CB8AC3E}">
        <p14:creationId xmlns:p14="http://schemas.microsoft.com/office/powerpoint/2010/main" val="914687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are some different types of relationships?</a:t>
            </a:r>
          </a:p>
        </p:txBody>
      </p:sp>
    </p:spTree>
    <p:extLst>
      <p:ext uri="{BB962C8B-B14F-4D97-AF65-F5344CB8AC3E}">
        <p14:creationId xmlns:p14="http://schemas.microsoft.com/office/powerpoint/2010/main" val="1897442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are some different types of relationships?</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a:bodyPr>
          <a:lstStyle/>
          <a:p>
            <a:pPr fontAlgn="base"/>
            <a:r>
              <a:rPr lang="en-US" sz="3600" dirty="0"/>
              <a:t>Family (Kin)</a:t>
            </a:r>
          </a:p>
          <a:p>
            <a:pPr fontAlgn="base"/>
            <a:r>
              <a:rPr lang="en-US" sz="3600" dirty="0"/>
              <a:t>Friendly (Peer)</a:t>
            </a:r>
          </a:p>
          <a:p>
            <a:pPr fontAlgn="base"/>
            <a:r>
              <a:rPr lang="en-US" sz="3600" dirty="0"/>
              <a:t>Acquaintances (Professional)</a:t>
            </a:r>
          </a:p>
          <a:p>
            <a:pPr marL="0" indent="0" fontAlgn="base">
              <a:buNone/>
            </a:pPr>
            <a:br>
              <a:rPr lang="en-US" sz="2800" dirty="0"/>
            </a:br>
            <a:endParaRPr lang="en-US" sz="2800" dirty="0"/>
          </a:p>
        </p:txBody>
      </p:sp>
    </p:spTree>
    <p:extLst>
      <p:ext uri="{BB962C8B-B14F-4D97-AF65-F5344CB8AC3E}">
        <p14:creationId xmlns:p14="http://schemas.microsoft.com/office/powerpoint/2010/main" val="230611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Why is each type important?</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fontScale="85000" lnSpcReduction="20000"/>
          </a:bodyPr>
          <a:lstStyle/>
          <a:p>
            <a:pPr fontAlgn="base"/>
            <a:r>
              <a:rPr lang="en-US" sz="4000" dirty="0"/>
              <a:t>Family (Kin)</a:t>
            </a:r>
          </a:p>
          <a:p>
            <a:pPr fontAlgn="base"/>
            <a:r>
              <a:rPr lang="en-US" sz="4000" dirty="0"/>
              <a:t>Our family, or relatives are people we are connected to through some form of kinship, whether it is through blood, marriage or church</a:t>
            </a:r>
            <a:endParaRPr lang="en-US" sz="7200" dirty="0"/>
          </a:p>
          <a:p>
            <a:pPr fontAlgn="base"/>
            <a:endParaRPr lang="en-US" sz="4000" dirty="0"/>
          </a:p>
          <a:p>
            <a:pPr marL="0" indent="0" fontAlgn="base">
              <a:buNone/>
            </a:pPr>
            <a:br>
              <a:rPr lang="en-US" sz="2800" dirty="0"/>
            </a:br>
            <a:endParaRPr lang="en-US" sz="2800" dirty="0"/>
          </a:p>
        </p:txBody>
      </p:sp>
    </p:spTree>
    <p:extLst>
      <p:ext uri="{BB962C8B-B14F-4D97-AF65-F5344CB8AC3E}">
        <p14:creationId xmlns:p14="http://schemas.microsoft.com/office/powerpoint/2010/main" val="168800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a:bodyPr>
          <a:lstStyle/>
          <a:p>
            <a:pPr fontAlgn="base"/>
            <a:r>
              <a:rPr lang="en-US" sz="4000" dirty="0"/>
              <a:t>Family (Kin)</a:t>
            </a:r>
          </a:p>
          <a:p>
            <a:pPr marL="0" indent="0" fontAlgn="base">
              <a:buNone/>
            </a:pPr>
            <a:br>
              <a:rPr lang="en-US" sz="2800" dirty="0"/>
            </a:br>
            <a:endParaRPr lang="en-US" sz="2800" dirty="0"/>
          </a:p>
        </p:txBody>
      </p:sp>
    </p:spTree>
    <p:extLst>
      <p:ext uri="{BB962C8B-B14F-4D97-AF65-F5344CB8AC3E}">
        <p14:creationId xmlns:p14="http://schemas.microsoft.com/office/powerpoint/2010/main" val="55824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78C03-0DAC-6647-955F-204D7AE19915}"/>
              </a:ext>
            </a:extLst>
          </p:cNvPr>
          <p:cNvSpPr>
            <a:spLocks noGrp="1"/>
          </p:cNvSpPr>
          <p:nvPr>
            <p:ph type="title"/>
          </p:nvPr>
        </p:nvSpPr>
        <p:spPr/>
        <p:txBody>
          <a:bodyPr>
            <a:normAutofit fontScale="90000"/>
          </a:bodyPr>
          <a:lstStyle/>
          <a:p>
            <a:r>
              <a:rPr lang="en-US" sz="4400" dirty="0"/>
              <a:t>What does the Word say?</a:t>
            </a:r>
          </a:p>
        </p:txBody>
      </p:sp>
      <p:sp>
        <p:nvSpPr>
          <p:cNvPr id="3" name="Content Placeholder 2">
            <a:extLst>
              <a:ext uri="{FF2B5EF4-FFF2-40B4-BE49-F238E27FC236}">
                <a16:creationId xmlns:a16="http://schemas.microsoft.com/office/drawing/2014/main" id="{2C5C6A0A-747B-5541-B28B-3214FE53FC3F}"/>
              </a:ext>
            </a:extLst>
          </p:cNvPr>
          <p:cNvSpPr>
            <a:spLocks noGrp="1"/>
          </p:cNvSpPr>
          <p:nvPr>
            <p:ph idx="1"/>
          </p:nvPr>
        </p:nvSpPr>
        <p:spPr>
          <a:xfrm>
            <a:off x="973183" y="1885286"/>
            <a:ext cx="7197634" cy="4570803"/>
          </a:xfrm>
        </p:spPr>
        <p:txBody>
          <a:bodyPr>
            <a:normAutofit fontScale="92500" lnSpcReduction="20000"/>
          </a:bodyPr>
          <a:lstStyle/>
          <a:p>
            <a:pPr fontAlgn="base"/>
            <a:r>
              <a:rPr lang="en-US" sz="2200" dirty="0"/>
              <a:t>But those who won’t care for their relatives, especially those in their own household, have denied the true faith. Such people are worse than unbelievers. 1 Tim 5:8 NLT</a:t>
            </a:r>
          </a:p>
          <a:p>
            <a:pPr fontAlgn="base"/>
            <a:r>
              <a:rPr lang="en-US" sz="2200" dirty="0"/>
              <a:t>And now a word to you parents. Don’t keep on scolding and nagging your children, making them angry and resentful. Rather, bring them up with the loving discipline the Lord himself approves, with suggestions and godly advice. </a:t>
            </a:r>
            <a:r>
              <a:rPr lang="en-US" sz="2200" dirty="0" err="1"/>
              <a:t>Eph</a:t>
            </a:r>
            <a:r>
              <a:rPr lang="en-US" sz="2200" dirty="0"/>
              <a:t> 6:4 TLB</a:t>
            </a:r>
          </a:p>
          <a:p>
            <a:pPr fontAlgn="base"/>
            <a:r>
              <a:rPr lang="en-US" sz="2200" dirty="0"/>
              <a:t>Children, obey your parents in everything, for this pleases the Lord. Colossians 3:20</a:t>
            </a:r>
          </a:p>
          <a:p>
            <a:pPr marL="0" indent="0" fontAlgn="base">
              <a:buNone/>
            </a:pPr>
            <a:br>
              <a:rPr lang="en-US" sz="2800" dirty="0"/>
            </a:br>
            <a:endParaRPr lang="en-US" sz="2800" dirty="0"/>
          </a:p>
        </p:txBody>
      </p:sp>
    </p:spTree>
    <p:extLst>
      <p:ext uri="{BB962C8B-B14F-4D97-AF65-F5344CB8AC3E}">
        <p14:creationId xmlns:p14="http://schemas.microsoft.com/office/powerpoint/2010/main" val="1324422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244</TotalTime>
  <Words>783</Words>
  <Application>Microsoft Office PowerPoint</Application>
  <PresentationFormat>On-screen Show (4:3)</PresentationFormat>
  <Paragraphs>81</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MS Shell Dlg 2</vt:lpstr>
      <vt:lpstr>Wingdings</vt:lpstr>
      <vt:lpstr>Wingdings 3</vt:lpstr>
      <vt:lpstr>Madison</vt:lpstr>
      <vt:lpstr>16 He makes the whole body fit together perfectly. As each part does its own special work, it helps the other parts grow, so that the whole body is healthy and growing and full of love. Ephesians 4:16 NLT </vt:lpstr>
      <vt:lpstr>What is a relationship?</vt:lpstr>
      <vt:lpstr>What is a relationship?</vt:lpstr>
      <vt:lpstr>What is a relationship?</vt:lpstr>
      <vt:lpstr>What are some different types of relationships?</vt:lpstr>
      <vt:lpstr>What are some different types of relationships?</vt:lpstr>
      <vt:lpstr>Why is each type important?</vt:lpstr>
      <vt:lpstr>What does the Word say?</vt:lpstr>
      <vt:lpstr>What does the Word say?</vt:lpstr>
      <vt:lpstr>Why is each type important?</vt:lpstr>
      <vt:lpstr>What does the Word say?</vt:lpstr>
      <vt:lpstr>What does the Word say?</vt:lpstr>
      <vt:lpstr>Why is each type important?</vt:lpstr>
      <vt:lpstr>What does the Word say?</vt:lpstr>
      <vt:lpstr>What does the Word say?</vt:lpstr>
      <vt:lpstr>What can help build relationships?</vt:lpstr>
      <vt:lpstr>What can help build relationships?</vt:lpstr>
      <vt:lpstr>What can harm or destroy relationships?</vt:lpstr>
      <vt:lpstr>What can harm or destroy relationships?</vt:lpstr>
      <vt:lpstr>Can a single relationship cover all of our needs?</vt:lpstr>
      <vt:lpstr>Who’s relationship is it?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He makes the whole body fit together perfectly. As each part does its own special work, it helps the other parts grow, so that the whole body is healthy and growing and full of love. Ephesians 4:16 NLT</dc:title>
  <dc:creator>Kimberly Green</dc:creator>
  <cp:lastModifiedBy>Abiding Faith</cp:lastModifiedBy>
  <cp:revision>18</cp:revision>
  <cp:lastPrinted>2019-03-20T23:03:24Z</cp:lastPrinted>
  <dcterms:created xsi:type="dcterms:W3CDTF">2019-03-19T00:38:35Z</dcterms:created>
  <dcterms:modified xsi:type="dcterms:W3CDTF">2019-03-21T00:01:40Z</dcterms:modified>
</cp:coreProperties>
</file>