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60" r:id="rId4"/>
    <p:sldId id="258" r:id="rId5"/>
    <p:sldId id="261" r:id="rId6"/>
    <p:sldId id="262" r:id="rId7"/>
    <p:sldId id="259" r:id="rId8"/>
    <p:sldId id="263" r:id="rId9"/>
    <p:sldId id="264" r:id="rId10"/>
    <p:sldId id="265" r:id="rId11"/>
    <p:sldId id="271" r:id="rId12"/>
    <p:sldId id="272" r:id="rId13"/>
    <p:sldId id="273" r:id="rId14"/>
    <p:sldId id="274" r:id="rId15"/>
    <p:sldId id="268" r:id="rId16"/>
    <p:sldId id="275" r:id="rId17"/>
    <p:sldId id="269" r:id="rId18"/>
    <p:sldId id="270" r:id="rId19"/>
    <p:sldId id="276" r:id="rId20"/>
    <p:sldId id="267"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02147F-6CE9-4F59-9E79-03DC92A455C7}" type="datetimeFigureOut">
              <a:rPr lang="en-US" smtClean="0"/>
              <a:t>8/17/2016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043FB9-CE7F-42ED-93BC-8BD369DFF0ED}" type="slidenum">
              <a:rPr lang="en-US" smtClean="0"/>
              <a:t>‹#›</a:t>
            </a:fld>
            <a:endParaRPr lang="en-US"/>
          </a:p>
        </p:txBody>
      </p:sp>
    </p:spTree>
    <p:extLst>
      <p:ext uri="{BB962C8B-B14F-4D97-AF65-F5344CB8AC3E}">
        <p14:creationId xmlns:p14="http://schemas.microsoft.com/office/powerpoint/2010/main" val="25235468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19048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368000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1615032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31241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2815853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3493743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2249959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2997855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424160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242164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346164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252599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85717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312935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1268985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41601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3D3A3-A627-4BF9-BD4E-9721EFE68D18}" type="datetimeFigureOut">
              <a:rPr lang="en-US" smtClean="0"/>
              <a:t>8/17/2016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3319CE-40E2-4434-B20C-76CCBE9DF46B}" type="slidenum">
              <a:rPr lang="en-US" smtClean="0"/>
              <a:t>‹#›</a:t>
            </a:fld>
            <a:endParaRPr lang="en-US" dirty="0"/>
          </a:p>
        </p:txBody>
      </p:sp>
    </p:spTree>
    <p:extLst>
      <p:ext uri="{BB962C8B-B14F-4D97-AF65-F5344CB8AC3E}">
        <p14:creationId xmlns:p14="http://schemas.microsoft.com/office/powerpoint/2010/main" val="26329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643D3A3-A627-4BF9-BD4E-9721EFE68D18}" type="datetimeFigureOut">
              <a:rPr lang="en-US" smtClean="0"/>
              <a:t>8/17/2016</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093319CE-40E2-4434-B20C-76CCBE9DF46B}" type="slidenum">
              <a:rPr lang="en-US" smtClean="0"/>
              <a:t>‹#›</a:t>
            </a:fld>
            <a:endParaRPr lang="en-US" dirty="0"/>
          </a:p>
        </p:txBody>
      </p:sp>
    </p:spTree>
    <p:extLst>
      <p:ext uri="{BB962C8B-B14F-4D97-AF65-F5344CB8AC3E}">
        <p14:creationId xmlns:p14="http://schemas.microsoft.com/office/powerpoint/2010/main" val="27722293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457200"/>
            <a:ext cx="6620968" cy="3329581"/>
          </a:xfrm>
        </p:spPr>
        <p:txBody>
          <a:bodyPr/>
          <a:lstStyle/>
          <a:p>
            <a:r>
              <a:rPr lang="en-US" dirty="0" smtClean="0"/>
              <a:t>Responsibility To Our Faith</a:t>
            </a:r>
            <a:endParaRPr lang="en-US" dirty="0"/>
          </a:p>
        </p:txBody>
      </p:sp>
      <p:sp>
        <p:nvSpPr>
          <p:cNvPr id="3" name="Subtitle 2"/>
          <p:cNvSpPr>
            <a:spLocks noGrp="1"/>
          </p:cNvSpPr>
          <p:nvPr>
            <p:ph type="subTitle" idx="1"/>
          </p:nvPr>
        </p:nvSpPr>
        <p:spPr>
          <a:xfrm>
            <a:off x="882854" y="3886200"/>
            <a:ext cx="7972758" cy="861420"/>
          </a:xfrm>
        </p:spPr>
        <p:txBody>
          <a:bodyPr>
            <a:normAutofit fontScale="92500" lnSpcReduction="10000"/>
          </a:bodyPr>
          <a:lstStyle/>
          <a:p>
            <a:r>
              <a:rPr lang="en-US" sz="2400" dirty="0" smtClean="0"/>
              <a:t>For we </a:t>
            </a:r>
            <a:r>
              <a:rPr lang="en-US" sz="2400" dirty="0"/>
              <a:t>w</a:t>
            </a:r>
            <a:r>
              <a:rPr lang="en-US" sz="2400" dirty="0" smtClean="0"/>
              <a:t>alk by faith and not by sight. </a:t>
            </a:r>
            <a:endParaRPr lang="en-US" sz="2400" dirty="0" smtClean="0"/>
          </a:p>
          <a:p>
            <a:r>
              <a:rPr lang="en-US" sz="2400" dirty="0"/>
              <a:t>~</a:t>
            </a:r>
            <a:r>
              <a:rPr lang="en-US" sz="2400" dirty="0" smtClean="0"/>
              <a:t>II </a:t>
            </a:r>
            <a:r>
              <a:rPr lang="en-US" sz="2400" dirty="0" smtClean="0"/>
              <a:t>Corin. 5:7</a:t>
            </a:r>
            <a:endParaRPr lang="en-US" sz="2400" dirty="0"/>
          </a:p>
        </p:txBody>
      </p:sp>
    </p:spTree>
    <p:extLst>
      <p:ext uri="{BB962C8B-B14F-4D97-AF65-F5344CB8AC3E}">
        <p14:creationId xmlns:p14="http://schemas.microsoft.com/office/powerpoint/2010/main" val="3518714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23747" y="1371600"/>
            <a:ext cx="6711654" cy="4195481"/>
          </a:xfrm>
        </p:spPr>
        <p:txBody>
          <a:bodyPr vert="horz" lIns="91440" tIns="45720" rIns="91440" bIns="45720" rtlCol="0" anchor="t">
            <a:normAutofit fontScale="77500" lnSpcReduction="20000"/>
          </a:bodyPr>
          <a:lstStyle/>
          <a:p>
            <a:r>
              <a:rPr lang="en-US" sz="2800" dirty="0"/>
              <a:t>They endured only when the circumstances were favorable</a:t>
            </a:r>
            <a:r>
              <a:rPr lang="en-US" sz="2800" dirty="0"/>
              <a:t>;</a:t>
            </a:r>
          </a:p>
          <a:p>
            <a:r>
              <a:rPr lang="en-US" sz="2800" dirty="0"/>
              <a:t> </a:t>
            </a:r>
            <a:r>
              <a:rPr lang="en-US" sz="2800" dirty="0"/>
              <a:t>they were largely governed by the things that appealed to their senses, instead of resting in the invisible and eternal God. </a:t>
            </a:r>
            <a:endParaRPr lang="en-US" sz="2800" dirty="0"/>
          </a:p>
          <a:p>
            <a:r>
              <a:rPr lang="en-US" sz="2800" dirty="0"/>
              <a:t>They </a:t>
            </a:r>
            <a:r>
              <a:rPr lang="en-US" sz="2800" dirty="0"/>
              <a:t>did not believe till after they saw--when they saw Him work, then they believed. </a:t>
            </a:r>
            <a:endParaRPr lang="en-US" sz="2800" dirty="0"/>
          </a:p>
          <a:p>
            <a:r>
              <a:rPr lang="en-US" sz="2800" dirty="0"/>
              <a:t>They </a:t>
            </a:r>
            <a:r>
              <a:rPr lang="en-US" sz="2800" dirty="0"/>
              <a:t>really doubted God when they came to the Red Sea; but when God opened the way and led them across and they saw Pharaoh and his host drowned--"then they believed." </a:t>
            </a:r>
            <a:endParaRPr lang="en-US" sz="2800" dirty="0"/>
          </a:p>
          <a:p>
            <a:r>
              <a:rPr lang="en-US" sz="2800" dirty="0"/>
              <a:t>Like us</a:t>
            </a:r>
            <a:r>
              <a:rPr lang="en-US" sz="2800" dirty="0"/>
              <a:t> </a:t>
            </a:r>
            <a:r>
              <a:rPr lang="en-US" sz="2800" dirty="0"/>
              <a:t>at times this </a:t>
            </a:r>
            <a:r>
              <a:rPr lang="en-US" sz="2800" dirty="0"/>
              <a:t>was a circumstantial faith </a:t>
            </a:r>
          </a:p>
        </p:txBody>
      </p:sp>
    </p:spTree>
    <p:extLst>
      <p:ext uri="{BB962C8B-B14F-4D97-AF65-F5344CB8AC3E}">
        <p14:creationId xmlns:p14="http://schemas.microsoft.com/office/powerpoint/2010/main" val="4080092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55399" y="1447800"/>
            <a:ext cx="6711654" cy="4195481"/>
          </a:xfrm>
        </p:spPr>
        <p:txBody>
          <a:bodyPr vert="horz" lIns="91440" tIns="45720" rIns="91440" bIns="45720" rtlCol="0" anchor="t">
            <a:normAutofit fontScale="92500" lnSpcReduction="10000"/>
          </a:bodyPr>
          <a:lstStyle/>
          <a:p>
            <a:r>
              <a:rPr lang="en-US" sz="2800" dirty="0"/>
              <a:t>Be Faithful-Heb. 3:7-14 (TLB)</a:t>
            </a:r>
          </a:p>
          <a:p>
            <a:r>
              <a:rPr lang="en-US" sz="2800" dirty="0"/>
              <a:t>7And </a:t>
            </a:r>
            <a:r>
              <a:rPr lang="en-US" sz="2800" dirty="0"/>
              <a:t>since Christ is so much superior, the Holy Spirit warns us to listen to him, to be careful to hear his voice today and not let our hearts become set against him, as the people of Israel did. </a:t>
            </a:r>
            <a:endParaRPr lang="en-US" sz="2800" dirty="0"/>
          </a:p>
          <a:p>
            <a:r>
              <a:rPr lang="en-US" sz="2800" dirty="0"/>
              <a:t>8. They </a:t>
            </a:r>
            <a:r>
              <a:rPr lang="en-US" sz="2800" dirty="0"/>
              <a:t>steeled themselves against his love and complained against him in the desert while he was testing them. </a:t>
            </a:r>
          </a:p>
        </p:txBody>
      </p:sp>
    </p:spTree>
    <p:extLst>
      <p:ext uri="{BB962C8B-B14F-4D97-AF65-F5344CB8AC3E}">
        <p14:creationId xmlns:p14="http://schemas.microsoft.com/office/powerpoint/2010/main" val="1964515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28436" y="1371600"/>
            <a:ext cx="6711654" cy="4195481"/>
          </a:xfrm>
        </p:spPr>
        <p:txBody>
          <a:bodyPr vert="horz" lIns="91440" tIns="45720" rIns="91440" bIns="45720" rtlCol="0" anchor="t">
            <a:normAutofit fontScale="92500" lnSpcReduction="20000"/>
          </a:bodyPr>
          <a:lstStyle/>
          <a:p>
            <a:r>
              <a:rPr lang="en-US" sz="2800" dirty="0"/>
              <a:t>Be Faithful-Heb. </a:t>
            </a:r>
            <a:r>
              <a:rPr lang="en-US" sz="2800" dirty="0"/>
              <a:t>3:9-10 </a:t>
            </a:r>
            <a:r>
              <a:rPr lang="en-US" sz="2800" dirty="0"/>
              <a:t>(TLB</a:t>
            </a:r>
            <a:r>
              <a:rPr lang="en-US" sz="2800" dirty="0"/>
              <a:t>)</a:t>
            </a:r>
          </a:p>
          <a:p>
            <a:r>
              <a:rPr lang="en-US" sz="2800" dirty="0"/>
              <a:t>9. But</a:t>
            </a:r>
            <a:r>
              <a:rPr lang="en-US" sz="2800" dirty="0"/>
              <a:t> God was patient with them forty years, though they tried his patience sorely; he kept right on doing his mighty miracles for them to see. </a:t>
            </a:r>
            <a:endParaRPr lang="en-US" sz="2800" dirty="0"/>
          </a:p>
          <a:p>
            <a:r>
              <a:rPr lang="en-US" sz="2800" dirty="0"/>
              <a:t>10</a:t>
            </a:r>
            <a:r>
              <a:rPr lang="en-US" sz="2800" dirty="0"/>
              <a:t> “But,” God says, “I was very angry with </a:t>
            </a:r>
            <a:r>
              <a:rPr lang="en-US" sz="2800" dirty="0"/>
              <a:t>them (grieved), </a:t>
            </a:r>
            <a:r>
              <a:rPr lang="en-US" sz="2800" dirty="0"/>
              <a:t>for their hearts were always looking somewhere else instead of up to me, and they never found the paths I wanted them to follow.”</a:t>
            </a:r>
          </a:p>
        </p:txBody>
      </p:sp>
    </p:spTree>
    <p:extLst>
      <p:ext uri="{BB962C8B-B14F-4D97-AF65-F5344CB8AC3E}">
        <p14:creationId xmlns:p14="http://schemas.microsoft.com/office/powerpoint/2010/main" val="2774362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28436" y="1371600"/>
            <a:ext cx="6711654" cy="4195481"/>
          </a:xfrm>
        </p:spPr>
        <p:txBody>
          <a:bodyPr vert="horz" lIns="91440" tIns="45720" rIns="91440" bIns="45720" rtlCol="0" anchor="t">
            <a:normAutofit lnSpcReduction="10000"/>
          </a:bodyPr>
          <a:lstStyle/>
          <a:p>
            <a:r>
              <a:rPr lang="en-US" sz="2800" dirty="0"/>
              <a:t>Be Faithful-Heb. </a:t>
            </a:r>
            <a:r>
              <a:rPr lang="en-US" sz="2800" dirty="0"/>
              <a:t>3:11-12 </a:t>
            </a:r>
            <a:r>
              <a:rPr lang="en-US" sz="2800" dirty="0"/>
              <a:t>(TLB</a:t>
            </a:r>
            <a:r>
              <a:rPr lang="en-US" sz="2800" dirty="0"/>
              <a:t>)</a:t>
            </a:r>
          </a:p>
          <a:p>
            <a:r>
              <a:rPr lang="en-US" sz="2800" dirty="0"/>
              <a:t>11 Then God, full of this anger against them, bound himself with an oath that he would never let them come to </a:t>
            </a:r>
            <a:r>
              <a:rPr lang="en-US" sz="2800" dirty="0"/>
              <a:t>His </a:t>
            </a:r>
            <a:r>
              <a:rPr lang="en-US" sz="2800" dirty="0"/>
              <a:t>place of rest.</a:t>
            </a:r>
          </a:p>
          <a:p>
            <a:r>
              <a:rPr lang="en-US" sz="2800" dirty="0"/>
              <a:t>12 Beware then of your own hearts, dear </a:t>
            </a:r>
            <a:r>
              <a:rPr lang="en-US" sz="2800" dirty="0"/>
              <a:t>brothers (and sisters), </a:t>
            </a:r>
            <a:r>
              <a:rPr lang="en-US" sz="2800" dirty="0"/>
              <a:t>lest you find that they, too, are evil and unbelieving and are leading you away from the living God. </a:t>
            </a:r>
          </a:p>
          <a:p>
            <a:endParaRPr lang="en-US" sz="2800" dirty="0"/>
          </a:p>
          <a:p>
            <a:endParaRPr lang="en-US" sz="2800" dirty="0"/>
          </a:p>
        </p:txBody>
      </p:sp>
    </p:spTree>
    <p:extLst>
      <p:ext uri="{BB962C8B-B14F-4D97-AF65-F5344CB8AC3E}">
        <p14:creationId xmlns:p14="http://schemas.microsoft.com/office/powerpoint/2010/main" val="2566426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37814" y="1371600"/>
            <a:ext cx="6711654" cy="4195481"/>
          </a:xfrm>
        </p:spPr>
        <p:txBody>
          <a:bodyPr vert="horz" lIns="91440" tIns="45720" rIns="91440" bIns="45720" rtlCol="0" anchor="t">
            <a:normAutofit fontScale="92500" lnSpcReduction="20000"/>
          </a:bodyPr>
          <a:lstStyle/>
          <a:p>
            <a:r>
              <a:rPr lang="en-US" sz="2800" dirty="0"/>
              <a:t>Be Faithful-Heb. </a:t>
            </a:r>
            <a:r>
              <a:rPr lang="en-US" sz="2800" dirty="0"/>
              <a:t>3:13-14 </a:t>
            </a:r>
            <a:r>
              <a:rPr lang="en-US" sz="2800" dirty="0"/>
              <a:t>(TLB</a:t>
            </a:r>
            <a:r>
              <a:rPr lang="en-US" sz="2800" dirty="0"/>
              <a:t>)</a:t>
            </a:r>
          </a:p>
          <a:p>
            <a:r>
              <a:rPr lang="en-US" sz="2800" dirty="0"/>
              <a:t>13 Speak to each </a:t>
            </a:r>
            <a:r>
              <a:rPr lang="en-US" sz="2800" dirty="0"/>
              <a:t>other (exhort one another) </a:t>
            </a:r>
            <a:r>
              <a:rPr lang="en-US" sz="2800" dirty="0"/>
              <a:t>about these things every day while there is still time so that none of you will become hardened against God, being blinded by the </a:t>
            </a:r>
            <a:r>
              <a:rPr lang="en-US" sz="2800" dirty="0"/>
              <a:t>glamor</a:t>
            </a:r>
            <a:r>
              <a:rPr lang="en-US" sz="2800" dirty="0"/>
              <a:t> </a:t>
            </a:r>
            <a:r>
              <a:rPr lang="en-US" sz="2800" dirty="0"/>
              <a:t>of </a:t>
            </a:r>
            <a:r>
              <a:rPr lang="en-US" sz="2800" dirty="0"/>
              <a:t>sin. </a:t>
            </a:r>
            <a:endParaRPr lang="en-US" sz="2800" dirty="0"/>
          </a:p>
          <a:p>
            <a:r>
              <a:rPr lang="en-US" sz="2800" dirty="0"/>
              <a:t>14</a:t>
            </a:r>
            <a:r>
              <a:rPr lang="en-US" sz="2800" dirty="0"/>
              <a:t> For if we are faithful to the end, trusting God just as we did when we first became Christians, we will share in all that belongs to Christ.</a:t>
            </a:r>
          </a:p>
          <a:p>
            <a:endParaRPr lang="en-US" sz="2800" dirty="0"/>
          </a:p>
        </p:txBody>
      </p:sp>
    </p:spTree>
    <p:extLst>
      <p:ext uri="{BB962C8B-B14F-4D97-AF65-F5344CB8AC3E}">
        <p14:creationId xmlns:p14="http://schemas.microsoft.com/office/powerpoint/2010/main" val="2901434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639" y="228600"/>
            <a:ext cx="7055380" cy="1400530"/>
          </a:xfrm>
        </p:spPr>
        <p:txBody>
          <a:bodyPr/>
          <a:lstStyle/>
          <a:p>
            <a:r>
              <a:rPr lang="en-US" dirty="0"/>
              <a:t>Responsibility To Our Faith</a:t>
            </a:r>
          </a:p>
        </p:txBody>
      </p:sp>
      <p:sp>
        <p:nvSpPr>
          <p:cNvPr id="3" name="Content Placeholder 2"/>
          <p:cNvSpPr>
            <a:spLocks noGrp="1"/>
          </p:cNvSpPr>
          <p:nvPr>
            <p:ph idx="1"/>
          </p:nvPr>
        </p:nvSpPr>
        <p:spPr>
          <a:xfrm>
            <a:off x="484710" y="1152983"/>
            <a:ext cx="8040697" cy="4876800"/>
          </a:xfrm>
        </p:spPr>
        <p:txBody>
          <a:bodyPr vert="horz" lIns="91440" tIns="45720" rIns="91440" bIns="45720" rtlCol="0" anchor="t">
            <a:noAutofit/>
          </a:bodyPr>
          <a:lstStyle/>
          <a:p>
            <a:r>
              <a:rPr lang="en-US" sz="2200" dirty="0"/>
              <a:t>F</a:t>
            </a:r>
            <a:r>
              <a:rPr lang="en-US" sz="2200" dirty="0"/>
              <a:t>our Different Types </a:t>
            </a:r>
            <a:r>
              <a:rPr lang="en-US" sz="2200" dirty="0"/>
              <a:t>of </a:t>
            </a:r>
            <a:r>
              <a:rPr lang="en-US" sz="2200" dirty="0"/>
              <a:t>Faith</a:t>
            </a:r>
            <a:r>
              <a:rPr lang="en-US" sz="2200" dirty="0"/>
              <a:t>. </a:t>
            </a:r>
            <a:endParaRPr lang="en-US" sz="2200" dirty="0"/>
          </a:p>
          <a:p>
            <a:r>
              <a:rPr lang="en-US" sz="2200" dirty="0"/>
              <a:t>Jesus </a:t>
            </a:r>
            <a:r>
              <a:rPr lang="en-US" sz="2200" dirty="0"/>
              <a:t>told us to “Have faith in God” in Mark 11:22</a:t>
            </a:r>
          </a:p>
          <a:p>
            <a:r>
              <a:rPr lang="en-US" sz="2200" dirty="0"/>
              <a:t>1</a:t>
            </a:r>
            <a:r>
              <a:rPr lang="en-US" sz="2200" dirty="0"/>
              <a:t>. Saving Faith</a:t>
            </a:r>
          </a:p>
          <a:p>
            <a:r>
              <a:rPr lang="en-US" sz="2200" dirty="0"/>
              <a:t>“For by grace are ye saved through faith; and that not of yourselves: it is the gift of God:” (Ephesians 2:8). </a:t>
            </a:r>
            <a:endParaRPr lang="en-US" sz="2200" dirty="0"/>
          </a:p>
          <a:p>
            <a:r>
              <a:rPr lang="en-US" sz="2200" dirty="0"/>
              <a:t>God’s </a:t>
            </a:r>
            <a:r>
              <a:rPr lang="en-US" sz="2200" dirty="0"/>
              <a:t>gift is salvation through faith. It is </a:t>
            </a:r>
            <a:r>
              <a:rPr lang="en-US" sz="2200" dirty="0"/>
              <a:t> us taking responsibility in forsaking our </a:t>
            </a:r>
            <a:r>
              <a:rPr lang="en-US" sz="2200" dirty="0"/>
              <a:t>beliefs, religion, works, baptism, morals, good deeds. </a:t>
            </a:r>
            <a:endParaRPr lang="en-US" sz="2200" dirty="0"/>
          </a:p>
          <a:p>
            <a:r>
              <a:rPr lang="en-US" sz="2200" dirty="0"/>
              <a:t>If </a:t>
            </a:r>
            <a:r>
              <a:rPr lang="en-US" sz="2200" dirty="0"/>
              <a:t>I offered you a gift then asked you to pay for it or work for it, it wouldn’t be a gift! “For the wages of sin is death; but the gift of God is eternal life through Jesus Christ our Lord.” (Romans 6:23). </a:t>
            </a:r>
            <a:endParaRPr lang="en-US" sz="2200" dirty="0"/>
          </a:p>
          <a:p>
            <a:pPr marL="0" indent="0">
              <a:buNone/>
            </a:pPr>
            <a:endParaRPr lang="en-US" sz="2200" dirty="0"/>
          </a:p>
          <a:p>
            <a:endParaRPr lang="en-US" sz="2200" dirty="0"/>
          </a:p>
        </p:txBody>
      </p:sp>
    </p:spTree>
    <p:extLst>
      <p:ext uri="{BB962C8B-B14F-4D97-AF65-F5344CB8AC3E}">
        <p14:creationId xmlns:p14="http://schemas.microsoft.com/office/powerpoint/2010/main" val="2293427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38200" y="1371600"/>
            <a:ext cx="7687207" cy="4876800"/>
          </a:xfrm>
        </p:spPr>
        <p:txBody>
          <a:bodyPr vert="horz" lIns="91440" tIns="45720" rIns="91440" bIns="45720" rtlCol="0" anchor="t">
            <a:noAutofit/>
          </a:bodyPr>
          <a:lstStyle/>
          <a:p>
            <a:r>
              <a:rPr lang="en-US" sz="2400" dirty="0"/>
              <a:t>F</a:t>
            </a:r>
            <a:r>
              <a:rPr lang="en-US" sz="2400" dirty="0"/>
              <a:t>our Different Types </a:t>
            </a:r>
            <a:r>
              <a:rPr lang="en-US" sz="2400" dirty="0"/>
              <a:t>of </a:t>
            </a:r>
            <a:r>
              <a:rPr lang="en-US" sz="2400" dirty="0"/>
              <a:t>Faith</a:t>
            </a:r>
            <a:r>
              <a:rPr lang="en-US" sz="2400" dirty="0"/>
              <a:t>. </a:t>
            </a:r>
            <a:endParaRPr lang="en-US" sz="2400" dirty="0"/>
          </a:p>
          <a:p>
            <a:r>
              <a:rPr lang="en-US" sz="2400" smtClean="0"/>
              <a:t>2</a:t>
            </a:r>
            <a:r>
              <a:rPr lang="en-US" sz="2400" dirty="0" smtClean="0"/>
              <a:t>. THE Faith</a:t>
            </a:r>
          </a:p>
          <a:p>
            <a:r>
              <a:rPr lang="en-US" sz="2400" dirty="0" smtClean="0"/>
              <a:t>“</a:t>
            </a:r>
            <a:r>
              <a:rPr lang="en-US" sz="2400" dirty="0"/>
              <a:t>But ye, beloved, building up yourselves on your most holy faith, praying in the Holy Ghost,” (Jude 1:21). </a:t>
            </a:r>
            <a:endParaRPr lang="en-US" sz="2400" dirty="0"/>
          </a:p>
          <a:p>
            <a:r>
              <a:rPr lang="en-US" sz="2400" dirty="0"/>
              <a:t>This </a:t>
            </a:r>
            <a:r>
              <a:rPr lang="en-US" sz="2400" dirty="0"/>
              <a:t>refers to the whole spiritual realm of Christianity. We often say “the Christian Faith.” </a:t>
            </a:r>
            <a:endParaRPr lang="en-US" sz="2400" dirty="0"/>
          </a:p>
          <a:p>
            <a:r>
              <a:rPr lang="en-US" sz="2400" dirty="0"/>
              <a:t>This </a:t>
            </a:r>
            <a:r>
              <a:rPr lang="en-US" sz="2400" dirty="0"/>
              <a:t>refers to our doctrine: our beliefs and our behavior.</a:t>
            </a:r>
          </a:p>
          <a:p>
            <a:endParaRPr lang="en-US" sz="2400" dirty="0"/>
          </a:p>
          <a:p>
            <a:endParaRPr lang="en-US" sz="2400" dirty="0"/>
          </a:p>
        </p:txBody>
      </p:sp>
    </p:spTree>
    <p:extLst>
      <p:ext uri="{BB962C8B-B14F-4D97-AF65-F5344CB8AC3E}">
        <p14:creationId xmlns:p14="http://schemas.microsoft.com/office/powerpoint/2010/main" val="768544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58916" y="1371600"/>
            <a:ext cx="7599284" cy="4800600"/>
          </a:xfrm>
        </p:spPr>
        <p:txBody>
          <a:bodyPr vert="horz" lIns="91440" tIns="45720" rIns="91440" bIns="45720" rtlCol="0" anchor="t">
            <a:normAutofit fontScale="77500" lnSpcReduction="20000"/>
          </a:bodyPr>
          <a:lstStyle/>
          <a:p>
            <a:r>
              <a:rPr lang="en-US" sz="2800" dirty="0"/>
              <a:t>Four Different Types of </a:t>
            </a:r>
            <a:r>
              <a:rPr lang="en-US" sz="2800" dirty="0"/>
              <a:t>Faith </a:t>
            </a:r>
            <a:endParaRPr lang="en-US" sz="2800" dirty="0"/>
          </a:p>
          <a:p>
            <a:r>
              <a:rPr lang="en-US" sz="2800" dirty="0"/>
              <a:t>3. Living Faith </a:t>
            </a:r>
          </a:p>
          <a:p>
            <a:r>
              <a:rPr lang="en-US" sz="2800" dirty="0"/>
              <a:t>Four times the Bible says, “The just shall live by faith.” When you were saved, it was not the end of faith. It began your journey of faith! </a:t>
            </a:r>
            <a:r>
              <a:rPr lang="en-US" sz="2800" dirty="0"/>
              <a:t>It is a living faith.</a:t>
            </a:r>
            <a:endParaRPr lang="en-US" sz="2800" dirty="0"/>
          </a:p>
          <a:p>
            <a:r>
              <a:rPr lang="en-US" sz="2800" dirty="0"/>
              <a:t>Having confidence</a:t>
            </a:r>
            <a:r>
              <a:rPr lang="en-US" sz="2800" dirty="0"/>
              <a:t>, </a:t>
            </a:r>
            <a:r>
              <a:rPr lang="en-US" sz="2800" dirty="0"/>
              <a:t>dependence on another </a:t>
            </a:r>
            <a:r>
              <a:rPr lang="en-US" sz="2800" dirty="0"/>
              <a:t>person’s strengths, abilities, and decisions. </a:t>
            </a:r>
          </a:p>
          <a:p>
            <a:r>
              <a:rPr lang="en-US" sz="2800" dirty="0"/>
              <a:t>We all have living faith – and we demonstrate it by flying in an airplane, driving a car, </a:t>
            </a:r>
            <a:r>
              <a:rPr lang="en-US" sz="2800" dirty="0"/>
              <a:t>sitting in a chair or </a:t>
            </a:r>
            <a:r>
              <a:rPr lang="en-US" sz="2800" dirty="0"/>
              <a:t>simply walking into a building. Every day we put our lives into the hands of a mechanic, doctor, engineer, or pilot. </a:t>
            </a:r>
            <a:endParaRPr lang="en-US" sz="2800" dirty="0"/>
          </a:p>
          <a:p>
            <a:r>
              <a:rPr lang="en-US" sz="2800" dirty="0"/>
              <a:t>We also </a:t>
            </a:r>
            <a:r>
              <a:rPr lang="en-US" sz="2800" dirty="0"/>
              <a:t>need to put </a:t>
            </a:r>
            <a:r>
              <a:rPr lang="en-US" sz="2800" dirty="0"/>
              <a:t>our </a:t>
            </a:r>
            <a:r>
              <a:rPr lang="en-US" sz="2800" dirty="0"/>
              <a:t>faith in God</a:t>
            </a:r>
            <a:r>
              <a:rPr lang="en-US" sz="2800" dirty="0"/>
              <a:t>. Take Him at His Word.</a:t>
            </a:r>
            <a:endParaRPr lang="en-US" sz="2800" dirty="0"/>
          </a:p>
          <a:p>
            <a:endParaRPr lang="en-US" sz="2800" dirty="0"/>
          </a:p>
        </p:txBody>
      </p:sp>
    </p:spTree>
    <p:extLst>
      <p:ext uri="{BB962C8B-B14F-4D97-AF65-F5344CB8AC3E}">
        <p14:creationId xmlns:p14="http://schemas.microsoft.com/office/powerpoint/2010/main" val="3107977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502295" y="1140088"/>
            <a:ext cx="8106427" cy="4572000"/>
          </a:xfrm>
        </p:spPr>
        <p:txBody>
          <a:bodyPr>
            <a:noAutofit/>
          </a:bodyPr>
          <a:lstStyle/>
          <a:p>
            <a:pPr marL="0" indent="0">
              <a:buNone/>
            </a:pPr>
            <a:r>
              <a:rPr lang="en-US" sz="2400" b="1" dirty="0"/>
              <a:t>Four Different Types of Faith </a:t>
            </a:r>
            <a:endParaRPr lang="en-US" sz="2400" b="1" dirty="0" smtClean="0"/>
          </a:p>
          <a:p>
            <a:pPr marL="0" indent="0">
              <a:buNone/>
            </a:pPr>
            <a:r>
              <a:rPr lang="en-US" sz="2400" b="1" dirty="0" smtClean="0"/>
              <a:t>4. Personal </a:t>
            </a:r>
            <a:r>
              <a:rPr lang="en-US" sz="2400" b="1" dirty="0"/>
              <a:t>Faith</a:t>
            </a:r>
          </a:p>
          <a:p>
            <a:r>
              <a:rPr lang="en-US" sz="2400" dirty="0"/>
              <a:t>“Hast thou faith? have it to thyself before God.” (Romans 14:22a). This faith is the type that God leads individuals into. For example</a:t>
            </a:r>
            <a:r>
              <a:rPr lang="en-US" sz="2400" dirty="0" smtClean="0"/>
              <a:t>: taking the responsibility to listen </a:t>
            </a:r>
            <a:r>
              <a:rPr lang="en-US" sz="2400" dirty="0"/>
              <a:t>to certain types of music</a:t>
            </a:r>
            <a:r>
              <a:rPr lang="en-US" sz="2400" dirty="0" smtClean="0"/>
              <a:t>, watching certain type of movies, reading certain types of books, forgive others and not hold grudges, not to gossip, start rumors or cause division in the Body of Christ. </a:t>
            </a:r>
          </a:p>
          <a:p>
            <a:pPr marL="0" indent="0">
              <a:buNone/>
            </a:pPr>
            <a:endParaRPr lang="en-US" sz="2400" b="1" dirty="0"/>
          </a:p>
          <a:p>
            <a:endParaRPr lang="en-US" sz="2400" dirty="0"/>
          </a:p>
        </p:txBody>
      </p:sp>
    </p:spTree>
    <p:extLst>
      <p:ext uri="{BB962C8B-B14F-4D97-AF65-F5344CB8AC3E}">
        <p14:creationId xmlns:p14="http://schemas.microsoft.com/office/powerpoint/2010/main" val="3652200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502295" y="1140088"/>
            <a:ext cx="8106427" cy="4572000"/>
          </a:xfrm>
        </p:spPr>
        <p:txBody>
          <a:bodyPr>
            <a:noAutofit/>
          </a:bodyPr>
          <a:lstStyle/>
          <a:p>
            <a:pPr marL="0" indent="0">
              <a:buNone/>
            </a:pPr>
            <a:r>
              <a:rPr lang="en-US" sz="2400" b="1" dirty="0"/>
              <a:t>Four Different Types of Faith </a:t>
            </a:r>
            <a:endParaRPr lang="en-US" sz="2400" b="1" dirty="0" smtClean="0"/>
          </a:p>
          <a:p>
            <a:pPr marL="0" indent="0">
              <a:buNone/>
            </a:pPr>
            <a:r>
              <a:rPr lang="en-US" sz="2400" b="1" dirty="0" smtClean="0"/>
              <a:t>4. Personal </a:t>
            </a:r>
            <a:r>
              <a:rPr lang="en-US" sz="2400" b="1" dirty="0"/>
              <a:t>Faith</a:t>
            </a:r>
          </a:p>
          <a:p>
            <a:r>
              <a:rPr lang="en-US" sz="2400" dirty="0" smtClean="0"/>
              <a:t>But </a:t>
            </a:r>
            <a:r>
              <a:rPr lang="en-US" sz="2400" dirty="0"/>
              <a:t>here’s the key: Romans 14:22b, “Happy is he that condemneth not himself in that thing which he alloweth</a:t>
            </a:r>
            <a:r>
              <a:rPr lang="en-US" sz="2400" dirty="0" smtClean="0"/>
              <a:t>.”</a:t>
            </a:r>
          </a:p>
          <a:p>
            <a:r>
              <a:rPr lang="en-US" sz="2400" dirty="0" smtClean="0"/>
              <a:t>Personal </a:t>
            </a:r>
            <a:r>
              <a:rPr lang="en-US" sz="2400" dirty="0"/>
              <a:t>faith is not liberty to sin or participate in evil. </a:t>
            </a:r>
            <a:endParaRPr lang="en-US" sz="2400" dirty="0" smtClean="0"/>
          </a:p>
          <a:p>
            <a:r>
              <a:rPr lang="en-US" sz="2400" dirty="0" smtClean="0"/>
              <a:t>Take responsibility and be </a:t>
            </a:r>
            <a:r>
              <a:rPr lang="en-US" sz="2400" dirty="0"/>
              <a:t>sure your personal faith will not cause someone else to fall! </a:t>
            </a:r>
            <a:endParaRPr lang="en-US" sz="2400" dirty="0" smtClean="0"/>
          </a:p>
          <a:p>
            <a:r>
              <a:rPr lang="en-US" sz="2400" dirty="0" smtClean="0"/>
              <a:t>Maybe </a:t>
            </a:r>
            <a:r>
              <a:rPr lang="en-US" sz="2400" dirty="0"/>
              <a:t>God knows you can handle something that someone else cannot. </a:t>
            </a:r>
          </a:p>
          <a:p>
            <a:pPr marL="0" indent="0">
              <a:buNone/>
            </a:pPr>
            <a:endParaRPr lang="en-US" sz="2400" b="1" dirty="0"/>
          </a:p>
          <a:p>
            <a:endParaRPr lang="en-US" sz="2400" dirty="0"/>
          </a:p>
        </p:txBody>
      </p:sp>
    </p:spTree>
    <p:extLst>
      <p:ext uri="{BB962C8B-B14F-4D97-AF65-F5344CB8AC3E}">
        <p14:creationId xmlns:p14="http://schemas.microsoft.com/office/powerpoint/2010/main" val="909092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1216173" y="2052925"/>
            <a:ext cx="6711654" cy="4195481"/>
          </a:xfrm>
        </p:spPr>
        <p:txBody>
          <a:bodyPr anchor="t">
            <a:normAutofit/>
          </a:bodyPr>
          <a:lstStyle/>
          <a:p>
            <a:r>
              <a:rPr lang="en-US" sz="2800" dirty="0" smtClean="0"/>
              <a:t>Where is your faith?</a:t>
            </a:r>
          </a:p>
          <a:p>
            <a:r>
              <a:rPr lang="en-US" sz="2800" dirty="0" smtClean="0"/>
              <a:t>What do you have faith in?</a:t>
            </a:r>
          </a:p>
          <a:p>
            <a:r>
              <a:rPr lang="en-US" sz="2800" dirty="0" smtClean="0"/>
              <a:t>Should your faith be only relevant to your circumstance?</a:t>
            </a:r>
          </a:p>
        </p:txBody>
      </p:sp>
    </p:spTree>
    <p:extLst>
      <p:ext uri="{BB962C8B-B14F-4D97-AF65-F5344CB8AC3E}">
        <p14:creationId xmlns:p14="http://schemas.microsoft.com/office/powerpoint/2010/main" val="1298984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7935300" cy="4195481"/>
          </a:xfrm>
        </p:spPr>
        <p:txBody>
          <a:bodyPr>
            <a:normAutofit/>
          </a:bodyPr>
          <a:lstStyle/>
          <a:p>
            <a:pPr marL="0" indent="0">
              <a:buNone/>
            </a:pPr>
            <a:r>
              <a:rPr lang="en-US" sz="3200" dirty="0" smtClean="0"/>
              <a:t>Next Week Bible Study-8/24/16</a:t>
            </a:r>
          </a:p>
          <a:p>
            <a:pPr marL="0" indent="0">
              <a:buNone/>
            </a:pPr>
            <a:r>
              <a:rPr lang="en-US" sz="3200" dirty="0" smtClean="0"/>
              <a:t>Topic: Responsibility To Love</a:t>
            </a:r>
          </a:p>
          <a:p>
            <a:pPr marL="0" indent="0">
              <a:buNone/>
            </a:pPr>
            <a:r>
              <a:rPr lang="en-US" sz="3200" dirty="0" smtClean="0"/>
              <a:t>Scripture: St. John 14:21-24 &amp; St. John 15:9-17</a:t>
            </a:r>
            <a:endParaRPr lang="en-US" sz="3200" dirty="0"/>
          </a:p>
        </p:txBody>
      </p:sp>
    </p:spTree>
    <p:extLst>
      <p:ext uri="{BB962C8B-B14F-4D97-AF65-F5344CB8AC3E}">
        <p14:creationId xmlns:p14="http://schemas.microsoft.com/office/powerpoint/2010/main" val="2955284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696200" cy="4195481"/>
          </a:xfrm>
        </p:spPr>
        <p:txBody>
          <a:bodyPr>
            <a:normAutofit/>
          </a:bodyPr>
          <a:lstStyle/>
          <a:p>
            <a:pPr marL="0" indent="0">
              <a:buNone/>
            </a:pPr>
            <a:r>
              <a:rPr lang="en-US" sz="2800" dirty="0" smtClean="0"/>
              <a:t>Reference</a:t>
            </a:r>
          </a:p>
          <a:p>
            <a:endParaRPr lang="en-US" sz="2800" dirty="0"/>
          </a:p>
          <a:p>
            <a:r>
              <a:rPr lang="en-US" sz="2800" dirty="0" smtClean="0"/>
              <a:t>Circumstantial Faith-Rev. Lemuel Andrews</a:t>
            </a:r>
          </a:p>
          <a:p>
            <a:r>
              <a:rPr lang="en-US" sz="2800" dirty="0" smtClean="0"/>
              <a:t>Types of Faith Needed Today-Pastor Art Kohl-Faith Baptist Church-2005</a:t>
            </a:r>
            <a:endParaRPr lang="en-US" sz="2800" dirty="0"/>
          </a:p>
        </p:txBody>
      </p:sp>
    </p:spTree>
    <p:extLst>
      <p:ext uri="{BB962C8B-B14F-4D97-AF65-F5344CB8AC3E}">
        <p14:creationId xmlns:p14="http://schemas.microsoft.com/office/powerpoint/2010/main" val="245328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656573" y="1371600"/>
            <a:ext cx="6711654" cy="4195481"/>
          </a:xfrm>
        </p:spPr>
        <p:txBody>
          <a:bodyPr vert="horz" lIns="91440" tIns="45720" rIns="91440" bIns="45720" rtlCol="0" anchor="t">
            <a:normAutofit fontScale="92500" lnSpcReduction="10000"/>
          </a:bodyPr>
          <a:lstStyle/>
          <a:p>
            <a:r>
              <a:rPr lang="en-US" sz="2800" dirty="0"/>
              <a:t>Faith is believing  what we do not see, and the reward of this faith is we get to see what we </a:t>
            </a:r>
            <a:r>
              <a:rPr lang="en-US" sz="2800" dirty="0"/>
              <a:t>believe.</a:t>
            </a:r>
          </a:p>
          <a:p>
            <a:r>
              <a:rPr lang="en-US" sz="2800" dirty="0"/>
              <a:t>The </a:t>
            </a:r>
            <a:r>
              <a:rPr lang="en-US" sz="2800" dirty="0"/>
              <a:t>highest form of faith; is the </a:t>
            </a:r>
            <a:r>
              <a:rPr lang="en-US" sz="2800" dirty="0"/>
              <a:t>Christian responsibility which </a:t>
            </a:r>
            <a:r>
              <a:rPr lang="en-US" sz="2800" dirty="0"/>
              <a:t>requires complete surrender and unwavering trust. </a:t>
            </a:r>
            <a:endParaRPr lang="en-US" sz="2800" dirty="0"/>
          </a:p>
          <a:p>
            <a:r>
              <a:rPr lang="en-US" sz="2800" dirty="0"/>
              <a:t>It </a:t>
            </a:r>
            <a:r>
              <a:rPr lang="en-US" sz="2800" dirty="0"/>
              <a:t>takes greater faith to pursue and complete the will of God than to calm the seas or raise the dead. </a:t>
            </a:r>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988374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28436" y="1524000"/>
            <a:ext cx="6711654" cy="4195481"/>
          </a:xfrm>
        </p:spPr>
        <p:txBody>
          <a:bodyPr vert="horz" lIns="91440" tIns="45720" rIns="91440" bIns="45720" rtlCol="0" anchor="t">
            <a:normAutofit/>
          </a:bodyPr>
          <a:lstStyle/>
          <a:p>
            <a:r>
              <a:rPr lang="en-US" sz="2800" dirty="0"/>
              <a:t>Can God trust you with trouble?</a:t>
            </a:r>
          </a:p>
          <a:p>
            <a:r>
              <a:rPr lang="en-US" sz="2800" dirty="0"/>
              <a:t>When God does something we don’t understand do you tend to give up?</a:t>
            </a:r>
          </a:p>
          <a:p>
            <a:r>
              <a:rPr lang="en-US" sz="2800" dirty="0"/>
              <a:t>Is your Faith Circumstantial</a:t>
            </a:r>
          </a:p>
          <a:p>
            <a:endParaRPr lang="en-US" sz="2800" dirty="0"/>
          </a:p>
        </p:txBody>
      </p:sp>
    </p:spTree>
    <p:extLst>
      <p:ext uri="{BB962C8B-B14F-4D97-AF65-F5344CB8AC3E}">
        <p14:creationId xmlns:p14="http://schemas.microsoft.com/office/powerpoint/2010/main" val="393125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30781" y="1371600"/>
            <a:ext cx="6711654" cy="4195481"/>
          </a:xfrm>
        </p:spPr>
        <p:txBody>
          <a:bodyPr vert="horz" lIns="91440" tIns="45720" rIns="91440" bIns="45720" rtlCol="0" anchor="t">
            <a:normAutofit fontScale="92500" lnSpcReduction="10000"/>
          </a:bodyPr>
          <a:lstStyle/>
          <a:p>
            <a:r>
              <a:rPr lang="en-US" sz="2800" dirty="0"/>
              <a:t>It took greater faith for Jesus to say “not my will but your will be done” in the Garden, or “unto your hands I commit my spirit” on the Cross, than it did for Him to call Lazarus out of the grave. </a:t>
            </a:r>
          </a:p>
          <a:p>
            <a:r>
              <a:rPr lang="en-US" sz="2800" dirty="0"/>
              <a:t>Many believers, great leaders, prophets and apostles have worked wondrous miracles, but few have faithfully pursued and completed the will of God. </a:t>
            </a:r>
          </a:p>
          <a:p>
            <a:endParaRPr lang="en-US" sz="2800" dirty="0"/>
          </a:p>
        </p:txBody>
      </p:sp>
    </p:spTree>
    <p:extLst>
      <p:ext uri="{BB962C8B-B14F-4D97-AF65-F5344CB8AC3E}">
        <p14:creationId xmlns:p14="http://schemas.microsoft.com/office/powerpoint/2010/main" val="1126727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28436" y="1447800"/>
            <a:ext cx="6711654" cy="4195481"/>
          </a:xfrm>
        </p:spPr>
        <p:txBody>
          <a:bodyPr vert="horz" lIns="91440" tIns="45720" rIns="91440" bIns="45720" rtlCol="0" anchor="t">
            <a:normAutofit/>
          </a:bodyPr>
          <a:lstStyle/>
          <a:p>
            <a:r>
              <a:rPr lang="en-US" sz="2800" dirty="0"/>
              <a:t>Do you believe God only when the circumstances are favorable, or do you believe no matter what the circumstances may be? </a:t>
            </a:r>
            <a:br>
              <a:rPr lang="en-US" sz="2800" dirty="0"/>
            </a:br>
            <a:endParaRPr lang="en-US" sz="2800" dirty="0"/>
          </a:p>
        </p:txBody>
      </p:sp>
    </p:spTree>
    <p:extLst>
      <p:ext uri="{BB962C8B-B14F-4D97-AF65-F5344CB8AC3E}">
        <p14:creationId xmlns:p14="http://schemas.microsoft.com/office/powerpoint/2010/main" val="1842298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28436" y="1371600"/>
            <a:ext cx="6711654" cy="4195481"/>
          </a:xfrm>
        </p:spPr>
        <p:txBody>
          <a:bodyPr vert="horz" lIns="91440" tIns="45720" rIns="91440" bIns="45720" rtlCol="0" anchor="t">
            <a:normAutofit fontScale="92500" lnSpcReduction="20000"/>
          </a:bodyPr>
          <a:lstStyle/>
          <a:p>
            <a:r>
              <a:rPr lang="en-US" sz="2800" dirty="0"/>
              <a:t>Circumstantial Faith- Will lead us to an up and down walk with God. Our faith becomes relevant based on what we go through. </a:t>
            </a:r>
          </a:p>
          <a:p>
            <a:r>
              <a:rPr lang="en-US" sz="2800" dirty="0"/>
              <a:t>Circumstantial faith soon becomes ungrateful and forgetful; it becomes impatient and presumptuous; it becomes misdirected and misguided; and it eventually will unwisely test the limits of God’s grace.</a:t>
            </a:r>
            <a:endParaRPr lang="en-US" sz="2800" dirty="0"/>
          </a:p>
          <a:p>
            <a:r>
              <a:rPr lang="en-US" sz="2800" dirty="0"/>
              <a:t>This type of faith is one that rarely pleases God. </a:t>
            </a:r>
            <a:endParaRPr lang="en-US" sz="2800" dirty="0"/>
          </a:p>
        </p:txBody>
      </p:sp>
    </p:spTree>
    <p:extLst>
      <p:ext uri="{BB962C8B-B14F-4D97-AF65-F5344CB8AC3E}">
        <p14:creationId xmlns:p14="http://schemas.microsoft.com/office/powerpoint/2010/main" val="821983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62433" y="1447800"/>
            <a:ext cx="6711654" cy="4195481"/>
          </a:xfrm>
        </p:spPr>
        <p:txBody>
          <a:bodyPr vert="horz" lIns="91440" tIns="45720" rIns="91440" bIns="45720" rtlCol="0" anchor="t">
            <a:normAutofit fontScale="92500"/>
          </a:bodyPr>
          <a:lstStyle/>
          <a:p>
            <a:r>
              <a:rPr lang="en-US" sz="2800" dirty="0"/>
              <a:t>Ps. 106: 12-15 (TLB)</a:t>
            </a:r>
          </a:p>
          <a:p>
            <a:r>
              <a:rPr lang="en-US" sz="2800" dirty="0"/>
              <a:t>12 Then at last his people believed him. Then they finally sang his praise.</a:t>
            </a:r>
          </a:p>
          <a:p>
            <a:r>
              <a:rPr lang="en-US" sz="2800" dirty="0"/>
              <a:t>13 Yet how quickly they forgot again! They wouldn’t wait for him to act </a:t>
            </a:r>
          </a:p>
          <a:p>
            <a:r>
              <a:rPr lang="en-US" sz="2800" dirty="0"/>
              <a:t>14 but demanded better food, testing God’s patience to the breaking point. </a:t>
            </a:r>
          </a:p>
          <a:p>
            <a:r>
              <a:rPr lang="en-US" sz="2800" dirty="0"/>
              <a:t>15 So he gave them their demands but sent them leanness in their souls.</a:t>
            </a:r>
          </a:p>
          <a:p>
            <a:endParaRPr lang="en-US" sz="2800" dirty="0"/>
          </a:p>
        </p:txBody>
      </p:sp>
    </p:spTree>
    <p:extLst>
      <p:ext uri="{BB962C8B-B14F-4D97-AF65-F5344CB8AC3E}">
        <p14:creationId xmlns:p14="http://schemas.microsoft.com/office/powerpoint/2010/main" val="3469100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Responsibility To Our Faith</a:t>
            </a:r>
          </a:p>
        </p:txBody>
      </p:sp>
      <p:sp>
        <p:nvSpPr>
          <p:cNvPr id="3" name="Content Placeholder 2"/>
          <p:cNvSpPr>
            <a:spLocks noGrp="1"/>
          </p:cNvSpPr>
          <p:nvPr>
            <p:ph idx="1"/>
          </p:nvPr>
        </p:nvSpPr>
        <p:spPr>
          <a:xfrm>
            <a:off x="849538" y="1447800"/>
            <a:ext cx="6711654" cy="4195481"/>
          </a:xfrm>
        </p:spPr>
        <p:txBody>
          <a:bodyPr vert="horz" lIns="91440" tIns="45720" rIns="91440" bIns="45720" rtlCol="0" anchor="t">
            <a:normAutofit fontScale="92500" lnSpcReduction="20000"/>
          </a:bodyPr>
          <a:lstStyle/>
          <a:p>
            <a:r>
              <a:rPr lang="en-US" sz="2800" dirty="0"/>
              <a:t>Then believed they His words…, is the key phrase in this scripture. When they believed is critical to what followed. </a:t>
            </a:r>
            <a:endParaRPr lang="en-US" sz="2800" dirty="0"/>
          </a:p>
          <a:p>
            <a:r>
              <a:rPr lang="en-US" sz="2800" dirty="0"/>
              <a:t>Yes</a:t>
            </a:r>
            <a:r>
              <a:rPr lang="en-US" sz="2800" dirty="0"/>
              <a:t>, they believed and even took a “praise break” – but “soon forgot His works”, “waited not for His counsel”, lusted exceedingly in the wilderness”, ‘and tempted God in the desert”. </a:t>
            </a:r>
            <a:endParaRPr lang="en-US" sz="2800" dirty="0"/>
          </a:p>
          <a:p>
            <a:r>
              <a:rPr lang="en-US" sz="2800" dirty="0"/>
              <a:t>Notice </a:t>
            </a:r>
            <a:r>
              <a:rPr lang="en-US" sz="2800" dirty="0"/>
              <a:t>all of their destructive behaviors and decisions were a result of when they activated their faith in prior situations. </a:t>
            </a:r>
          </a:p>
        </p:txBody>
      </p:sp>
    </p:spTree>
    <p:extLst>
      <p:ext uri="{BB962C8B-B14F-4D97-AF65-F5344CB8AC3E}">
        <p14:creationId xmlns:p14="http://schemas.microsoft.com/office/powerpoint/2010/main" val="2090202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152</TotalTime>
  <Words>1046</Words>
  <Application>Microsoft Office PowerPoint</Application>
  <PresentationFormat>On-screen Show (4:3)</PresentationFormat>
  <Paragraphs>94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Responsibility To Our Faith</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Responsibility To Our Faith</dc:title>
  <dc:creator>Department of Veterans Affairs</dc:creator>
  <cp:lastModifiedBy>AFCC</cp:lastModifiedBy>
  <cp:revision>16</cp:revision>
  <cp:lastPrinted>2016-08-15T13:40:00Z</cp:lastPrinted>
  <dcterms:created xsi:type="dcterms:W3CDTF">2016-08-11T11:10:59Z</dcterms:created>
  <dcterms:modified xsi:type="dcterms:W3CDTF">2016-08-18T00:02:15Z</dcterms:modified>
</cp:coreProperties>
</file>