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handoutMasterIdLst>
    <p:handoutMasterId r:id="rId23"/>
  </p:handoutMasterIdLst>
  <p:sldIdLst>
    <p:sldId id="256" r:id="rId2"/>
    <p:sldId id="262" r:id="rId3"/>
    <p:sldId id="279" r:id="rId4"/>
    <p:sldId id="260" r:id="rId5"/>
    <p:sldId id="268" r:id="rId6"/>
    <p:sldId id="276" r:id="rId7"/>
    <p:sldId id="280" r:id="rId8"/>
    <p:sldId id="277" r:id="rId9"/>
    <p:sldId id="264" r:id="rId10"/>
    <p:sldId id="265" r:id="rId11"/>
    <p:sldId id="259" r:id="rId12"/>
    <p:sldId id="269" r:id="rId13"/>
    <p:sldId id="270" r:id="rId14"/>
    <p:sldId id="271" r:id="rId15"/>
    <p:sldId id="266" r:id="rId16"/>
    <p:sldId id="267" r:id="rId17"/>
    <p:sldId id="272" r:id="rId18"/>
    <p:sldId id="273" r:id="rId19"/>
    <p:sldId id="274" r:id="rId20"/>
    <p:sldId id="275" r:id="rId21"/>
    <p:sldId id="278" r:id="rId22"/>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2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D62ED72E-EE4F-4C1C-8A1F-1438191F4B1F}" type="datetimeFigureOut">
              <a:rPr lang="en-US" smtClean="0"/>
              <a:t>8/19/2015</a:t>
            </a:fld>
            <a:endParaRPr lang="en-US"/>
          </a:p>
        </p:txBody>
      </p:sp>
      <p:sp>
        <p:nvSpPr>
          <p:cNvPr id="4" name="Footer Placeholder 3"/>
          <p:cNvSpPr>
            <a:spLocks noGrp="1"/>
          </p:cNvSpPr>
          <p:nvPr>
            <p:ph type="ftr" sz="quarter" idx="2"/>
          </p:nvPr>
        </p:nvSpPr>
        <p:spPr>
          <a:xfrm>
            <a:off x="0" y="8570913"/>
            <a:ext cx="3067050" cy="4524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70913"/>
            <a:ext cx="3067050" cy="452437"/>
          </a:xfrm>
          <a:prstGeom prst="rect">
            <a:avLst/>
          </a:prstGeom>
        </p:spPr>
        <p:txBody>
          <a:bodyPr vert="horz" lIns="91440" tIns="45720" rIns="91440" bIns="45720" rtlCol="0" anchor="b"/>
          <a:lstStyle>
            <a:lvl1pPr algn="r">
              <a:defRPr sz="1200"/>
            </a:lvl1pPr>
          </a:lstStyle>
          <a:p>
            <a:fld id="{B473EC17-1ECC-4242-8142-94B67EAAE23E}" type="slidenum">
              <a:rPr lang="en-US" smtClean="0"/>
              <a:t>‹#›</a:t>
            </a:fld>
            <a:endParaRPr lang="en-US"/>
          </a:p>
        </p:txBody>
      </p:sp>
    </p:spTree>
    <p:extLst>
      <p:ext uri="{BB962C8B-B14F-4D97-AF65-F5344CB8AC3E}">
        <p14:creationId xmlns:p14="http://schemas.microsoft.com/office/powerpoint/2010/main" val="15273939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05F060A7-309D-45CB-82AC-19E26363F13A}" type="datetimeFigureOut">
              <a:rPr lang="en-US" smtClean="0"/>
              <a:t>8/19/2015</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65574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69258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229237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31DD5716-2B2D-4A4F-B34A-A233F2B33FB6}"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60119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82704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424994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1332576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105710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5F060A7-309D-45CB-82AC-19E26363F13A}" type="datetimeFigureOut">
              <a:rPr lang="en-US" smtClean="0"/>
              <a:t>8/19/2015</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31DD5716-2B2D-4A4F-B34A-A233F2B33FB6}" type="slidenum">
              <a:rPr lang="en-US" smtClean="0"/>
              <a:t>‹#›</a:t>
            </a:fld>
            <a:endParaRPr lang="en-US" dirty="0"/>
          </a:p>
        </p:txBody>
      </p:sp>
    </p:spTree>
    <p:extLst>
      <p:ext uri="{BB962C8B-B14F-4D97-AF65-F5344CB8AC3E}">
        <p14:creationId xmlns:p14="http://schemas.microsoft.com/office/powerpoint/2010/main" val="234678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205356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05F060A7-309D-45CB-82AC-19E26363F13A}" type="datetimeFigureOut">
              <a:rPr lang="en-US" smtClean="0"/>
              <a:t>8/19/2015</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404149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83968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317188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280626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61763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81480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060A7-309D-45CB-82AC-19E26363F13A}"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DD5716-2B2D-4A4F-B34A-A233F2B33FB6}" type="slidenum">
              <a:rPr lang="en-US" smtClean="0"/>
              <a:t>‹#›</a:t>
            </a:fld>
            <a:endParaRPr lang="en-US" dirty="0"/>
          </a:p>
        </p:txBody>
      </p:sp>
    </p:spTree>
    <p:extLst>
      <p:ext uri="{BB962C8B-B14F-4D97-AF65-F5344CB8AC3E}">
        <p14:creationId xmlns:p14="http://schemas.microsoft.com/office/powerpoint/2010/main" val="281172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F060A7-309D-45CB-82AC-19E26363F13A}" type="datetimeFigureOut">
              <a:rPr lang="en-US" smtClean="0"/>
              <a:t>8/19/2015</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DD5716-2B2D-4A4F-B34A-A233F2B33FB6}" type="slidenum">
              <a:rPr lang="en-US" smtClean="0"/>
              <a:t>‹#›</a:t>
            </a:fld>
            <a:endParaRPr lang="en-US" dirty="0"/>
          </a:p>
        </p:txBody>
      </p:sp>
    </p:spTree>
    <p:extLst>
      <p:ext uri="{BB962C8B-B14F-4D97-AF65-F5344CB8AC3E}">
        <p14:creationId xmlns:p14="http://schemas.microsoft.com/office/powerpoint/2010/main" val="2494331531"/>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iblestudy.org/biblepic/sermon-on-the-mount-locatio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iblestudy.org/basicart/gold-in-the-bibl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esv/Luke%206.3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7286958" cy="3329579"/>
          </a:xfrm>
        </p:spPr>
        <p:txBody>
          <a:bodyPr anchor="ctr"/>
          <a:lstStyle/>
          <a:p>
            <a:r>
              <a:rPr lang="en-US" dirty="0" smtClean="0"/>
              <a:t>Salt &amp; Light pt. 1</a:t>
            </a:r>
            <a:endParaRPr lang="en-US" dirty="0"/>
          </a:p>
        </p:txBody>
      </p:sp>
      <p:sp>
        <p:nvSpPr>
          <p:cNvPr id="3" name="Subtitle 2"/>
          <p:cNvSpPr>
            <a:spLocks noGrp="1"/>
          </p:cNvSpPr>
          <p:nvPr>
            <p:ph type="subTitle" idx="1"/>
          </p:nvPr>
        </p:nvSpPr>
        <p:spPr>
          <a:xfrm>
            <a:off x="990600" y="4346670"/>
            <a:ext cx="7162800" cy="2282730"/>
          </a:xfrm>
        </p:spPr>
        <p:txBody>
          <a:bodyPr>
            <a:noAutofit/>
          </a:bodyPr>
          <a:lstStyle/>
          <a:p>
            <a:r>
              <a:rPr lang="en-US" sz="2800" dirty="0" smtClean="0"/>
              <a:t> </a:t>
            </a:r>
            <a:r>
              <a:rPr lang="en-US" sz="2800" dirty="0"/>
              <a:t>“You are the salt of the earth. But if the salt loses its saltiness, how can it be made salty again? It is no longer good for anything, except to be thrown out and trampled by men</a:t>
            </a:r>
            <a:r>
              <a:rPr lang="en-US" sz="2800" dirty="0" smtClean="0"/>
              <a:t>.” Matt. 5:13</a:t>
            </a:r>
            <a:endParaRPr lang="en-US" sz="2800" dirty="0"/>
          </a:p>
        </p:txBody>
      </p:sp>
    </p:spTree>
    <p:extLst>
      <p:ext uri="{BB962C8B-B14F-4D97-AF65-F5344CB8AC3E}">
        <p14:creationId xmlns:p14="http://schemas.microsoft.com/office/powerpoint/2010/main" val="2031058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40784" y="2057400"/>
            <a:ext cx="8450816" cy="4648200"/>
          </a:xfrm>
        </p:spPr>
        <p:txBody>
          <a:bodyPr>
            <a:normAutofit/>
          </a:bodyPr>
          <a:lstStyle/>
          <a:p>
            <a:r>
              <a:rPr lang="en-US" sz="2800" dirty="0"/>
              <a:t>The interesting thing about salt is that although it is essential to life and good health on planet earth, too much of it can be harmful</a:t>
            </a:r>
            <a:r>
              <a:rPr lang="en-US" sz="2800" dirty="0" smtClean="0"/>
              <a:t>.</a:t>
            </a:r>
          </a:p>
          <a:p>
            <a:r>
              <a:rPr lang="en-US" sz="2800" dirty="0" smtClean="0"/>
              <a:t>Col. 4:5-6-5.Walk in wisdom toward those who are outside redeeming the time.</a:t>
            </a:r>
          </a:p>
          <a:p>
            <a:r>
              <a:rPr lang="en-US" sz="2800" dirty="0" smtClean="0"/>
              <a:t>6. Let your speech always be with grace, seasoned with salt, that you may know how you ought to answer each one (NKJV)</a:t>
            </a:r>
          </a:p>
          <a:p>
            <a:endParaRPr lang="en-US" sz="2800" dirty="0"/>
          </a:p>
        </p:txBody>
      </p:sp>
    </p:spTree>
    <p:extLst>
      <p:ext uri="{BB962C8B-B14F-4D97-AF65-F5344CB8AC3E}">
        <p14:creationId xmlns:p14="http://schemas.microsoft.com/office/powerpoint/2010/main" val="2054280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28745" y="2057400"/>
            <a:ext cx="8386655" cy="4572000"/>
          </a:xfrm>
        </p:spPr>
        <p:txBody>
          <a:bodyPr>
            <a:normAutofit/>
          </a:bodyPr>
          <a:lstStyle/>
          <a:p>
            <a:r>
              <a:rPr lang="en-US" sz="2800" dirty="0" smtClean="0"/>
              <a:t>Jesus, during his famous </a:t>
            </a:r>
            <a:r>
              <a:rPr lang="en-US" sz="2800" dirty="0" smtClean="0">
                <a:hlinkClick r:id="rId2"/>
              </a:rPr>
              <a:t>sermon given on a mount</a:t>
            </a:r>
            <a:r>
              <a:rPr lang="en-US" sz="2800" dirty="0" smtClean="0"/>
              <a:t>, stated that believers were the 'salt of the earth' and warned that it was possible for them to lose their 'saltiness.' </a:t>
            </a:r>
          </a:p>
          <a:p>
            <a:r>
              <a:rPr lang="en-US" sz="2800" dirty="0" smtClean="0"/>
              <a:t>If believers lost their "flavor," they would be of no benefit to others. They would then only be worthy of being "thrown out and trampled upon by men" (Matthew 5:13). </a:t>
            </a:r>
          </a:p>
          <a:p>
            <a:r>
              <a:rPr lang="en-US" sz="2800" dirty="0" smtClean="0"/>
              <a:t>We begin to find our answer regarding the meaning of what Jesus stated by noting the context in which it was given. </a:t>
            </a:r>
          </a:p>
          <a:p>
            <a:endParaRPr lang="en-US" sz="2800" dirty="0"/>
          </a:p>
        </p:txBody>
      </p:sp>
    </p:spTree>
    <p:extLst>
      <p:ext uri="{BB962C8B-B14F-4D97-AF65-F5344CB8AC3E}">
        <p14:creationId xmlns:p14="http://schemas.microsoft.com/office/powerpoint/2010/main" val="873948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3400" y="2336872"/>
            <a:ext cx="8229600" cy="4216327"/>
          </a:xfrm>
        </p:spPr>
        <p:txBody>
          <a:bodyPr>
            <a:normAutofit/>
          </a:bodyPr>
          <a:lstStyle/>
          <a:p>
            <a:r>
              <a:rPr lang="en-US" sz="3200" dirty="0" smtClean="0"/>
              <a:t>How can we as the salt of the earth loose our flavor?</a:t>
            </a:r>
            <a:endParaRPr lang="en-US" sz="3200" dirty="0"/>
          </a:p>
        </p:txBody>
      </p:sp>
    </p:spTree>
    <p:extLst>
      <p:ext uri="{BB962C8B-B14F-4D97-AF65-F5344CB8AC3E}">
        <p14:creationId xmlns:p14="http://schemas.microsoft.com/office/powerpoint/2010/main" val="1440171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3400" y="2336872"/>
            <a:ext cx="8382000" cy="4368727"/>
          </a:xfrm>
        </p:spPr>
        <p:txBody>
          <a:bodyPr>
            <a:noAutofit/>
          </a:bodyPr>
          <a:lstStyle/>
          <a:p>
            <a:r>
              <a:rPr lang="en-US" sz="2800" dirty="0"/>
              <a:t>If we are the salt of the earth and it's possible to lose our flavoring, then it's no secret the Devil will do his best to make sure our effectiveness (our flavoring) isn't what it used to be. </a:t>
            </a:r>
          </a:p>
          <a:p>
            <a:r>
              <a:rPr lang="en-US" sz="2800" dirty="0" smtClean="0"/>
              <a:t>Trials </a:t>
            </a:r>
            <a:r>
              <a:rPr lang="en-US" sz="2800" dirty="0"/>
              <a:t>can cause us to become weary if we're not careful. And just like salt </a:t>
            </a:r>
            <a:r>
              <a:rPr lang="en-US" sz="2800" dirty="0" smtClean="0"/>
              <a:t>we can </a:t>
            </a:r>
            <a:r>
              <a:rPr lang="en-US" sz="2800" dirty="0"/>
              <a:t>become diluted in water, Christians can become diluted (or altered) by their experiences. </a:t>
            </a:r>
          </a:p>
        </p:txBody>
      </p:sp>
    </p:spTree>
    <p:extLst>
      <p:ext uri="{BB962C8B-B14F-4D97-AF65-F5344CB8AC3E}">
        <p14:creationId xmlns:p14="http://schemas.microsoft.com/office/powerpoint/2010/main" val="2397117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56217" y="1981200"/>
            <a:ext cx="8206783" cy="4648200"/>
          </a:xfrm>
        </p:spPr>
        <p:txBody>
          <a:bodyPr>
            <a:normAutofit/>
          </a:bodyPr>
          <a:lstStyle/>
          <a:p>
            <a:r>
              <a:rPr lang="en-US" sz="2800" dirty="0"/>
              <a:t>W</a:t>
            </a:r>
            <a:r>
              <a:rPr lang="en-US" sz="2800" dirty="0" smtClean="0"/>
              <a:t>hat </a:t>
            </a:r>
            <a:r>
              <a:rPr lang="en-US" sz="2800" dirty="0"/>
              <a:t>we believed before a traumatic event is sometimes not the same as afterwards. Why is that? There could be many reasons, but the most common is depression, fatigue, self-doubt, and ultimately reservations about what we believed in to begin </a:t>
            </a:r>
            <a:r>
              <a:rPr lang="en-US" sz="2800" dirty="0" smtClean="0"/>
              <a:t>with.</a:t>
            </a:r>
          </a:p>
          <a:p>
            <a:pPr lvl="0"/>
            <a:r>
              <a:rPr lang="en-US" sz="2800" dirty="0"/>
              <a:t>I</a:t>
            </a:r>
            <a:r>
              <a:rPr lang="en-US" sz="2800" dirty="0" smtClean="0"/>
              <a:t>f </a:t>
            </a:r>
            <a:r>
              <a:rPr lang="en-US" sz="2800" dirty="0"/>
              <a:t>a Christian has lost his or her </a:t>
            </a:r>
            <a:r>
              <a:rPr lang="en-US" sz="2800" dirty="0" smtClean="0"/>
              <a:t>desire </a:t>
            </a:r>
            <a:r>
              <a:rPr lang="en-US" sz="2800" dirty="0"/>
              <a:t>and </a:t>
            </a:r>
            <a:r>
              <a:rPr lang="en-US" sz="2800" dirty="0" smtClean="0"/>
              <a:t>fervor for God, the so-called </a:t>
            </a:r>
            <a:r>
              <a:rPr lang="en-US" sz="2800" dirty="0"/>
              <a:t>salt they are </a:t>
            </a:r>
            <a:r>
              <a:rPr lang="en-US" sz="2800" dirty="0" smtClean="0"/>
              <a:t>now can be lost.</a:t>
            </a:r>
            <a:endParaRPr lang="en-US" sz="2800" dirty="0"/>
          </a:p>
          <a:p>
            <a:endParaRPr lang="en-US" sz="2800" dirty="0"/>
          </a:p>
        </p:txBody>
      </p:sp>
    </p:spTree>
    <p:extLst>
      <p:ext uri="{BB962C8B-B14F-4D97-AF65-F5344CB8AC3E}">
        <p14:creationId xmlns:p14="http://schemas.microsoft.com/office/powerpoint/2010/main" val="1571457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1981200"/>
            <a:ext cx="8383761" cy="4724400"/>
          </a:xfrm>
        </p:spPr>
        <p:txBody>
          <a:bodyPr>
            <a:normAutofit/>
          </a:bodyPr>
          <a:lstStyle/>
          <a:p>
            <a:r>
              <a:rPr lang="en-US" sz="2800" dirty="0"/>
              <a:t>Adding salt to plaster </a:t>
            </a:r>
            <a:r>
              <a:rPr lang="en-US" sz="2800" dirty="0" smtClean="0"/>
              <a:t>makes </a:t>
            </a:r>
            <a:r>
              <a:rPr lang="en-US" sz="2800" dirty="0"/>
              <a:t>it hard enough to withstand the wear and tear experienced by a floor. It also, however, </a:t>
            </a:r>
            <a:r>
              <a:rPr lang="en-US" sz="2800" dirty="0" smtClean="0"/>
              <a:t>renders </a:t>
            </a:r>
            <a:r>
              <a:rPr lang="en-US" sz="2800" dirty="0"/>
              <a:t>the mineral </a:t>
            </a:r>
            <a:r>
              <a:rPr lang="en-US" sz="2800" dirty="0" smtClean="0"/>
              <a:t>(salt) impure </a:t>
            </a:r>
            <a:r>
              <a:rPr lang="en-US" sz="2800" dirty="0"/>
              <a:t>and unable to fulfill its role as a seasoning agent</a:t>
            </a:r>
            <a:r>
              <a:rPr lang="en-US" sz="2800" dirty="0" smtClean="0"/>
              <a:t>.</a:t>
            </a:r>
          </a:p>
          <a:p>
            <a:pPr lvl="0"/>
            <a:r>
              <a:rPr lang="en-US" sz="2800" dirty="0"/>
              <a:t>Christians, like salt, need to live as pure a life as possible so that they can maximize their ability to "flavor" or bless the earth through their good works. </a:t>
            </a:r>
            <a:endParaRPr lang="en-US" sz="2800" dirty="0" smtClean="0"/>
          </a:p>
          <a:p>
            <a:endParaRPr lang="en-US" sz="2800" dirty="0"/>
          </a:p>
        </p:txBody>
      </p:sp>
    </p:spTree>
    <p:extLst>
      <p:ext uri="{BB962C8B-B14F-4D97-AF65-F5344CB8AC3E}">
        <p14:creationId xmlns:p14="http://schemas.microsoft.com/office/powerpoint/2010/main" val="1495514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1981200"/>
            <a:ext cx="8231361" cy="4724400"/>
          </a:xfrm>
        </p:spPr>
        <p:txBody>
          <a:bodyPr>
            <a:normAutofit/>
          </a:bodyPr>
          <a:lstStyle/>
          <a:p>
            <a:pPr lvl="0"/>
            <a:r>
              <a:rPr lang="en-US" sz="2800" dirty="0"/>
              <a:t>When true believers mix into themselves </a:t>
            </a:r>
            <a:r>
              <a:rPr lang="en-US" sz="2800" dirty="0" smtClean="0"/>
              <a:t>with things  from the world, like </a:t>
            </a:r>
            <a:r>
              <a:rPr lang="en-US" sz="2800" dirty="0"/>
              <a:t>false doctrines, </a:t>
            </a:r>
            <a:r>
              <a:rPr lang="en-US" sz="2800" dirty="0" smtClean="0"/>
              <a:t> </a:t>
            </a:r>
            <a:r>
              <a:rPr lang="en-US" sz="2800" dirty="0"/>
              <a:t>they lose their purity and their originally intended purpose. They then can become useless and vain (see Mark 7:7 - 9).</a:t>
            </a:r>
          </a:p>
          <a:p>
            <a:r>
              <a:rPr lang="en-US" sz="2800" dirty="0" smtClean="0"/>
              <a:t>Mark 7:7-8-And in vain they worship me. Teaching the doctrines the commandments of men. For laying aside the commandment of you God, you how the tradition </a:t>
            </a:r>
            <a:r>
              <a:rPr lang="en-US" sz="2800" smtClean="0"/>
              <a:t>of </a:t>
            </a:r>
            <a:r>
              <a:rPr lang="en-US" sz="2800" smtClean="0"/>
              <a:t>men……</a:t>
            </a:r>
            <a:endParaRPr lang="en-US" sz="2800" dirty="0"/>
          </a:p>
        </p:txBody>
      </p:sp>
    </p:spTree>
    <p:extLst>
      <p:ext uri="{BB962C8B-B14F-4D97-AF65-F5344CB8AC3E}">
        <p14:creationId xmlns:p14="http://schemas.microsoft.com/office/powerpoint/2010/main" val="234199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1981200"/>
            <a:ext cx="8459961" cy="4724400"/>
          </a:xfrm>
        </p:spPr>
        <p:txBody>
          <a:bodyPr>
            <a:normAutofit/>
          </a:bodyPr>
          <a:lstStyle/>
          <a:p>
            <a:pPr lvl="0"/>
            <a:r>
              <a:rPr lang="en-US" sz="2600" dirty="0"/>
              <a:t>Consider this: the sea is full of salt but it is only extracted through the process of boiling (removing the water to retain the salt). </a:t>
            </a:r>
            <a:endParaRPr lang="en-US" sz="2600" dirty="0" smtClean="0"/>
          </a:p>
          <a:p>
            <a:r>
              <a:rPr lang="en-US" sz="2600" dirty="0"/>
              <a:t>God doesn’t </a:t>
            </a:r>
            <a:r>
              <a:rPr lang="en-US" sz="2600" dirty="0" smtClean="0"/>
              <a:t>willingly </a:t>
            </a:r>
            <a:r>
              <a:rPr lang="en-US" sz="2600" dirty="0"/>
              <a:t>inflict the children of </a:t>
            </a:r>
            <a:r>
              <a:rPr lang="en-US" sz="2600" dirty="0" smtClean="0"/>
              <a:t>man. Going </a:t>
            </a:r>
            <a:r>
              <a:rPr lang="en-US" sz="2600" dirty="0"/>
              <a:t>through fiery trials, </a:t>
            </a:r>
            <a:r>
              <a:rPr lang="en-US" sz="2600" dirty="0" smtClean="0"/>
              <a:t>maybe what </a:t>
            </a:r>
            <a:r>
              <a:rPr lang="en-US" sz="2600" dirty="0"/>
              <a:t>it takes to recapture the "salt" in </a:t>
            </a:r>
            <a:r>
              <a:rPr lang="en-US" sz="2600" dirty="0" smtClean="0"/>
              <a:t>your life.</a:t>
            </a:r>
          </a:p>
          <a:p>
            <a:pPr lvl="0"/>
            <a:r>
              <a:rPr lang="en-US" sz="2600" dirty="0" smtClean="0"/>
              <a:t>God </a:t>
            </a:r>
            <a:r>
              <a:rPr lang="en-US" sz="2600" dirty="0"/>
              <a:t>is not the destroyer in this life. He said the thief comes to kill, steal, and destroy. </a:t>
            </a:r>
            <a:r>
              <a:rPr lang="en-US" sz="2600" b="1" u="sng" dirty="0"/>
              <a:t>John 10:10</a:t>
            </a:r>
            <a:r>
              <a:rPr lang="en-US" sz="2600" dirty="0"/>
              <a:t> God is not the thief. </a:t>
            </a:r>
            <a:endParaRPr lang="en-US" sz="2600" dirty="0" smtClean="0"/>
          </a:p>
          <a:p>
            <a:pPr lvl="0"/>
            <a:r>
              <a:rPr lang="en-US" sz="2600" dirty="0" smtClean="0"/>
              <a:t>God </a:t>
            </a:r>
            <a:r>
              <a:rPr lang="en-US" sz="2600" dirty="0"/>
              <a:t>is the "Restorer" of broken lives and broken hearts. </a:t>
            </a:r>
          </a:p>
          <a:p>
            <a:endParaRPr lang="en-US" sz="2600" dirty="0"/>
          </a:p>
        </p:txBody>
      </p:sp>
    </p:spTree>
    <p:extLst>
      <p:ext uri="{BB962C8B-B14F-4D97-AF65-F5344CB8AC3E}">
        <p14:creationId xmlns:p14="http://schemas.microsoft.com/office/powerpoint/2010/main" val="1519078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54288" y="2057400"/>
            <a:ext cx="8284912" cy="4648200"/>
          </a:xfrm>
        </p:spPr>
        <p:txBody>
          <a:bodyPr>
            <a:normAutofit/>
          </a:bodyPr>
          <a:lstStyle/>
          <a:p>
            <a:pPr lvl="0"/>
            <a:r>
              <a:rPr lang="en-US" dirty="0"/>
              <a:t>The boiling process will either prove or disprove the amount of salt contained in a substance. </a:t>
            </a:r>
            <a:endParaRPr lang="en-US" dirty="0" smtClean="0"/>
          </a:p>
          <a:p>
            <a:pPr lvl="0"/>
            <a:r>
              <a:rPr lang="en-US" dirty="0" smtClean="0"/>
              <a:t>In </a:t>
            </a:r>
            <a:r>
              <a:rPr lang="en-US" dirty="0"/>
              <a:t>the same way, the trials of life will either prove our lives are flavored by God or they will reveal how much we truly lack. </a:t>
            </a:r>
            <a:endParaRPr lang="en-US" dirty="0" smtClean="0"/>
          </a:p>
          <a:p>
            <a:pPr lvl="0"/>
            <a:r>
              <a:rPr lang="en-US" dirty="0" smtClean="0"/>
              <a:t>Either </a:t>
            </a:r>
            <a:r>
              <a:rPr lang="en-US" dirty="0"/>
              <a:t>way, if handled correctly, the end result can be beneficial. </a:t>
            </a:r>
            <a:endParaRPr lang="en-US" dirty="0" smtClean="0"/>
          </a:p>
          <a:p>
            <a:pPr lvl="0"/>
            <a:r>
              <a:rPr lang="en-US" dirty="0" smtClean="0"/>
              <a:t>For </a:t>
            </a:r>
            <a:r>
              <a:rPr lang="en-US" dirty="0"/>
              <a:t>the one, </a:t>
            </a:r>
            <a:r>
              <a:rPr lang="en-US" dirty="0" smtClean="0"/>
              <a:t>our </a:t>
            </a:r>
            <a:r>
              <a:rPr lang="en-US" dirty="0"/>
              <a:t>revelation of </a:t>
            </a:r>
            <a:r>
              <a:rPr lang="en-US" dirty="0" smtClean="0"/>
              <a:t> who Christ  is in our lives and </a:t>
            </a:r>
            <a:r>
              <a:rPr lang="en-US" dirty="0"/>
              <a:t>His grace and faithfulness will </a:t>
            </a:r>
            <a:r>
              <a:rPr lang="en-US" dirty="0" smtClean="0"/>
              <a:t>increase.</a:t>
            </a:r>
          </a:p>
          <a:p>
            <a:pPr lvl="0"/>
            <a:r>
              <a:rPr lang="en-US" dirty="0"/>
              <a:t>F</a:t>
            </a:r>
            <a:r>
              <a:rPr lang="en-US" dirty="0" smtClean="0"/>
              <a:t>or </a:t>
            </a:r>
            <a:r>
              <a:rPr lang="en-US" dirty="0"/>
              <a:t>the other, </a:t>
            </a:r>
            <a:r>
              <a:rPr lang="en-US" dirty="0" smtClean="0"/>
              <a:t> our trials may help us understand we need a </a:t>
            </a:r>
            <a:r>
              <a:rPr lang="en-US" dirty="0"/>
              <a:t>deeper relationship with </a:t>
            </a:r>
            <a:r>
              <a:rPr lang="en-US" dirty="0" smtClean="0"/>
              <a:t>God. </a:t>
            </a:r>
            <a:endParaRPr lang="en-US" dirty="0"/>
          </a:p>
        </p:txBody>
      </p:sp>
    </p:spTree>
    <p:extLst>
      <p:ext uri="{BB962C8B-B14F-4D97-AF65-F5344CB8AC3E}">
        <p14:creationId xmlns:p14="http://schemas.microsoft.com/office/powerpoint/2010/main" val="935276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06561" y="2057400"/>
            <a:ext cx="8408839" cy="4648200"/>
          </a:xfrm>
        </p:spPr>
        <p:txBody>
          <a:bodyPr>
            <a:normAutofit/>
          </a:bodyPr>
          <a:lstStyle/>
          <a:p>
            <a:pPr lvl="0"/>
            <a:r>
              <a:rPr lang="en-US" sz="2800" dirty="0" smtClean="0"/>
              <a:t>We can’t control </a:t>
            </a:r>
            <a:r>
              <a:rPr lang="en-US" sz="2800" dirty="0"/>
              <a:t>the trials </a:t>
            </a:r>
            <a:r>
              <a:rPr lang="en-US" sz="2800" dirty="0" smtClean="0"/>
              <a:t>we face</a:t>
            </a:r>
            <a:r>
              <a:rPr lang="en-US" sz="2800" dirty="0"/>
              <a:t>, but </a:t>
            </a:r>
            <a:r>
              <a:rPr lang="en-US" sz="2800" dirty="0" smtClean="0"/>
              <a:t>we are </a:t>
            </a:r>
            <a:r>
              <a:rPr lang="en-US" sz="2800" dirty="0"/>
              <a:t>the keeper of </a:t>
            </a:r>
            <a:r>
              <a:rPr lang="en-US" sz="2800" dirty="0" smtClean="0"/>
              <a:t>the </a:t>
            </a:r>
            <a:r>
              <a:rPr lang="en-US" sz="2800" dirty="0"/>
              <a:t>"salt." </a:t>
            </a:r>
            <a:endParaRPr lang="en-US" sz="2800" dirty="0" smtClean="0"/>
          </a:p>
          <a:p>
            <a:pPr lvl="0"/>
            <a:r>
              <a:rPr lang="en-US" sz="2800" dirty="0" smtClean="0"/>
              <a:t>Will we </a:t>
            </a:r>
            <a:r>
              <a:rPr lang="en-US" sz="2800" dirty="0"/>
              <a:t>be bitter or better? </a:t>
            </a:r>
            <a:endParaRPr lang="en-US" sz="2800" dirty="0" smtClean="0"/>
          </a:p>
          <a:p>
            <a:pPr lvl="0"/>
            <a:r>
              <a:rPr lang="en-US" sz="2800" dirty="0" smtClean="0"/>
              <a:t>Less </a:t>
            </a:r>
            <a:r>
              <a:rPr lang="en-US" sz="2800" dirty="0"/>
              <a:t>seasoned or more flavorful? </a:t>
            </a:r>
            <a:endParaRPr lang="en-US" sz="2800" dirty="0" smtClean="0"/>
          </a:p>
          <a:p>
            <a:pPr lvl="0"/>
            <a:r>
              <a:rPr lang="en-US" sz="2800" dirty="0" smtClean="0"/>
              <a:t>Will we </a:t>
            </a:r>
            <a:r>
              <a:rPr lang="en-US" sz="2800" dirty="0"/>
              <a:t>disappear into the background or stand out as an overcomer? </a:t>
            </a:r>
            <a:endParaRPr lang="en-US" sz="2800" dirty="0" smtClean="0"/>
          </a:p>
          <a:p>
            <a:pPr lvl="0"/>
            <a:r>
              <a:rPr lang="en-US" sz="2800" dirty="0" smtClean="0"/>
              <a:t>Because </a:t>
            </a:r>
            <a:r>
              <a:rPr lang="en-US" sz="2800" dirty="0"/>
              <a:t>in the end, what good </a:t>
            </a:r>
            <a:r>
              <a:rPr lang="en-US" sz="2800" dirty="0" smtClean="0"/>
              <a:t>are we </a:t>
            </a:r>
            <a:r>
              <a:rPr lang="en-US" sz="2800" dirty="0"/>
              <a:t>if </a:t>
            </a:r>
            <a:r>
              <a:rPr lang="en-US" sz="2800" dirty="0" smtClean="0"/>
              <a:t>we’ve lost our </a:t>
            </a:r>
            <a:r>
              <a:rPr lang="en-US" sz="2800" dirty="0"/>
              <a:t>flavoring? </a:t>
            </a:r>
          </a:p>
          <a:p>
            <a:endParaRPr lang="en-US" sz="2800" dirty="0"/>
          </a:p>
        </p:txBody>
      </p:sp>
    </p:spTree>
    <p:extLst>
      <p:ext uri="{BB962C8B-B14F-4D97-AF65-F5344CB8AC3E}">
        <p14:creationId xmlns:p14="http://schemas.microsoft.com/office/powerpoint/2010/main" val="285819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3400" y="2336872"/>
            <a:ext cx="8153400" cy="4140127"/>
          </a:xfrm>
        </p:spPr>
        <p:txBody>
          <a:bodyPr>
            <a:normAutofit/>
          </a:bodyPr>
          <a:lstStyle/>
          <a:p>
            <a:r>
              <a:rPr lang="en-US" sz="4000" dirty="0" smtClean="0"/>
              <a:t>How can salt be </a:t>
            </a:r>
            <a:r>
              <a:rPr lang="en-US" sz="4000" dirty="0" smtClean="0"/>
              <a:t>beneficial?</a:t>
            </a:r>
            <a:endParaRPr lang="en-US" sz="4000" dirty="0"/>
          </a:p>
        </p:txBody>
      </p:sp>
    </p:spTree>
    <p:extLst>
      <p:ext uri="{BB962C8B-B14F-4D97-AF65-F5344CB8AC3E}">
        <p14:creationId xmlns:p14="http://schemas.microsoft.com/office/powerpoint/2010/main" val="2238223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809" y="2057400"/>
            <a:ext cx="8491791" cy="4648200"/>
          </a:xfrm>
        </p:spPr>
        <p:txBody>
          <a:bodyPr>
            <a:normAutofit/>
          </a:bodyPr>
          <a:lstStyle/>
          <a:p>
            <a:r>
              <a:rPr lang="en-US" sz="3600" dirty="0" smtClean="0"/>
              <a:t>Next Week: Healthy Christian Session-9/26/15</a:t>
            </a:r>
          </a:p>
          <a:p>
            <a:pPr marL="0" indent="0">
              <a:buNone/>
            </a:pPr>
            <a:r>
              <a:rPr lang="en-US" sz="3600" dirty="0" smtClean="0"/>
              <a:t>Sept. 2, 2015-Salt &amp; Light pt. 2</a:t>
            </a:r>
          </a:p>
          <a:p>
            <a:pPr marL="0" indent="0">
              <a:buNone/>
            </a:pPr>
            <a:r>
              <a:rPr lang="en-US" sz="3600" dirty="0" smtClean="0"/>
              <a:t>Scrip. Matt.  5:13-16</a:t>
            </a:r>
            <a:endParaRPr lang="en-US" sz="3600" dirty="0"/>
          </a:p>
        </p:txBody>
      </p:sp>
    </p:spTree>
    <p:extLst>
      <p:ext uri="{BB962C8B-B14F-4D97-AF65-F5344CB8AC3E}">
        <p14:creationId xmlns:p14="http://schemas.microsoft.com/office/powerpoint/2010/main" val="1176640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153400" cy="4495800"/>
          </a:xfrm>
        </p:spPr>
        <p:txBody>
          <a:bodyPr>
            <a:normAutofit/>
          </a:bodyPr>
          <a:lstStyle/>
          <a:p>
            <a:pPr marL="0" indent="0">
              <a:buNone/>
            </a:pPr>
            <a:r>
              <a:rPr lang="en-US" sz="2800" b="1" dirty="0" smtClean="0"/>
              <a:t>Reference</a:t>
            </a:r>
            <a:r>
              <a:rPr lang="en-US" sz="2800" dirty="0" smtClean="0"/>
              <a:t>:</a:t>
            </a:r>
          </a:p>
          <a:p>
            <a:pPr lvl="0"/>
            <a:r>
              <a:rPr lang="en-US" sz="3200" dirty="0"/>
              <a:t>What does it mean that believers are to be salt and light (Matthew 5:13-16)?-</a:t>
            </a:r>
            <a:r>
              <a:rPr lang="en-US" sz="3200" dirty="0" smtClean="0"/>
              <a:t>GotQuestion?org</a:t>
            </a:r>
          </a:p>
          <a:p>
            <a:r>
              <a:rPr lang="en-US" sz="3200" dirty="0" smtClean="0"/>
              <a:t>You </a:t>
            </a:r>
            <a:r>
              <a:rPr lang="en-US" sz="3200" dirty="0"/>
              <a:t>Are the Salt of the Earth by </a:t>
            </a:r>
            <a:r>
              <a:rPr lang="en-US" sz="3200" dirty="0" smtClean="0"/>
              <a:t>Ron </a:t>
            </a:r>
            <a:r>
              <a:rPr lang="en-US" sz="3200" dirty="0"/>
              <a:t>Goldberg</a:t>
            </a:r>
          </a:p>
          <a:p>
            <a:endParaRPr lang="en-US" sz="2800" dirty="0"/>
          </a:p>
        </p:txBody>
      </p:sp>
    </p:spTree>
    <p:extLst>
      <p:ext uri="{BB962C8B-B14F-4D97-AF65-F5344CB8AC3E}">
        <p14:creationId xmlns:p14="http://schemas.microsoft.com/office/powerpoint/2010/main" val="229857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2057400"/>
            <a:ext cx="7848600" cy="4368727"/>
          </a:xfrm>
        </p:spPr>
        <p:txBody>
          <a:bodyPr>
            <a:normAutofit/>
          </a:bodyPr>
          <a:lstStyle/>
          <a:p>
            <a:r>
              <a:rPr lang="en-US" dirty="0"/>
              <a:t>Salt has been used since ancient times as a seasoning, a preservative, a disinfectant, etc. </a:t>
            </a:r>
            <a:endParaRPr lang="en-US" dirty="0" smtClean="0"/>
          </a:p>
          <a:p>
            <a:r>
              <a:rPr lang="en-US" dirty="0" smtClean="0"/>
              <a:t>In </a:t>
            </a:r>
            <a:r>
              <a:rPr lang="en-US" dirty="0"/>
              <a:t>a booklet put out by a salt company in the 1920s, the list of uses include keeping the colors bright on boiled vegetables; making ice cream freeze; whipping cream rapidly; getting more heat out of boiled water; removing rust; sealing cracks; removing spots on clothes; putting out grease fires; killing poison ivy; and treating sprains, sore throats, and earaches. </a:t>
            </a:r>
            <a:endParaRPr lang="en-US" dirty="0" smtClean="0"/>
          </a:p>
          <a:p>
            <a:r>
              <a:rPr lang="en-US" dirty="0" smtClean="0"/>
              <a:t>The </a:t>
            </a:r>
            <a:r>
              <a:rPr lang="en-US" dirty="0"/>
              <a:t>salt industry goes still further, claiming 14,000 different uses for this </a:t>
            </a:r>
            <a:r>
              <a:rPr lang="en-US" dirty="0" smtClean="0"/>
              <a:t>substance</a:t>
            </a:r>
            <a:r>
              <a:rPr lang="en-US" dirty="0"/>
              <a:t>!</a:t>
            </a:r>
            <a:br>
              <a:rPr lang="en-US" dirty="0"/>
            </a:br>
            <a:endParaRPr lang="en-US" dirty="0"/>
          </a:p>
        </p:txBody>
      </p:sp>
    </p:spTree>
    <p:extLst>
      <p:ext uri="{BB962C8B-B14F-4D97-AF65-F5344CB8AC3E}">
        <p14:creationId xmlns:p14="http://schemas.microsoft.com/office/powerpoint/2010/main" val="93843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6462" y="1981200"/>
            <a:ext cx="8226538" cy="4648200"/>
          </a:xfrm>
        </p:spPr>
        <p:txBody>
          <a:bodyPr>
            <a:normAutofit/>
          </a:bodyPr>
          <a:lstStyle/>
          <a:p>
            <a:pPr marL="0" indent="0">
              <a:buNone/>
            </a:pPr>
            <a:r>
              <a:rPr lang="en-US" dirty="0" smtClean="0"/>
              <a:t>The Benefits of Salt</a:t>
            </a:r>
          </a:p>
          <a:p>
            <a:r>
              <a:rPr lang="en-US" dirty="0" smtClean="0"/>
              <a:t>Consider that for many years salt was used as an agent to slow the decay of meat and other foods so that they could be edible for a longer period. </a:t>
            </a:r>
            <a:r>
              <a:rPr lang="en-US" dirty="0"/>
              <a:t>Blood, sweat and tears </a:t>
            </a:r>
            <a:r>
              <a:rPr lang="en-US" dirty="0" smtClean="0"/>
              <a:t>have </a:t>
            </a:r>
            <a:r>
              <a:rPr lang="en-US" dirty="0"/>
              <a:t>this mineral in them. </a:t>
            </a:r>
            <a:endParaRPr lang="en-US" dirty="0" smtClean="0"/>
          </a:p>
          <a:p>
            <a:r>
              <a:rPr lang="en-US" dirty="0"/>
              <a:t>Anciently, the mineral provided the financial support for pursuits like art. In Roman times, it was so precious it provided a means to pay soldiers. </a:t>
            </a:r>
            <a:endParaRPr lang="en-US" dirty="0" smtClean="0"/>
          </a:p>
          <a:p>
            <a:r>
              <a:rPr lang="en-US" dirty="0" smtClean="0"/>
              <a:t>Salt </a:t>
            </a:r>
            <a:r>
              <a:rPr lang="en-US" dirty="0"/>
              <a:t>received the nickname of '</a:t>
            </a:r>
            <a:r>
              <a:rPr lang="en-US" dirty="0">
                <a:hlinkClick r:id="rId2"/>
              </a:rPr>
              <a:t>white gold</a:t>
            </a:r>
            <a:r>
              <a:rPr lang="en-US" dirty="0"/>
              <a:t>' sometime during the Middle Ages. Our English word salary comes from the word </a:t>
            </a:r>
            <a:r>
              <a:rPr lang="en-US" i="1" dirty="0"/>
              <a:t>salarium</a:t>
            </a:r>
            <a:r>
              <a:rPr lang="en-US" dirty="0"/>
              <a:t>, a name given to the mineral when it functioned as currency.</a:t>
            </a:r>
          </a:p>
          <a:p>
            <a:endParaRPr lang="en-US" dirty="0"/>
          </a:p>
          <a:p>
            <a:endParaRPr lang="en-US" dirty="0" smtClean="0"/>
          </a:p>
          <a:p>
            <a:endParaRPr lang="en-US" dirty="0"/>
          </a:p>
        </p:txBody>
      </p:sp>
    </p:spTree>
    <p:extLst>
      <p:ext uri="{BB962C8B-B14F-4D97-AF65-F5344CB8AC3E}">
        <p14:creationId xmlns:p14="http://schemas.microsoft.com/office/powerpoint/2010/main" val="313611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09454" y="2057400"/>
            <a:ext cx="8177346" cy="4572000"/>
          </a:xfrm>
        </p:spPr>
        <p:txBody>
          <a:bodyPr>
            <a:normAutofit/>
          </a:bodyPr>
          <a:lstStyle/>
          <a:p>
            <a:pPr lvl="0"/>
            <a:r>
              <a:rPr lang="en-US" sz="2800" dirty="0" smtClean="0"/>
              <a:t>Salt </a:t>
            </a:r>
            <a:r>
              <a:rPr lang="en-US" sz="2800" dirty="0"/>
              <a:t>is a dietary mineral, used for flavoring and preservation - needed by all known living </a:t>
            </a:r>
            <a:r>
              <a:rPr lang="en-US" sz="2800" dirty="0" smtClean="0"/>
              <a:t>creatures</a:t>
            </a:r>
          </a:p>
          <a:p>
            <a:pPr lvl="0"/>
            <a:r>
              <a:rPr lang="en-US" sz="2800" dirty="0"/>
              <a:t>I</a:t>
            </a:r>
            <a:r>
              <a:rPr lang="en-US" sz="2800" dirty="0" smtClean="0"/>
              <a:t>t </a:t>
            </a:r>
            <a:r>
              <a:rPr lang="en-US" sz="2800" dirty="0"/>
              <a:t>is also detrimental to have no salt intake because it regulates the water content in our bodies. </a:t>
            </a:r>
            <a:endParaRPr lang="en-US" sz="2800" dirty="0" smtClean="0"/>
          </a:p>
          <a:p>
            <a:pPr lvl="0"/>
            <a:r>
              <a:rPr lang="en-US" sz="2800" dirty="0" smtClean="0"/>
              <a:t>Jesus </a:t>
            </a:r>
            <a:r>
              <a:rPr lang="en-US" sz="2800" dirty="0"/>
              <a:t>used salt to describe how Christians are needed to bring balance and hope to an otherwise dying world.</a:t>
            </a:r>
          </a:p>
          <a:p>
            <a:endParaRPr lang="en-US" sz="2800" dirty="0"/>
          </a:p>
        </p:txBody>
      </p:sp>
    </p:spTree>
    <p:extLst>
      <p:ext uri="{BB962C8B-B14F-4D97-AF65-F5344CB8AC3E}">
        <p14:creationId xmlns:p14="http://schemas.microsoft.com/office/powerpoint/2010/main" val="361286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2057400"/>
            <a:ext cx="8382000" cy="4444927"/>
          </a:xfrm>
        </p:spPr>
        <p:txBody>
          <a:bodyPr>
            <a:normAutofit/>
          </a:bodyPr>
          <a:lstStyle/>
          <a:p>
            <a:r>
              <a:rPr lang="en-US" sz="3200" dirty="0"/>
              <a:t>Second, salt was used then, as now, as a flavor enhancer. </a:t>
            </a:r>
            <a:endParaRPr lang="en-US" sz="3200" dirty="0" smtClean="0"/>
          </a:p>
          <a:p>
            <a:r>
              <a:rPr lang="en-US" sz="3200" dirty="0" smtClean="0"/>
              <a:t>In </a:t>
            </a:r>
            <a:r>
              <a:rPr lang="en-US" sz="3200" dirty="0"/>
              <a:t>the same way that salt enhances the flavor of the food it seasons, the followers of Christ stand out as those who “enhance” the flavor of life in this world. </a:t>
            </a:r>
          </a:p>
        </p:txBody>
      </p:sp>
    </p:spTree>
    <p:extLst>
      <p:ext uri="{BB962C8B-B14F-4D97-AF65-F5344CB8AC3E}">
        <p14:creationId xmlns:p14="http://schemas.microsoft.com/office/powerpoint/2010/main" val="1826802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27781" y="1981200"/>
            <a:ext cx="8311419" cy="4648200"/>
          </a:xfrm>
        </p:spPr>
        <p:txBody>
          <a:bodyPr>
            <a:noAutofit/>
          </a:bodyPr>
          <a:lstStyle/>
          <a:p>
            <a:r>
              <a:rPr lang="en-US" sz="3200" dirty="0"/>
              <a:t>Salt is a preservative that works only when it penetrates into food, and becomes useless when contaminated by other chemical substances. </a:t>
            </a:r>
            <a:endParaRPr lang="en-US" sz="3200" dirty="0" smtClean="0"/>
          </a:p>
          <a:p>
            <a:r>
              <a:rPr lang="en-US" sz="3200" dirty="0" smtClean="0"/>
              <a:t>It </a:t>
            </a:r>
            <a:r>
              <a:rPr lang="en-US" sz="3200" dirty="0"/>
              <a:t>must remain pure to do its job. Jesus says that Christians, likewise, must penetrate society while keeping themselves from being influenced by sin in the world. </a:t>
            </a:r>
          </a:p>
          <a:p>
            <a:endParaRPr lang="en-US" sz="3200" dirty="0"/>
          </a:p>
        </p:txBody>
      </p:sp>
    </p:spTree>
    <p:extLst>
      <p:ext uri="{BB962C8B-B14F-4D97-AF65-F5344CB8AC3E}">
        <p14:creationId xmlns:p14="http://schemas.microsoft.com/office/powerpoint/2010/main" val="2360082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31639" y="1981200"/>
            <a:ext cx="8307561" cy="4876800"/>
          </a:xfrm>
        </p:spPr>
        <p:txBody>
          <a:bodyPr>
            <a:normAutofit/>
          </a:bodyPr>
          <a:lstStyle/>
          <a:p>
            <a:r>
              <a:rPr lang="en-US" sz="2800" dirty="0"/>
              <a:t>Where there is strife, we are to be peacemakers; where there is sorrow, we are to be the ministers of Christ, binding up wounds, and where there is hatred, we are to exemplify the love of God in Christ, returning good for evil (</a:t>
            </a:r>
            <a:r>
              <a:rPr lang="en-US" sz="2800" dirty="0">
                <a:hlinkClick r:id="rId2"/>
              </a:rPr>
              <a:t>Luke 6:35</a:t>
            </a:r>
            <a:r>
              <a:rPr lang="en-US" sz="2800" dirty="0" smtClean="0"/>
              <a:t>).</a:t>
            </a:r>
          </a:p>
          <a:p>
            <a:r>
              <a:rPr lang="en-US" sz="2800" dirty="0" smtClean="0"/>
              <a:t>Christians</a:t>
            </a:r>
            <a:r>
              <a:rPr lang="en-US" sz="2800" dirty="0"/>
              <a:t>, living under the guidance of the Holy Spirit and in obedience to Christ, will inevitably influence the world for good, as salt has a positive influence on the flavor of the food it seasons.</a:t>
            </a:r>
          </a:p>
          <a:p>
            <a:endParaRPr lang="en-US" sz="2800" dirty="0"/>
          </a:p>
        </p:txBody>
      </p:sp>
    </p:spTree>
    <p:extLst>
      <p:ext uri="{BB962C8B-B14F-4D97-AF65-F5344CB8AC3E}">
        <p14:creationId xmlns:p14="http://schemas.microsoft.com/office/powerpoint/2010/main" val="2936468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&amp; Light</a:t>
            </a:r>
          </a:p>
        </p:txBody>
      </p:sp>
      <p:sp>
        <p:nvSpPr>
          <p:cNvPr id="3" name="Content Placeholder 2"/>
          <p:cNvSpPr>
            <a:spLocks noGrp="1"/>
          </p:cNvSpPr>
          <p:nvPr>
            <p:ph idx="1"/>
          </p:nvPr>
        </p:nvSpPr>
        <p:spPr>
          <a:xfrm>
            <a:off x="521993" y="1981200"/>
            <a:ext cx="8393407" cy="4648200"/>
          </a:xfrm>
        </p:spPr>
        <p:txBody>
          <a:bodyPr>
            <a:normAutofit/>
          </a:bodyPr>
          <a:lstStyle/>
          <a:p>
            <a:r>
              <a:rPr lang="en-US" sz="2800" dirty="0"/>
              <a:t>Christians who obey God and do his will act as a preservative of the human race and the earth by slowing down the moral and spiritual decay of the world around them.</a:t>
            </a:r>
          </a:p>
          <a:p>
            <a:r>
              <a:rPr lang="en-US" sz="2800" dirty="0" smtClean="0"/>
              <a:t>Making </a:t>
            </a:r>
            <a:r>
              <a:rPr lang="en-US" sz="2800" dirty="0"/>
              <a:t>a difference, however, even includes even more than our actions. According to the apostle Paul, we must also use our words like salt to season or benefit those we talk to </a:t>
            </a:r>
            <a:endParaRPr lang="en-US" sz="2800" dirty="0" smtClean="0"/>
          </a:p>
          <a:p>
            <a:pPr marL="0" indent="0">
              <a:buNone/>
            </a:pPr>
            <a:r>
              <a:rPr lang="en-US" sz="2800" dirty="0"/>
              <a:t> </a:t>
            </a:r>
            <a:r>
              <a:rPr lang="en-US" sz="2800" dirty="0" smtClean="0"/>
              <a:t> </a:t>
            </a:r>
            <a:r>
              <a:rPr lang="en-US" sz="2800" dirty="0" smtClean="0"/>
              <a:t>(</a:t>
            </a:r>
            <a:r>
              <a:rPr lang="en-US" sz="2800" dirty="0"/>
              <a:t>Colossians 4:5 - 6).</a:t>
            </a:r>
          </a:p>
          <a:p>
            <a:endParaRPr lang="en-US" sz="2800" dirty="0"/>
          </a:p>
        </p:txBody>
      </p:sp>
    </p:spTree>
    <p:extLst>
      <p:ext uri="{BB962C8B-B14F-4D97-AF65-F5344CB8AC3E}">
        <p14:creationId xmlns:p14="http://schemas.microsoft.com/office/powerpoint/2010/main" val="676600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179</TotalTime>
  <Words>1441</Words>
  <Application>Microsoft Office PowerPoint</Application>
  <PresentationFormat>On-screen Show (4:3)</PresentationFormat>
  <Paragraphs>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Berlin</vt:lpstr>
      <vt:lpstr>Salt &amp; Light pt. 1</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Salt &amp; Light</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Salt &amp; Light: How We Can Benefit Others</dc:title>
  <dc:creator>vhanflstubbp</dc:creator>
  <cp:lastModifiedBy>AFCC</cp:lastModifiedBy>
  <cp:revision>15</cp:revision>
  <cp:lastPrinted>2015-08-19T22:42:38Z</cp:lastPrinted>
  <dcterms:created xsi:type="dcterms:W3CDTF">2015-07-29T20:37:53Z</dcterms:created>
  <dcterms:modified xsi:type="dcterms:W3CDTF">2015-08-19T23:32:06Z</dcterms:modified>
</cp:coreProperties>
</file>