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24"/>
  </p:handoutMasterIdLst>
  <p:sldIdLst>
    <p:sldId id="256" r:id="rId2"/>
    <p:sldId id="257" r:id="rId3"/>
    <p:sldId id="258" r:id="rId4"/>
    <p:sldId id="259" r:id="rId5"/>
    <p:sldId id="270" r:id="rId6"/>
    <p:sldId id="265" r:id="rId7"/>
    <p:sldId id="266" r:id="rId8"/>
    <p:sldId id="269" r:id="rId9"/>
    <p:sldId id="272" r:id="rId10"/>
    <p:sldId id="271" r:id="rId11"/>
    <p:sldId id="273" r:id="rId12"/>
    <p:sldId id="260" r:id="rId13"/>
    <p:sldId id="262" r:id="rId14"/>
    <p:sldId id="263" r:id="rId15"/>
    <p:sldId id="274" r:id="rId16"/>
    <p:sldId id="264" r:id="rId17"/>
    <p:sldId id="275" r:id="rId18"/>
    <p:sldId id="277" r:id="rId19"/>
    <p:sldId id="278" r:id="rId20"/>
    <p:sldId id="276" r:id="rId21"/>
    <p:sldId id="261" r:id="rId22"/>
    <p:sldId id="267"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7" autoAdjust="0"/>
    <p:restoredTop sz="94660"/>
  </p:normalViewPr>
  <p:slideViewPr>
    <p:cSldViewPr>
      <p:cViewPr varScale="1">
        <p:scale>
          <a:sx n="72" d="100"/>
          <a:sy n="72" d="100"/>
        </p:scale>
        <p:origin x="1272"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70746"/>
          </a:xfrm>
          <a:prstGeom prst="rect">
            <a:avLst/>
          </a:prstGeom>
        </p:spPr>
        <p:txBody>
          <a:bodyPr vert="horz" lIns="93653" tIns="46826" rIns="93653" bIns="46826" rtlCol="0"/>
          <a:lstStyle>
            <a:lvl1pPr algn="l">
              <a:defRPr sz="1200"/>
            </a:lvl1pPr>
          </a:lstStyle>
          <a:p>
            <a:endParaRPr lang="en-US"/>
          </a:p>
        </p:txBody>
      </p:sp>
      <p:sp>
        <p:nvSpPr>
          <p:cNvPr id="3" name="Date Placeholder 2"/>
          <p:cNvSpPr>
            <a:spLocks noGrp="1"/>
          </p:cNvSpPr>
          <p:nvPr>
            <p:ph type="dt" sz="quarter" idx="1"/>
          </p:nvPr>
        </p:nvSpPr>
        <p:spPr>
          <a:xfrm>
            <a:off x="4022824" y="0"/>
            <a:ext cx="3078058" cy="470746"/>
          </a:xfrm>
          <a:prstGeom prst="rect">
            <a:avLst/>
          </a:prstGeom>
        </p:spPr>
        <p:txBody>
          <a:bodyPr vert="horz" lIns="93653" tIns="46826" rIns="93653" bIns="46826" rtlCol="0"/>
          <a:lstStyle>
            <a:lvl1pPr algn="r">
              <a:defRPr sz="1200"/>
            </a:lvl1pPr>
          </a:lstStyle>
          <a:p>
            <a:fld id="{C2EC3C8E-2671-4B44-905A-C84B7A6FE278}" type="datetimeFigureOut">
              <a:rPr lang="en-US" smtClean="0"/>
              <a:t>9/9/2015</a:t>
            </a:fld>
            <a:endParaRPr lang="en-US"/>
          </a:p>
        </p:txBody>
      </p:sp>
      <p:sp>
        <p:nvSpPr>
          <p:cNvPr id="4" name="Footer Placeholder 3"/>
          <p:cNvSpPr>
            <a:spLocks noGrp="1"/>
          </p:cNvSpPr>
          <p:nvPr>
            <p:ph type="ftr" sz="quarter" idx="2"/>
          </p:nvPr>
        </p:nvSpPr>
        <p:spPr>
          <a:xfrm>
            <a:off x="0" y="8917731"/>
            <a:ext cx="3078058" cy="470745"/>
          </a:xfrm>
          <a:prstGeom prst="rect">
            <a:avLst/>
          </a:prstGeom>
        </p:spPr>
        <p:txBody>
          <a:bodyPr vert="horz" lIns="93653" tIns="46826" rIns="93653" bIns="46826" rtlCol="0" anchor="b"/>
          <a:lstStyle>
            <a:lvl1pPr algn="l">
              <a:defRPr sz="1200"/>
            </a:lvl1pPr>
          </a:lstStyle>
          <a:p>
            <a:endParaRPr lang="en-US"/>
          </a:p>
        </p:txBody>
      </p:sp>
      <p:sp>
        <p:nvSpPr>
          <p:cNvPr id="5" name="Slide Number Placeholder 4"/>
          <p:cNvSpPr>
            <a:spLocks noGrp="1"/>
          </p:cNvSpPr>
          <p:nvPr>
            <p:ph type="sldNum" sz="quarter" idx="3"/>
          </p:nvPr>
        </p:nvSpPr>
        <p:spPr>
          <a:xfrm>
            <a:off x="4022824" y="8917731"/>
            <a:ext cx="3078058" cy="470745"/>
          </a:xfrm>
          <a:prstGeom prst="rect">
            <a:avLst/>
          </a:prstGeom>
        </p:spPr>
        <p:txBody>
          <a:bodyPr vert="horz" lIns="93653" tIns="46826" rIns="93653" bIns="46826" rtlCol="0" anchor="b"/>
          <a:lstStyle>
            <a:lvl1pPr algn="r">
              <a:defRPr sz="1200"/>
            </a:lvl1pPr>
          </a:lstStyle>
          <a:p>
            <a:fld id="{391DAB7C-C0C5-407D-AB76-F046D8D1806F}" type="slidenum">
              <a:rPr lang="en-US" smtClean="0"/>
              <a:t>‹#›</a:t>
            </a:fld>
            <a:endParaRPr lang="en-US"/>
          </a:p>
        </p:txBody>
      </p:sp>
    </p:spTree>
    <p:extLst>
      <p:ext uri="{BB962C8B-B14F-4D97-AF65-F5344CB8AC3E}">
        <p14:creationId xmlns:p14="http://schemas.microsoft.com/office/powerpoint/2010/main" val="2523845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66279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87584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1216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77720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98820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33706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3195289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1261349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31801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386167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116911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23837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365977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3029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22404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36566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CD811-19C7-4188-A12C-899AAF475E9D}" type="datetimeFigureOut">
              <a:rPr lang="en-US" smtClean="0"/>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99540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8DCD811-19C7-4188-A12C-899AAF475E9D}" type="datetimeFigureOut">
              <a:rPr lang="en-US" smtClean="0"/>
              <a:t>9/9/2015</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CC651D-74D3-425E-9204-2C191CC37D41}" type="slidenum">
              <a:rPr lang="en-US" smtClean="0"/>
              <a:t>‹#›</a:t>
            </a:fld>
            <a:endParaRPr lang="en-US" dirty="0"/>
          </a:p>
        </p:txBody>
      </p:sp>
    </p:spTree>
    <p:extLst>
      <p:ext uri="{BB962C8B-B14F-4D97-AF65-F5344CB8AC3E}">
        <p14:creationId xmlns:p14="http://schemas.microsoft.com/office/powerpoint/2010/main" val="157773261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esv/John%201.1-1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esv/Matt%205.3-1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etdoctor.co.uk/healthy-living/wellbeing/how-light-affects-your-health.htm#ixzz3jHymcA1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cbi.nlm.nih.gov/pubmedhealth/PMH000249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4095" y="914400"/>
            <a:ext cx="5714228" cy="2421464"/>
          </a:xfrm>
        </p:spPr>
        <p:txBody>
          <a:bodyPr>
            <a:normAutofit/>
          </a:bodyPr>
          <a:lstStyle/>
          <a:p>
            <a:r>
              <a:rPr lang="en-US" sz="6600" dirty="0" smtClean="0"/>
              <a:t>Salt &amp; Light pt. 2</a:t>
            </a:r>
            <a:endParaRPr lang="en-US" sz="6600" dirty="0"/>
          </a:p>
        </p:txBody>
      </p:sp>
      <p:sp>
        <p:nvSpPr>
          <p:cNvPr id="3" name="Subtitle 2"/>
          <p:cNvSpPr>
            <a:spLocks noGrp="1"/>
          </p:cNvSpPr>
          <p:nvPr>
            <p:ph type="subTitle" idx="1"/>
          </p:nvPr>
        </p:nvSpPr>
        <p:spPr>
          <a:xfrm>
            <a:off x="2750599" y="3581400"/>
            <a:ext cx="5714228" cy="1405467"/>
          </a:xfrm>
        </p:spPr>
        <p:txBody>
          <a:bodyPr>
            <a:noAutofit/>
          </a:bodyPr>
          <a:lstStyle/>
          <a:p>
            <a:r>
              <a:rPr lang="en-US" sz="2800" dirty="0" smtClean="0"/>
              <a:t>Let your light so shine before men; that they may see your good works and glorify your Father in heaven. Matt. 5:16</a:t>
            </a:r>
            <a:endParaRPr lang="en-US" sz="2800" dirty="0"/>
          </a:p>
        </p:txBody>
      </p:sp>
    </p:spTree>
    <p:extLst>
      <p:ext uri="{BB962C8B-B14F-4D97-AF65-F5344CB8AC3E}">
        <p14:creationId xmlns:p14="http://schemas.microsoft.com/office/powerpoint/2010/main" val="3958164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295400"/>
            <a:ext cx="8305800" cy="4495801"/>
          </a:xfrm>
        </p:spPr>
        <p:txBody>
          <a:bodyPr>
            <a:normAutofit/>
          </a:bodyPr>
          <a:lstStyle/>
          <a:p>
            <a:r>
              <a:rPr lang="en-US" sz="2400" dirty="0" smtClean="0"/>
              <a:t>Vitamin D </a:t>
            </a:r>
            <a:r>
              <a:rPr lang="en-US" sz="2400" dirty="0"/>
              <a:t>is an essential mineral for all people. This vitamin has numerous benefits including immune system regulation, body weight maintenance, asthma symptom control as well as helping to keep the brain working efficiently into later life. </a:t>
            </a:r>
            <a:endParaRPr lang="en-US" sz="2400" dirty="0" smtClean="0"/>
          </a:p>
          <a:p>
            <a:r>
              <a:rPr lang="en-US" sz="2400" dirty="0" smtClean="0"/>
              <a:t>Exposure </a:t>
            </a:r>
            <a:r>
              <a:rPr lang="en-US" sz="2400" dirty="0"/>
              <a:t>to sunlight is the primary method in which people receive a sufficient amount of vitamin D.</a:t>
            </a:r>
          </a:p>
          <a:p>
            <a:r>
              <a:rPr lang="en-US" sz="2400" dirty="0"/>
              <a:t>Another great benefit of using natural light in your home is that it reduces the amount of mildew and mold growth keeping your space healthier for you and your family.</a:t>
            </a:r>
          </a:p>
          <a:p>
            <a:endParaRPr lang="en-US" dirty="0"/>
          </a:p>
          <a:p>
            <a:endParaRPr lang="en-US" dirty="0"/>
          </a:p>
        </p:txBody>
      </p:sp>
    </p:spTree>
    <p:extLst>
      <p:ext uri="{BB962C8B-B14F-4D97-AF65-F5344CB8AC3E}">
        <p14:creationId xmlns:p14="http://schemas.microsoft.com/office/powerpoint/2010/main" val="346388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5"/>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066800"/>
            <a:ext cx="8229600" cy="4724401"/>
          </a:xfrm>
        </p:spPr>
        <p:txBody>
          <a:bodyPr>
            <a:normAutofit lnSpcReduction="10000"/>
          </a:bodyPr>
          <a:lstStyle/>
          <a:p>
            <a:r>
              <a:rPr lang="en-US" sz="2800" dirty="0"/>
              <a:t>The use of natural light in a home or business space is cleaner for all inhabitants and also helps preserve the environment.</a:t>
            </a:r>
          </a:p>
          <a:p>
            <a:r>
              <a:rPr lang="en-US" sz="2800" dirty="0"/>
              <a:t>Aside from health and energy saving benefits, natural light is also helpful for increasing the aesthetics of a space. </a:t>
            </a:r>
            <a:endParaRPr lang="en-US" sz="2800" dirty="0" smtClean="0"/>
          </a:p>
          <a:p>
            <a:r>
              <a:rPr lang="en-US" sz="2800" dirty="0" smtClean="0"/>
              <a:t>Architects </a:t>
            </a:r>
            <a:r>
              <a:rPr lang="en-US" sz="2800" dirty="0"/>
              <a:t>use natural light to make spaces appear larger, illuminate an interior structure and increase the beauty of a space. Natural light will have the same effects on your home.</a:t>
            </a:r>
          </a:p>
          <a:p>
            <a:endParaRPr lang="en-US" dirty="0"/>
          </a:p>
        </p:txBody>
      </p:sp>
    </p:spTree>
    <p:extLst>
      <p:ext uri="{BB962C8B-B14F-4D97-AF65-F5344CB8AC3E}">
        <p14:creationId xmlns:p14="http://schemas.microsoft.com/office/powerpoint/2010/main" val="961009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47261" y="1295400"/>
            <a:ext cx="8087139" cy="4495801"/>
          </a:xfrm>
        </p:spPr>
        <p:txBody>
          <a:bodyPr>
            <a:normAutofit/>
          </a:bodyPr>
          <a:lstStyle/>
          <a:p>
            <a:r>
              <a:rPr lang="en-US" sz="2400" dirty="0" smtClean="0"/>
              <a:t>14. You are the light of the world. A city that is set on a mountain cannot be hid. 15. Neither do they light a lamp and put it under a bushel basket, but on the lamp stand . . . you are to let your light shine before men, so that they may see your good works, and may glorify your Father . . . (Matthew 5:14 - 16, HBFV throughout)</a:t>
            </a:r>
          </a:p>
          <a:p>
            <a:r>
              <a:rPr lang="en-US" sz="2400" dirty="0" smtClean="0"/>
              <a:t>Jesus tells those wishing to follow him that they must make a difference in the world. The difference made is "the flavor" or the good works believers are to do that are to shine like a light on a lampstand and offer a witness for Christ. </a:t>
            </a:r>
          </a:p>
          <a:p>
            <a:endParaRPr lang="en-US" dirty="0"/>
          </a:p>
        </p:txBody>
      </p:sp>
    </p:spTree>
    <p:extLst>
      <p:ext uri="{BB962C8B-B14F-4D97-AF65-F5344CB8AC3E}">
        <p14:creationId xmlns:p14="http://schemas.microsoft.com/office/powerpoint/2010/main" val="3140315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295400"/>
            <a:ext cx="7772400" cy="4495801"/>
          </a:xfrm>
        </p:spPr>
        <p:txBody>
          <a:bodyPr>
            <a:noAutofit/>
          </a:bodyPr>
          <a:lstStyle/>
          <a:p>
            <a:r>
              <a:rPr lang="en-US" sz="2800" dirty="0"/>
              <a:t>T</a:t>
            </a:r>
            <a:r>
              <a:rPr lang="en-US" sz="2800" dirty="0" smtClean="0"/>
              <a:t>he </a:t>
            </a:r>
            <a:r>
              <a:rPr lang="en-US" sz="2800" dirty="0"/>
              <a:t>presence of light in darkness is something which is unmistakable. </a:t>
            </a:r>
            <a:endParaRPr lang="en-US" sz="2800" dirty="0" smtClean="0"/>
          </a:p>
          <a:p>
            <a:r>
              <a:rPr lang="en-US" sz="2800" dirty="0" smtClean="0"/>
              <a:t>The </a:t>
            </a:r>
            <a:r>
              <a:rPr lang="en-US" sz="2800" dirty="0"/>
              <a:t>presence of Christians in the world must be like a light in the darkness, not only in the sense that the truth of God’s Word brings light to the darkened hearts of sinful man (</a:t>
            </a:r>
            <a:r>
              <a:rPr lang="en-US" sz="2800" dirty="0">
                <a:hlinkClick r:id="rId2"/>
              </a:rPr>
              <a:t>John 1:1-10</a:t>
            </a:r>
            <a:r>
              <a:rPr lang="en-US" sz="2800" dirty="0" smtClean="0"/>
              <a:t>)</a:t>
            </a:r>
          </a:p>
          <a:p>
            <a:r>
              <a:rPr lang="en-US" sz="2800" dirty="0" smtClean="0"/>
              <a:t> </a:t>
            </a:r>
            <a:r>
              <a:rPr lang="en-US" sz="2800" dirty="0"/>
              <a:t>In the analogy of light to the world, the good works of Christ’s followers are to shine for all to see. </a:t>
            </a:r>
            <a:r>
              <a:rPr lang="en-US" sz="2800" dirty="0" smtClean="0"/>
              <a:t>Our </a:t>
            </a:r>
            <a:r>
              <a:rPr lang="en-US" sz="2800" dirty="0"/>
              <a:t>good deeds must be evident for all to see. </a:t>
            </a:r>
          </a:p>
        </p:txBody>
      </p:sp>
    </p:spTree>
    <p:extLst>
      <p:ext uri="{BB962C8B-B14F-4D97-AF65-F5344CB8AC3E}">
        <p14:creationId xmlns:p14="http://schemas.microsoft.com/office/powerpoint/2010/main" val="1738217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295400"/>
            <a:ext cx="7772400" cy="4495801"/>
          </a:xfrm>
        </p:spPr>
        <p:txBody>
          <a:bodyPr>
            <a:normAutofit/>
          </a:bodyPr>
          <a:lstStyle/>
          <a:p>
            <a:r>
              <a:rPr lang="en-US" sz="2800" dirty="0"/>
              <a:t>And indeed, our deeds will be evident if they are performed in accordance with the other principles which Jesus mentions in this passage, such as the Beatitudes in </a:t>
            </a:r>
            <a:r>
              <a:rPr lang="en-US" sz="2800" dirty="0">
                <a:hlinkClick r:id="rId2"/>
              </a:rPr>
              <a:t>Matthew 5:3-11</a:t>
            </a:r>
            <a:r>
              <a:rPr lang="en-US" sz="2800" dirty="0"/>
              <a:t>. </a:t>
            </a:r>
            <a:endParaRPr lang="en-US" sz="2800" dirty="0" smtClean="0"/>
          </a:p>
          <a:p>
            <a:r>
              <a:rPr lang="en-US" sz="2800" dirty="0" smtClean="0"/>
              <a:t>Notice </a:t>
            </a:r>
            <a:r>
              <a:rPr lang="en-US" sz="2800" dirty="0"/>
              <a:t>especially that the concern is not that Christians would stand out for their own sake, but that those who looked on might “glorify your Father who is in heaven” (v. 16, KJV).</a:t>
            </a:r>
            <a:r>
              <a:rPr lang="en-US" dirty="0"/>
              <a:t/>
            </a:r>
            <a:br>
              <a:rPr lang="en-US" dirty="0"/>
            </a:br>
            <a:endParaRPr lang="en-US" dirty="0"/>
          </a:p>
        </p:txBody>
      </p:sp>
    </p:spTree>
    <p:extLst>
      <p:ext uri="{BB962C8B-B14F-4D97-AF65-F5344CB8AC3E}">
        <p14:creationId xmlns:p14="http://schemas.microsoft.com/office/powerpoint/2010/main" val="146021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Salt &amp; Light pt. 2</a:t>
            </a:r>
          </a:p>
        </p:txBody>
      </p:sp>
      <p:sp>
        <p:nvSpPr>
          <p:cNvPr id="3" name="Content Placeholder 2"/>
          <p:cNvSpPr>
            <a:spLocks noGrp="1"/>
          </p:cNvSpPr>
          <p:nvPr>
            <p:ph idx="1"/>
          </p:nvPr>
        </p:nvSpPr>
        <p:spPr/>
        <p:txBody>
          <a:bodyPr>
            <a:normAutofit/>
          </a:bodyPr>
          <a:lstStyle/>
          <a:p>
            <a:r>
              <a:rPr lang="en-US" sz="4000" dirty="0"/>
              <a:t>W</a:t>
            </a:r>
            <a:r>
              <a:rPr lang="en-US" sz="4000" dirty="0" smtClean="0"/>
              <a:t>hat </a:t>
            </a:r>
            <a:r>
              <a:rPr lang="en-US" sz="4000" dirty="0"/>
              <a:t>sorts of things can hinder or prevent the Christian from fulfilling his or her role as </a:t>
            </a:r>
            <a:r>
              <a:rPr lang="en-US" sz="4000" dirty="0" smtClean="0"/>
              <a:t>the light </a:t>
            </a:r>
            <a:r>
              <a:rPr lang="en-US" sz="4000" dirty="0"/>
              <a:t>in the world?</a:t>
            </a:r>
          </a:p>
        </p:txBody>
      </p:sp>
    </p:spTree>
    <p:extLst>
      <p:ext uri="{BB962C8B-B14F-4D97-AF65-F5344CB8AC3E}">
        <p14:creationId xmlns:p14="http://schemas.microsoft.com/office/powerpoint/2010/main" val="2204035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p:txBody>
          <a:bodyPr>
            <a:noAutofit/>
          </a:bodyPr>
          <a:lstStyle/>
          <a:p>
            <a:r>
              <a:rPr lang="en-US" sz="2800" dirty="0"/>
              <a:t>T</a:t>
            </a:r>
            <a:r>
              <a:rPr lang="en-US" sz="2800" dirty="0" smtClean="0"/>
              <a:t>he </a:t>
            </a:r>
            <a:r>
              <a:rPr lang="en-US" sz="2800" dirty="0"/>
              <a:t>difference between the Christian and the world must be </a:t>
            </a:r>
            <a:r>
              <a:rPr lang="en-US" sz="2800" dirty="0" smtClean="0"/>
              <a:t>preserved</a:t>
            </a:r>
          </a:p>
          <a:p>
            <a:r>
              <a:rPr lang="en-US" sz="2800" dirty="0"/>
              <a:t>A</a:t>
            </a:r>
            <a:r>
              <a:rPr lang="en-US" sz="2800" dirty="0" smtClean="0"/>
              <a:t>ny </a:t>
            </a:r>
            <a:r>
              <a:rPr lang="en-US" sz="2800" dirty="0"/>
              <a:t>choice on our part which blurs the distinction between us and the rest of the world is a step in the wrong direction. </a:t>
            </a:r>
            <a:endParaRPr lang="en-US" sz="2800" dirty="0" smtClean="0"/>
          </a:p>
          <a:p>
            <a:r>
              <a:rPr lang="en-US" sz="2800" dirty="0" smtClean="0"/>
              <a:t>This </a:t>
            </a:r>
            <a:r>
              <a:rPr lang="en-US" sz="2800" dirty="0"/>
              <a:t>can happen either through a choice to accept the ways of the world for the sake of comfort or convenience or to contravene the law of obedience to Christ.</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434622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152400" y="1295400"/>
            <a:ext cx="8458200" cy="4495801"/>
          </a:xfrm>
        </p:spPr>
        <p:txBody>
          <a:bodyPr>
            <a:noAutofit/>
          </a:bodyPr>
          <a:lstStyle/>
          <a:p>
            <a:r>
              <a:rPr lang="en-US" sz="2400" dirty="0"/>
              <a:t>A</a:t>
            </a:r>
            <a:r>
              <a:rPr lang="en-US" sz="2400" dirty="0" smtClean="0"/>
              <a:t>s the light </a:t>
            </a:r>
            <a:r>
              <a:rPr lang="en-US" sz="2400" dirty="0"/>
              <a:t>in the world </a:t>
            </a:r>
            <a:r>
              <a:rPr lang="en-US" sz="2400" dirty="0" smtClean="0"/>
              <a:t>we may </a:t>
            </a:r>
            <a:r>
              <a:rPr lang="en-US" sz="2400" dirty="0"/>
              <a:t>be hindered or prevented through any choice </a:t>
            </a:r>
            <a:r>
              <a:rPr lang="en-US" sz="2400" dirty="0" smtClean="0"/>
              <a:t> we make to </a:t>
            </a:r>
            <a:r>
              <a:rPr lang="en-US" sz="2400" dirty="0"/>
              <a:t>compromise or settle for that which is more convenient or comfortable, rather than that which is truly best and pleasing to the Lord</a:t>
            </a:r>
            <a:r>
              <a:rPr lang="en-US" sz="2400" dirty="0" smtClean="0"/>
              <a:t>.</a:t>
            </a:r>
          </a:p>
          <a:p>
            <a:r>
              <a:rPr lang="en-US" sz="2400" dirty="0"/>
              <a:t>It is when we depart from the Spirit-led lifestyle </a:t>
            </a:r>
            <a:r>
              <a:rPr lang="en-US" sz="2400" dirty="0" smtClean="0"/>
              <a:t> </a:t>
            </a:r>
            <a:r>
              <a:rPr lang="en-US" sz="2400" dirty="0"/>
              <a:t>that the distinctions between ourselves and the rest of the world become blurred and our testimony is hindered. </a:t>
            </a:r>
            <a:endParaRPr lang="en-US" sz="2400" dirty="0" smtClean="0"/>
          </a:p>
          <a:p>
            <a:r>
              <a:rPr lang="en-US" sz="2400" dirty="0" smtClean="0"/>
              <a:t>Only </a:t>
            </a:r>
            <a:r>
              <a:rPr lang="en-US" sz="2400" dirty="0"/>
              <a:t>by remaining focused on Christ and being obedient to Him can we expect to remain </a:t>
            </a:r>
            <a:r>
              <a:rPr lang="en-US" sz="2400" dirty="0" smtClean="0"/>
              <a:t>as lights </a:t>
            </a:r>
            <a:r>
              <a:rPr lang="en-US" sz="2400" dirty="0"/>
              <a:t>in the world.</a:t>
            </a:r>
            <a:r>
              <a:rPr lang="en-US" sz="2800" dirty="0"/>
              <a:t/>
            </a:r>
            <a:br>
              <a:rPr lang="en-US" sz="2800" dirty="0"/>
            </a:br>
            <a:endParaRPr lang="en-US" sz="2800" dirty="0"/>
          </a:p>
        </p:txBody>
      </p:sp>
    </p:spTree>
    <p:extLst>
      <p:ext uri="{BB962C8B-B14F-4D97-AF65-F5344CB8AC3E}">
        <p14:creationId xmlns:p14="http://schemas.microsoft.com/office/powerpoint/2010/main" val="2170689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143000"/>
            <a:ext cx="7772400" cy="4648201"/>
          </a:xfrm>
        </p:spPr>
        <p:txBody>
          <a:bodyPr>
            <a:normAutofit/>
          </a:bodyPr>
          <a:lstStyle/>
          <a:p>
            <a:r>
              <a:rPr lang="en-US" sz="2800" dirty="0"/>
              <a:t>Isaiah [58:7-10] reminds us that merely external worship does not avail with God; it must be joined to internal sincerity. </a:t>
            </a:r>
            <a:endParaRPr lang="en-US" sz="2800" dirty="0" smtClean="0"/>
          </a:p>
          <a:p>
            <a:r>
              <a:rPr lang="en-US" sz="2800" dirty="0" smtClean="0"/>
              <a:t> </a:t>
            </a:r>
            <a:r>
              <a:rPr lang="en-US" sz="2800" dirty="0"/>
              <a:t>He encourages his listeners to ‘do away with the yoke, the clenched fist, the wicked word’, and to do it by ‘sharing your bread with the hungry and clothing the man you see to be naked’.  </a:t>
            </a:r>
            <a:endParaRPr lang="en-US" sz="2800" dirty="0" smtClean="0"/>
          </a:p>
          <a:p>
            <a:r>
              <a:rPr lang="en-US" sz="2800" dirty="0" smtClean="0"/>
              <a:t>When </a:t>
            </a:r>
            <a:r>
              <a:rPr lang="en-US" sz="2800" dirty="0"/>
              <a:t>you do these things, then “</a:t>
            </a:r>
            <a:r>
              <a:rPr lang="en-US" sz="2800" b="1" dirty="0"/>
              <a:t>light </a:t>
            </a:r>
            <a:r>
              <a:rPr lang="en-US" sz="2800" dirty="0"/>
              <a:t>shall rise in the darkness and your gloom be like the noonday.”</a:t>
            </a:r>
          </a:p>
        </p:txBody>
      </p:sp>
    </p:spTree>
    <p:extLst>
      <p:ext uri="{BB962C8B-B14F-4D97-AF65-F5344CB8AC3E}">
        <p14:creationId xmlns:p14="http://schemas.microsoft.com/office/powerpoint/2010/main" val="1447084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143000"/>
            <a:ext cx="7772400" cy="4648201"/>
          </a:xfrm>
        </p:spPr>
        <p:txBody>
          <a:bodyPr>
            <a:noAutofit/>
          </a:bodyPr>
          <a:lstStyle/>
          <a:p>
            <a:r>
              <a:rPr lang="en-US" sz="2400" dirty="0"/>
              <a:t>If </a:t>
            </a:r>
            <a:r>
              <a:rPr lang="en-US" sz="2400" dirty="0" smtClean="0"/>
              <a:t>we </a:t>
            </a:r>
            <a:r>
              <a:rPr lang="en-US" sz="2400" dirty="0"/>
              <a:t>fail in good works, </a:t>
            </a:r>
            <a:r>
              <a:rPr lang="en-US" sz="2400" dirty="0" smtClean="0"/>
              <a:t>we </a:t>
            </a:r>
            <a:r>
              <a:rPr lang="en-US" sz="2400" dirty="0"/>
              <a:t>are as useless as </a:t>
            </a:r>
            <a:r>
              <a:rPr lang="en-US" sz="2400" dirty="0" err="1"/>
              <a:t>flavourless</a:t>
            </a:r>
            <a:r>
              <a:rPr lang="en-US" sz="2400" dirty="0"/>
              <a:t> salt or as a lamp whose light is concealed. </a:t>
            </a:r>
            <a:endParaRPr lang="en-US" sz="2400" dirty="0" smtClean="0"/>
          </a:p>
          <a:p>
            <a:r>
              <a:rPr lang="en-US" sz="2400" dirty="0" smtClean="0"/>
              <a:t> </a:t>
            </a:r>
            <a:r>
              <a:rPr lang="en-US" sz="2400" dirty="0"/>
              <a:t>By inviting us to be “light,” Jesus invites us to make him present in the world</a:t>
            </a:r>
            <a:r>
              <a:rPr lang="en-US" sz="2400" dirty="0" smtClean="0"/>
              <a:t>.</a:t>
            </a:r>
          </a:p>
          <a:p>
            <a:r>
              <a:rPr lang="en-US" sz="2400" dirty="0"/>
              <a:t>light penetrates darkness. To know the truth and fail to stand for it, Jesus says, is as senseless as lighting a lamp and putting it under a basket. </a:t>
            </a:r>
          </a:p>
          <a:p>
            <a:r>
              <a:rPr lang="en-US" sz="2400" dirty="0"/>
              <a:t>In other words, we don’t just live out our faith inside the walls of our churches and of our homes. We’re not to be of the world, but we’re to be in the world. </a:t>
            </a:r>
          </a:p>
        </p:txBody>
      </p:sp>
    </p:spTree>
    <p:extLst>
      <p:ext uri="{BB962C8B-B14F-4D97-AF65-F5344CB8AC3E}">
        <p14:creationId xmlns:p14="http://schemas.microsoft.com/office/powerpoint/2010/main" val="2916753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76200" y="1143000"/>
            <a:ext cx="8534400" cy="4648201"/>
          </a:xfrm>
        </p:spPr>
        <p:txBody>
          <a:bodyPr>
            <a:normAutofit lnSpcReduction="10000"/>
          </a:bodyPr>
          <a:lstStyle/>
          <a:p>
            <a:pPr marL="0" indent="0">
              <a:buNone/>
            </a:pPr>
            <a:r>
              <a:rPr lang="en-US" sz="2400" dirty="0" smtClean="0"/>
              <a:t>Benefits of Salt</a:t>
            </a:r>
          </a:p>
          <a:p>
            <a:r>
              <a:rPr lang="en-US" sz="2400" dirty="0" smtClean="0"/>
              <a:t>Salt has been used since ancient times as a seasoning, a preservative, a disinfectant, etc. </a:t>
            </a:r>
          </a:p>
          <a:p>
            <a:r>
              <a:rPr lang="en-US" sz="2400" dirty="0" smtClean="0"/>
              <a:t>In a booklet put out by a salt company in the 1920s, the list of uses include keeping the colors bright on boiled vegetables; making ice cream freeze; whipping cream rapidly; getting more heat out of boiled water; removing rust; sealing cracks; removing spots on clothes; putting out grease fires; killing poison ivy; and treating sprains, sore throats, and earaches. </a:t>
            </a:r>
          </a:p>
          <a:p>
            <a:r>
              <a:rPr lang="en-US" sz="2400" dirty="0" smtClean="0"/>
              <a:t>The salt industry goes still further, claiming 14,000 different uses for this substance!</a:t>
            </a:r>
            <a:r>
              <a:rPr lang="en-US" sz="2000" dirty="0" smtClean="0"/>
              <a:t/>
            </a:r>
            <a:br>
              <a:rPr lang="en-US" sz="2000" dirty="0" smtClean="0"/>
            </a:br>
            <a:endParaRPr lang="en-US" sz="2000" dirty="0" smtClean="0"/>
          </a:p>
          <a:p>
            <a:endParaRPr lang="en-US" dirty="0"/>
          </a:p>
        </p:txBody>
      </p:sp>
    </p:spTree>
    <p:extLst>
      <p:ext uri="{BB962C8B-B14F-4D97-AF65-F5344CB8AC3E}">
        <p14:creationId xmlns:p14="http://schemas.microsoft.com/office/powerpoint/2010/main" val="615060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3" y="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990600"/>
            <a:ext cx="8077200" cy="4800601"/>
          </a:xfrm>
        </p:spPr>
        <p:txBody>
          <a:bodyPr>
            <a:normAutofit/>
          </a:bodyPr>
          <a:lstStyle/>
          <a:p>
            <a:r>
              <a:rPr lang="en-US" sz="2200" dirty="0"/>
              <a:t>Light illuminates a situation or a place. Light reveals—it reflects the good and the evil. </a:t>
            </a:r>
          </a:p>
          <a:p>
            <a:r>
              <a:rPr lang="en-US" sz="2200" dirty="0" smtClean="0"/>
              <a:t>Light </a:t>
            </a:r>
            <a:r>
              <a:rPr lang="en-US" sz="2200" dirty="0"/>
              <a:t>is spread from the inside out. It is not stagnant and cannot be contained.</a:t>
            </a:r>
          </a:p>
          <a:p>
            <a:r>
              <a:rPr lang="en-US" sz="2200" dirty="0"/>
              <a:t>Light is strongest at the source and becomes weaker as one get further away from the source.</a:t>
            </a:r>
          </a:p>
          <a:p>
            <a:r>
              <a:rPr lang="en-US" sz="2200" dirty="0"/>
              <a:t>Jesus came to shed light that we may see God through him as well as the true nature of humanity.</a:t>
            </a:r>
          </a:p>
          <a:p>
            <a:r>
              <a:rPr lang="en-US" sz="2200" dirty="0"/>
              <a:t>Each of us has the Light within us. </a:t>
            </a:r>
            <a:endParaRPr lang="en-US" sz="2200" dirty="0" smtClean="0"/>
          </a:p>
          <a:p>
            <a:r>
              <a:rPr lang="en-US" sz="2200" dirty="0" smtClean="0"/>
              <a:t>We </a:t>
            </a:r>
            <a:r>
              <a:rPr lang="en-US" sz="2200" dirty="0"/>
              <a:t>can choose to let that light shine or to hide it. If we hide </a:t>
            </a:r>
            <a:r>
              <a:rPr lang="en-US" sz="2200" dirty="0" smtClean="0"/>
              <a:t>it, it </a:t>
            </a:r>
            <a:r>
              <a:rPr lang="en-US" sz="2200" dirty="0"/>
              <a:t>will eventually become extinct.</a:t>
            </a:r>
          </a:p>
          <a:p>
            <a:endParaRPr lang="en-US" dirty="0"/>
          </a:p>
        </p:txBody>
      </p:sp>
    </p:spTree>
    <p:extLst>
      <p:ext uri="{BB962C8B-B14F-4D97-AF65-F5344CB8AC3E}">
        <p14:creationId xmlns:p14="http://schemas.microsoft.com/office/powerpoint/2010/main" val="3933589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152400" y="762000"/>
            <a:ext cx="8686800" cy="5029201"/>
          </a:xfrm>
        </p:spPr>
        <p:txBody>
          <a:bodyPr>
            <a:normAutofit/>
          </a:bodyPr>
          <a:lstStyle/>
          <a:p>
            <a:pPr marL="0" indent="0">
              <a:buNone/>
            </a:pPr>
            <a:r>
              <a:rPr lang="en-US" sz="2800" b="1" dirty="0" smtClean="0"/>
              <a:t>Statements to Remember</a:t>
            </a:r>
          </a:p>
          <a:p>
            <a:r>
              <a:rPr lang="en-US" sz="2800" dirty="0" smtClean="0"/>
              <a:t>Believe in the dark what He told you in the light</a:t>
            </a:r>
            <a:r>
              <a:rPr lang="en-US" sz="2800" dirty="0"/>
              <a:t>. Cori Ten Boom</a:t>
            </a:r>
            <a:endParaRPr lang="en-US" sz="2800" dirty="0" smtClean="0"/>
          </a:p>
          <a:p>
            <a:r>
              <a:rPr lang="en-US" sz="2800" dirty="0" smtClean="0"/>
              <a:t>Bloom Where Your Planted</a:t>
            </a:r>
          </a:p>
          <a:p>
            <a:r>
              <a:rPr lang="en-US" sz="2800" dirty="0" smtClean="0"/>
              <a:t>Stay and face it and let God grace it.</a:t>
            </a:r>
          </a:p>
          <a:p>
            <a:r>
              <a:rPr lang="en-US" sz="2800" dirty="0" smtClean="0"/>
              <a:t>May </a:t>
            </a:r>
            <a:r>
              <a:rPr lang="en-US" sz="2800" dirty="0"/>
              <a:t>we grow in Christlikeness so that we may benefit others with the inherent blessings the Lord Jesus has given us. </a:t>
            </a:r>
            <a:r>
              <a:rPr lang="en-US" sz="2800" dirty="0" smtClean="0"/>
              <a:t>Let’s be the salt &amp; light in the earth.</a:t>
            </a:r>
            <a:endParaRPr lang="en-US" sz="2800" dirty="0"/>
          </a:p>
        </p:txBody>
      </p:sp>
    </p:spTree>
    <p:extLst>
      <p:ext uri="{BB962C8B-B14F-4D97-AF65-F5344CB8AC3E}">
        <p14:creationId xmlns:p14="http://schemas.microsoft.com/office/powerpoint/2010/main" val="1729834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070" y="990600"/>
            <a:ext cx="7772400" cy="3649133"/>
          </a:xfrm>
        </p:spPr>
        <p:txBody>
          <a:bodyPr>
            <a:noAutofit/>
          </a:bodyPr>
          <a:lstStyle/>
          <a:p>
            <a:pPr marL="0" indent="0">
              <a:buNone/>
            </a:pPr>
            <a:r>
              <a:rPr lang="en-US" sz="3600" b="1" dirty="0" smtClean="0"/>
              <a:t>References</a:t>
            </a:r>
          </a:p>
          <a:p>
            <a:r>
              <a:rPr lang="en-US" sz="3600" dirty="0" smtClean="0"/>
              <a:t>Forty </a:t>
            </a:r>
            <a:r>
              <a:rPr lang="en-US" sz="3600" dirty="0"/>
              <a:t>Benefits of Salt and </a:t>
            </a:r>
            <a:r>
              <a:rPr lang="en-US" sz="3600" dirty="0" smtClean="0"/>
              <a:t>Light by </a:t>
            </a:r>
            <a:r>
              <a:rPr lang="en-US" sz="3600" dirty="0"/>
              <a:t>Paul </a:t>
            </a:r>
            <a:r>
              <a:rPr lang="en-US" sz="3600" dirty="0" smtClean="0"/>
              <a:t>Fritz</a:t>
            </a:r>
          </a:p>
          <a:p>
            <a:r>
              <a:rPr lang="en-US" sz="3600" dirty="0" smtClean="0"/>
              <a:t>What </a:t>
            </a:r>
            <a:r>
              <a:rPr lang="en-US" sz="3600" dirty="0"/>
              <a:t>does it mean that believers are to be salt and </a:t>
            </a:r>
            <a:r>
              <a:rPr lang="en-US" sz="3600" dirty="0" smtClean="0"/>
              <a:t>light?-GotQuestion?org</a:t>
            </a:r>
          </a:p>
          <a:p>
            <a:r>
              <a:rPr lang="en-US" sz="3600" dirty="0" smtClean="0"/>
              <a:t>Benefits </a:t>
            </a:r>
            <a:r>
              <a:rPr lang="en-US" sz="3600" dirty="0"/>
              <a:t>of </a:t>
            </a:r>
            <a:r>
              <a:rPr lang="en-US" sz="3600" dirty="0" smtClean="0"/>
              <a:t>Natural Light-Patio Enclosure.com 4/4/12 posting</a:t>
            </a:r>
            <a:endParaRPr lang="en-US" sz="3600" dirty="0"/>
          </a:p>
        </p:txBody>
      </p:sp>
    </p:spTree>
    <p:extLst>
      <p:ext uri="{BB962C8B-B14F-4D97-AF65-F5344CB8AC3E}">
        <p14:creationId xmlns:p14="http://schemas.microsoft.com/office/powerpoint/2010/main" val="235859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Salt &amp; Light pt. 2</a:t>
            </a:r>
          </a:p>
        </p:txBody>
      </p:sp>
      <p:sp>
        <p:nvSpPr>
          <p:cNvPr id="3" name="Content Placeholder 2"/>
          <p:cNvSpPr>
            <a:spLocks noGrp="1"/>
          </p:cNvSpPr>
          <p:nvPr>
            <p:ph idx="1"/>
          </p:nvPr>
        </p:nvSpPr>
        <p:spPr>
          <a:xfrm>
            <a:off x="457200" y="1828800"/>
            <a:ext cx="7772400" cy="3649133"/>
          </a:xfrm>
        </p:spPr>
        <p:txBody>
          <a:bodyPr/>
          <a:lstStyle/>
          <a:p>
            <a:r>
              <a:rPr lang="en-US" sz="2800" dirty="0" smtClean="0"/>
              <a:t>Second, salt was used then, as now, as a flavor enhancer. </a:t>
            </a:r>
          </a:p>
          <a:p>
            <a:r>
              <a:rPr lang="en-US" sz="2800" dirty="0" smtClean="0"/>
              <a:t>In the same way that salt enhances the flavor of the food it seasons, the followers of Christ stand out as those who “enhance” the flavor of life in this world. </a:t>
            </a:r>
          </a:p>
          <a:p>
            <a:pPr marL="0" indent="0">
              <a:buNone/>
            </a:pPr>
            <a:endParaRPr lang="en-US" dirty="0"/>
          </a:p>
        </p:txBody>
      </p:sp>
    </p:spTree>
    <p:extLst>
      <p:ext uri="{BB962C8B-B14F-4D97-AF65-F5344CB8AC3E}">
        <p14:creationId xmlns:p14="http://schemas.microsoft.com/office/powerpoint/2010/main" val="2395433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Salt &amp; Light pt. 2</a:t>
            </a:r>
          </a:p>
        </p:txBody>
      </p:sp>
      <p:sp>
        <p:nvSpPr>
          <p:cNvPr id="3" name="Content Placeholder 2"/>
          <p:cNvSpPr>
            <a:spLocks noGrp="1"/>
          </p:cNvSpPr>
          <p:nvPr>
            <p:ph idx="1"/>
          </p:nvPr>
        </p:nvSpPr>
        <p:spPr>
          <a:xfrm>
            <a:off x="457200" y="609601"/>
            <a:ext cx="7772400" cy="3649133"/>
          </a:xfrm>
        </p:spPr>
        <p:txBody>
          <a:bodyPr>
            <a:normAutofit/>
          </a:bodyPr>
          <a:lstStyle/>
          <a:p>
            <a:r>
              <a:rPr lang="en-US" sz="4000" dirty="0" smtClean="0"/>
              <a:t>What are the benefits of light</a:t>
            </a:r>
            <a:endParaRPr lang="en-US" sz="4000" dirty="0"/>
          </a:p>
        </p:txBody>
      </p:sp>
    </p:spTree>
    <p:extLst>
      <p:ext uri="{BB962C8B-B14F-4D97-AF65-F5344CB8AC3E}">
        <p14:creationId xmlns:p14="http://schemas.microsoft.com/office/powerpoint/2010/main" val="3038120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2"/>
            <a:ext cx="7772400" cy="1456267"/>
          </a:xfrm>
        </p:spPr>
        <p:txBody>
          <a:bodyPr>
            <a:normAutofit/>
          </a:bodyPr>
          <a:lstStyle/>
          <a:p>
            <a:r>
              <a:rPr lang="en-US" sz="4400" dirty="0"/>
              <a:t>Salt &amp; Light pt. 2</a:t>
            </a:r>
          </a:p>
        </p:txBody>
      </p:sp>
      <p:sp>
        <p:nvSpPr>
          <p:cNvPr id="3" name="Content Placeholder 2"/>
          <p:cNvSpPr>
            <a:spLocks noGrp="1"/>
          </p:cNvSpPr>
          <p:nvPr>
            <p:ph idx="1"/>
          </p:nvPr>
        </p:nvSpPr>
        <p:spPr/>
        <p:txBody>
          <a:bodyPr>
            <a:noAutofit/>
          </a:bodyPr>
          <a:lstStyle/>
          <a:p>
            <a:r>
              <a:rPr lang="en-US" sz="2400" dirty="0"/>
              <a:t>Our bodies need a good quantity of light at the right intensity and at the right time of day to act as cues for our internal body clock. </a:t>
            </a:r>
          </a:p>
          <a:p>
            <a:r>
              <a:rPr lang="en-US" sz="2400" dirty="0"/>
              <a:t>Light in the morning helps us wake up and feel alert and </a:t>
            </a:r>
            <a:r>
              <a:rPr lang="en-US" sz="2400" dirty="0" smtClean="0"/>
              <a:t>energized</a:t>
            </a:r>
            <a:r>
              <a:rPr lang="en-US" sz="2400" dirty="0"/>
              <a:t>, while dimmer light at night cues us to go to sleep and stay asleep. </a:t>
            </a:r>
          </a:p>
          <a:p>
            <a:r>
              <a:rPr lang="en-US" sz="2400" dirty="0"/>
              <a:t>'Light is critical for our health and wellbeing. Ensuring that we receive adequate light levels at the appropriate time of day benefits our alertness, mood, productivity, sleep patterns and many aspects of our physiology,' says Dr Victoria Revell, a chronobiologist at the University of Surrey. </a:t>
            </a:r>
            <a:r>
              <a:rPr lang="en-US" sz="600" dirty="0" smtClean="0">
                <a:hlinkClick r:id="rId2"/>
              </a:rPr>
              <a:t>http</a:t>
            </a:r>
            <a:r>
              <a:rPr lang="en-US" sz="600" dirty="0">
                <a:hlinkClick r:id="rId2"/>
              </a:rPr>
              <a:t>://www.netdoctor.co.uk/healthy-living/wellbeing/how-light-affects-your-health.htm#ixzz3jHymcA1A</a:t>
            </a:r>
            <a:r>
              <a:rPr lang="en-US" sz="600" dirty="0"/>
              <a:t> </a:t>
            </a:r>
            <a:br>
              <a:rPr lang="en-US" sz="600" dirty="0"/>
            </a:br>
            <a:r>
              <a:rPr lang="en-US" sz="600" dirty="0"/>
              <a:t/>
            </a:r>
            <a:br>
              <a:rPr lang="en-US" sz="600" dirty="0"/>
            </a:br>
            <a:endParaRPr lang="en-US" sz="600" dirty="0"/>
          </a:p>
        </p:txBody>
      </p:sp>
    </p:spTree>
    <p:extLst>
      <p:ext uri="{BB962C8B-B14F-4D97-AF65-F5344CB8AC3E}">
        <p14:creationId xmlns:p14="http://schemas.microsoft.com/office/powerpoint/2010/main" val="340976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7200" y="1752600"/>
            <a:ext cx="8458200" cy="4038601"/>
          </a:xfrm>
        </p:spPr>
        <p:txBody>
          <a:bodyPr>
            <a:noAutofit/>
          </a:bodyPr>
          <a:lstStyle/>
          <a:p>
            <a:pPr marL="0" indent="0">
              <a:buNone/>
            </a:pPr>
            <a:r>
              <a:rPr lang="en-US" sz="2400" b="1" dirty="0"/>
              <a:t>Benefits of Lig</a:t>
            </a:r>
            <a:r>
              <a:rPr lang="en-US" sz="2400" dirty="0"/>
              <a:t>ht (Matt </a:t>
            </a:r>
            <a:r>
              <a:rPr lang="en-US" sz="2400" dirty="0" smtClean="0"/>
              <a:t>5:13-16)</a:t>
            </a:r>
          </a:p>
          <a:p>
            <a:r>
              <a:rPr lang="en-US" sz="2400" dirty="0" smtClean="0"/>
              <a:t>Clarifies</a:t>
            </a:r>
          </a:p>
          <a:p>
            <a:r>
              <a:rPr lang="en-US" sz="2400" dirty="0" smtClean="0"/>
              <a:t>Illuminates</a:t>
            </a:r>
          </a:p>
          <a:p>
            <a:r>
              <a:rPr lang="en-US" sz="2400" dirty="0" smtClean="0"/>
              <a:t>Disinfects </a:t>
            </a:r>
          </a:p>
          <a:p>
            <a:r>
              <a:rPr lang="en-US" sz="2400" dirty="0" smtClean="0"/>
              <a:t>Warms &amp; Assures Safety </a:t>
            </a:r>
          </a:p>
          <a:p>
            <a:r>
              <a:rPr lang="en-US" sz="2400" dirty="0" smtClean="0"/>
              <a:t>Gives </a:t>
            </a:r>
            <a:r>
              <a:rPr lang="en-US" sz="2400" dirty="0"/>
              <a:t>Life As </a:t>
            </a:r>
            <a:r>
              <a:rPr lang="en-US" sz="2400" dirty="0" smtClean="0"/>
              <a:t>Photosynthesis </a:t>
            </a:r>
          </a:p>
          <a:p>
            <a:r>
              <a:rPr lang="en-US" sz="2400" dirty="0" smtClean="0"/>
              <a:t>Reflects What </a:t>
            </a:r>
            <a:r>
              <a:rPr lang="en-US" sz="2400" dirty="0"/>
              <a:t>is </a:t>
            </a:r>
            <a:r>
              <a:rPr lang="en-US" sz="2400" dirty="0" smtClean="0"/>
              <a:t>Missing </a:t>
            </a:r>
          </a:p>
          <a:p>
            <a:r>
              <a:rPr lang="en-US" sz="2400" dirty="0" smtClean="0"/>
              <a:t>Makes things known (reveals) </a:t>
            </a:r>
          </a:p>
          <a:p>
            <a:r>
              <a:rPr lang="en-US" sz="2400" dirty="0" smtClean="0"/>
              <a:t>Promotes Progress</a:t>
            </a:r>
          </a:p>
        </p:txBody>
      </p:sp>
    </p:spTree>
    <p:extLst>
      <p:ext uri="{BB962C8B-B14F-4D97-AF65-F5344CB8AC3E}">
        <p14:creationId xmlns:p14="http://schemas.microsoft.com/office/powerpoint/2010/main" val="4081205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50574" y="1676400"/>
            <a:ext cx="7772400" cy="3649133"/>
          </a:xfrm>
        </p:spPr>
        <p:txBody>
          <a:bodyPr>
            <a:noAutofit/>
          </a:bodyPr>
          <a:lstStyle/>
          <a:p>
            <a:pPr marL="0" indent="0">
              <a:buNone/>
            </a:pPr>
            <a:r>
              <a:rPr lang="en-US" sz="2400" b="1" dirty="0" smtClean="0"/>
              <a:t>Benefits of Light</a:t>
            </a:r>
            <a:endParaRPr lang="en-US" sz="2400" b="1" dirty="0"/>
          </a:p>
          <a:p>
            <a:r>
              <a:rPr lang="en-US" sz="2400" dirty="0" smtClean="0"/>
              <a:t>Stimulates </a:t>
            </a:r>
            <a:r>
              <a:rPr lang="en-US" sz="2400" dirty="0"/>
              <a:t>and </a:t>
            </a:r>
            <a:r>
              <a:rPr lang="en-US" sz="2400" dirty="0" smtClean="0"/>
              <a:t>Motivates</a:t>
            </a:r>
            <a:endParaRPr lang="en-US" sz="2400" dirty="0"/>
          </a:p>
          <a:p>
            <a:r>
              <a:rPr lang="en-US" sz="2400" dirty="0"/>
              <a:t>Provides </a:t>
            </a:r>
            <a:r>
              <a:rPr lang="en-US" sz="2400" dirty="0" smtClean="0"/>
              <a:t>Vision </a:t>
            </a:r>
            <a:endParaRPr lang="en-US" sz="2400" dirty="0"/>
          </a:p>
          <a:p>
            <a:r>
              <a:rPr lang="en-US" sz="2400" dirty="0"/>
              <a:t>Adds Credibility</a:t>
            </a:r>
          </a:p>
          <a:p>
            <a:r>
              <a:rPr lang="en-US" sz="2400" dirty="0"/>
              <a:t>Defeats the </a:t>
            </a:r>
            <a:r>
              <a:rPr lang="en-US" sz="2400" dirty="0" smtClean="0"/>
              <a:t>darkness</a:t>
            </a:r>
            <a:endParaRPr lang="en-US" sz="2400" dirty="0"/>
          </a:p>
          <a:p>
            <a:r>
              <a:rPr lang="en-US" sz="2400" dirty="0"/>
              <a:t>Inspires </a:t>
            </a:r>
          </a:p>
          <a:p>
            <a:r>
              <a:rPr lang="en-US" sz="2400" dirty="0"/>
              <a:t>Convicts</a:t>
            </a:r>
          </a:p>
          <a:p>
            <a:r>
              <a:rPr lang="en-US" sz="2400" dirty="0"/>
              <a:t>Exposes Sin and </a:t>
            </a:r>
            <a:r>
              <a:rPr lang="en-US" sz="2400" dirty="0" smtClean="0"/>
              <a:t>Sickness</a:t>
            </a:r>
            <a:endParaRPr lang="en-US" sz="2400" dirty="0"/>
          </a:p>
          <a:p>
            <a:r>
              <a:rPr lang="en-US" sz="2400" dirty="0"/>
              <a:t>Irritates Those in </a:t>
            </a:r>
            <a:r>
              <a:rPr lang="en-US" sz="2400" dirty="0" smtClean="0"/>
              <a:t>Darkness </a:t>
            </a:r>
            <a:endParaRPr lang="en-US" sz="2400" dirty="0"/>
          </a:p>
        </p:txBody>
      </p:sp>
    </p:spTree>
    <p:extLst>
      <p:ext uri="{BB962C8B-B14F-4D97-AF65-F5344CB8AC3E}">
        <p14:creationId xmlns:p14="http://schemas.microsoft.com/office/powerpoint/2010/main" val="4068086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152400" y="1219200"/>
            <a:ext cx="8686800" cy="4572001"/>
          </a:xfrm>
        </p:spPr>
        <p:txBody>
          <a:bodyPr>
            <a:noAutofit/>
          </a:bodyPr>
          <a:lstStyle/>
          <a:p>
            <a:r>
              <a:rPr lang="en-US" sz="2400" dirty="0"/>
              <a:t>47% of the energy used in a home is for space conditioning (lighting and temperature control). Natural light produces energy savings by allowing a homeowner to use less heat, less air conditioning and eliminates the need to use artificial light. </a:t>
            </a:r>
            <a:endParaRPr lang="en-US" sz="2400" dirty="0" smtClean="0"/>
          </a:p>
          <a:p>
            <a:r>
              <a:rPr lang="en-US" sz="2400" dirty="0" smtClean="0"/>
              <a:t>In </a:t>
            </a:r>
            <a:r>
              <a:rPr lang="en-US" sz="2400" dirty="0"/>
              <a:t>some cases, adding natural light to a home </a:t>
            </a:r>
            <a:r>
              <a:rPr lang="en-US" sz="2400" dirty="0" smtClean="0"/>
              <a:t>can cause </a:t>
            </a:r>
            <a:r>
              <a:rPr lang="en-US" sz="2400" dirty="0"/>
              <a:t>energy costs to decrease by as much as 75%.</a:t>
            </a:r>
          </a:p>
          <a:p>
            <a:r>
              <a:rPr lang="en-US" sz="2400" dirty="0"/>
              <a:t>Research has proven that natural lighting helps people be more productive, happier, healthier and calmer. Natural light has also proven to regulate some disorders including SAD (</a:t>
            </a:r>
            <a:r>
              <a:rPr lang="en-US" sz="2400" dirty="0">
                <a:hlinkClick r:id="rId2"/>
              </a:rPr>
              <a:t>Seasonal Affective Disorder</a:t>
            </a:r>
            <a:r>
              <a:rPr lang="en-US" sz="2400" dirty="0" smtClean="0"/>
              <a:t>).</a:t>
            </a:r>
            <a:endParaRPr lang="en-US" sz="2400" dirty="0"/>
          </a:p>
        </p:txBody>
      </p:sp>
    </p:spTree>
    <p:extLst>
      <p:ext uri="{BB962C8B-B14F-4D97-AF65-F5344CB8AC3E}">
        <p14:creationId xmlns:p14="http://schemas.microsoft.com/office/powerpoint/2010/main" val="3020541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1" y="152400"/>
            <a:ext cx="7772400" cy="1456267"/>
          </a:xfrm>
        </p:spPr>
        <p:txBody>
          <a:bodyPr>
            <a:normAutofit/>
          </a:bodyPr>
          <a:lstStyle/>
          <a:p>
            <a:r>
              <a:rPr lang="en-US" sz="4400" dirty="0"/>
              <a:t>Salt &amp; Light pt. 2</a:t>
            </a:r>
          </a:p>
        </p:txBody>
      </p:sp>
      <p:sp>
        <p:nvSpPr>
          <p:cNvPr id="3" name="Content Placeholder 2"/>
          <p:cNvSpPr>
            <a:spLocks noGrp="1"/>
          </p:cNvSpPr>
          <p:nvPr>
            <p:ph idx="1"/>
          </p:nvPr>
        </p:nvSpPr>
        <p:spPr>
          <a:xfrm>
            <a:off x="483704" y="1608667"/>
            <a:ext cx="8050696" cy="4258733"/>
          </a:xfrm>
        </p:spPr>
        <p:txBody>
          <a:bodyPr>
            <a:normAutofit/>
          </a:bodyPr>
          <a:lstStyle/>
          <a:p>
            <a:r>
              <a:rPr lang="en-US" sz="3200" dirty="0"/>
              <a:t>Compared to other home lighting methods, natural lighting reduces eye strain and makes it easier for people to see.</a:t>
            </a:r>
          </a:p>
          <a:p>
            <a:r>
              <a:rPr lang="en-US" sz="3200" dirty="0"/>
              <a:t>Feeling depressed? Science has shown that simply being exposed to natural light for a short period of time can prevent depression in adults as well as children and boost one's spirits.</a:t>
            </a:r>
          </a:p>
          <a:p>
            <a:endParaRPr lang="en-US" dirty="0"/>
          </a:p>
        </p:txBody>
      </p:sp>
    </p:spTree>
    <p:extLst>
      <p:ext uri="{BB962C8B-B14F-4D97-AF65-F5344CB8AC3E}">
        <p14:creationId xmlns:p14="http://schemas.microsoft.com/office/powerpoint/2010/main" val="783656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177</TotalTime>
  <Words>1528</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Celestial</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Salt &amp; Light pt. 2</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Salt &amp; Light pt. 2</dc:title>
  <dc:creator>vhanflstubbp</dc:creator>
  <cp:lastModifiedBy>AFCC</cp:lastModifiedBy>
  <cp:revision>13</cp:revision>
  <cp:lastPrinted>2015-09-09T22:55:15Z</cp:lastPrinted>
  <dcterms:created xsi:type="dcterms:W3CDTF">2015-08-17T18:29:03Z</dcterms:created>
  <dcterms:modified xsi:type="dcterms:W3CDTF">2015-09-10T00:27:03Z</dcterms:modified>
</cp:coreProperties>
</file>