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6"/>
  </p:notesMasterIdLst>
  <p:sldIdLst>
    <p:sldId id="256" r:id="rId2"/>
    <p:sldId id="257" r:id="rId3"/>
    <p:sldId id="277" r:id="rId4"/>
    <p:sldId id="278" r:id="rId5"/>
    <p:sldId id="258" r:id="rId6"/>
    <p:sldId id="259" r:id="rId7"/>
    <p:sldId id="260" r:id="rId8"/>
    <p:sldId id="279" r:id="rId9"/>
    <p:sldId id="261" r:id="rId10"/>
    <p:sldId id="262" r:id="rId11"/>
    <p:sldId id="263" r:id="rId12"/>
    <p:sldId id="264" r:id="rId13"/>
    <p:sldId id="266" r:id="rId14"/>
    <p:sldId id="267" r:id="rId15"/>
    <p:sldId id="268" r:id="rId16"/>
    <p:sldId id="269" r:id="rId17"/>
    <p:sldId id="270" r:id="rId18"/>
    <p:sldId id="271" r:id="rId19"/>
    <p:sldId id="272" r:id="rId20"/>
    <p:sldId id="280" r:id="rId21"/>
    <p:sldId id="273" r:id="rId22"/>
    <p:sldId id="274" r:id="rId23"/>
    <p:sldId id="275" r:id="rId24"/>
    <p:sldId id="26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11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81B6F8-D947-4615-B839-D7CCB51FD92F}" type="datetimeFigureOut">
              <a:rPr lang="en-US" smtClean="0"/>
              <a:t>12/18/2014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0F9B3C-F81F-4EDA-9443-C414B59E00DA}" type="slidenum">
              <a:rPr lang="en-US" smtClean="0"/>
              <a:t>‹#›</a:t>
            </a:fld>
            <a:endParaRPr lang="en-US" dirty="0"/>
          </a:p>
        </p:txBody>
      </p:sp>
    </p:spTree>
    <p:extLst>
      <p:ext uri="{BB962C8B-B14F-4D97-AF65-F5344CB8AC3E}">
        <p14:creationId xmlns:p14="http://schemas.microsoft.com/office/powerpoint/2010/main" val="306501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0F9B3C-F81F-4EDA-9443-C414B59E00DA}" type="slidenum">
              <a:rPr lang="en-US" smtClean="0"/>
              <a:t>16</a:t>
            </a:fld>
            <a:endParaRPr lang="en-US" dirty="0"/>
          </a:p>
        </p:txBody>
      </p:sp>
    </p:spTree>
    <p:extLst>
      <p:ext uri="{BB962C8B-B14F-4D97-AF65-F5344CB8AC3E}">
        <p14:creationId xmlns:p14="http://schemas.microsoft.com/office/powerpoint/2010/main" val="17357335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D4EF23A9-01ED-4320-831F-C82B03A9CD6C}" type="datetimeFigureOut">
              <a:rPr lang="en-US" smtClean="0"/>
              <a:t>12/18/2014</a:t>
            </a:fld>
            <a:endParaRPr lang="en-US" dirty="0"/>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E85C595-E597-40AB-8488-BDD0EA17E6E6}" type="slidenum">
              <a:rPr lang="en-US" smtClean="0"/>
              <a:t>‹#›</a:t>
            </a:fld>
            <a:endParaRPr lang="en-US" dirty="0"/>
          </a:p>
        </p:txBody>
      </p:sp>
    </p:spTree>
    <p:extLst>
      <p:ext uri="{BB962C8B-B14F-4D97-AF65-F5344CB8AC3E}">
        <p14:creationId xmlns:p14="http://schemas.microsoft.com/office/powerpoint/2010/main" val="197313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EF23A9-01ED-4320-831F-C82B03A9CD6C}" type="datetimeFigureOut">
              <a:rPr lang="en-US" smtClean="0"/>
              <a:t>12/18/2014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4E85C595-E597-40AB-8488-BDD0EA17E6E6}" type="slidenum">
              <a:rPr lang="en-US" smtClean="0"/>
              <a:t>‹#›</a:t>
            </a:fld>
            <a:endParaRPr lang="en-US" dirty="0"/>
          </a:p>
        </p:txBody>
      </p:sp>
    </p:spTree>
    <p:extLst>
      <p:ext uri="{BB962C8B-B14F-4D97-AF65-F5344CB8AC3E}">
        <p14:creationId xmlns:p14="http://schemas.microsoft.com/office/powerpoint/2010/main" val="2349301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smtClean="0"/>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EF23A9-01ED-4320-831F-C82B03A9CD6C}" type="datetimeFigureOut">
              <a:rPr lang="en-US" smtClean="0"/>
              <a:t>12/18/2014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E85C595-E597-40AB-8488-BDD0EA17E6E6}" type="slidenum">
              <a:rPr lang="en-US" smtClean="0"/>
              <a:t>‹#›</a:t>
            </a:fld>
            <a:endParaRPr lang="en-US" dirty="0"/>
          </a:p>
        </p:txBody>
      </p:sp>
    </p:spTree>
    <p:extLst>
      <p:ext uri="{BB962C8B-B14F-4D97-AF65-F5344CB8AC3E}">
        <p14:creationId xmlns:p14="http://schemas.microsoft.com/office/powerpoint/2010/main" val="8274038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smtClean="0"/>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EF23A9-01ED-4320-831F-C82B03A9CD6C}" type="datetimeFigureOut">
              <a:rPr lang="en-US" smtClean="0"/>
              <a:t>12/18/2014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E85C595-E597-40AB-8488-BDD0EA17E6E6}" type="slidenum">
              <a:rPr lang="en-US" smtClean="0"/>
              <a:t>‹#›</a:t>
            </a:fld>
            <a:endParaRPr lang="en-US" dirty="0"/>
          </a:p>
        </p:txBody>
      </p:sp>
    </p:spTree>
    <p:extLst>
      <p:ext uri="{BB962C8B-B14F-4D97-AF65-F5344CB8AC3E}">
        <p14:creationId xmlns:p14="http://schemas.microsoft.com/office/powerpoint/2010/main" val="36937751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EF23A9-01ED-4320-831F-C82B03A9CD6C}" type="datetimeFigureOut">
              <a:rPr lang="en-US" smtClean="0"/>
              <a:t>12/18/2014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E85C595-E597-40AB-8488-BDD0EA17E6E6}" type="slidenum">
              <a:rPr lang="en-US" smtClean="0"/>
              <a:t>‹#›</a:t>
            </a:fld>
            <a:endParaRPr lang="en-US" dirty="0"/>
          </a:p>
        </p:txBody>
      </p:sp>
    </p:spTree>
    <p:extLst>
      <p:ext uri="{BB962C8B-B14F-4D97-AF65-F5344CB8AC3E}">
        <p14:creationId xmlns:p14="http://schemas.microsoft.com/office/powerpoint/2010/main" val="3212485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4EF23A9-01ED-4320-831F-C82B03A9CD6C}" type="datetimeFigureOut">
              <a:rPr lang="en-US" smtClean="0"/>
              <a:t>12/18/2014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4E85C595-E597-40AB-8488-BDD0EA17E6E6}" type="slidenum">
              <a:rPr lang="en-US" smtClean="0"/>
              <a:t>‹#›</a:t>
            </a:fld>
            <a:endParaRPr lang="en-US" dirty="0"/>
          </a:p>
        </p:txBody>
      </p:sp>
    </p:spTree>
    <p:extLst>
      <p:ext uri="{BB962C8B-B14F-4D97-AF65-F5344CB8AC3E}">
        <p14:creationId xmlns:p14="http://schemas.microsoft.com/office/powerpoint/2010/main" val="42808544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4EF23A9-01ED-4320-831F-C82B03A9CD6C}" type="datetimeFigureOut">
              <a:rPr lang="en-US" smtClean="0"/>
              <a:t>12/18/2014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4E85C595-E597-40AB-8488-BDD0EA17E6E6}" type="slidenum">
              <a:rPr lang="en-US" smtClean="0"/>
              <a:t>‹#›</a:t>
            </a:fld>
            <a:endParaRPr lang="en-US" dirty="0"/>
          </a:p>
        </p:txBody>
      </p:sp>
    </p:spTree>
    <p:extLst>
      <p:ext uri="{BB962C8B-B14F-4D97-AF65-F5344CB8AC3E}">
        <p14:creationId xmlns:p14="http://schemas.microsoft.com/office/powerpoint/2010/main" val="32608032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D4EF23A9-01ED-4320-831F-C82B03A9CD6C}" type="datetimeFigureOut">
              <a:rPr lang="en-US" smtClean="0"/>
              <a:t>12/18/2014</a:t>
            </a:fld>
            <a:endParaRPr lang="en-US" dirty="0"/>
          </a:p>
        </p:txBody>
      </p:sp>
      <p:sp>
        <p:nvSpPr>
          <p:cNvPr id="5" name="Footer Placeholder 4"/>
          <p:cNvSpPr>
            <a:spLocks noGrp="1"/>
          </p:cNvSpPr>
          <p:nvPr>
            <p:ph type="ftr" sz="quarter" idx="11"/>
          </p:nvPr>
        </p:nvSpPr>
        <p:spPr>
          <a:xfrm>
            <a:off x="516133" y="6387910"/>
            <a:ext cx="3859795" cy="228660"/>
          </a:xfrm>
        </p:spPr>
        <p:txBody>
          <a:bodyPr/>
          <a:lstStyle/>
          <a:p>
            <a:endParaRPr lang="en-US" dirty="0"/>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E85C595-E597-40AB-8488-BDD0EA17E6E6}" type="slidenum">
              <a:rPr lang="en-US" smtClean="0"/>
              <a:t>‹#›</a:t>
            </a:fld>
            <a:endParaRPr lang="en-US" dirty="0"/>
          </a:p>
        </p:txBody>
      </p:sp>
    </p:spTree>
    <p:extLst>
      <p:ext uri="{BB962C8B-B14F-4D97-AF65-F5344CB8AC3E}">
        <p14:creationId xmlns:p14="http://schemas.microsoft.com/office/powerpoint/2010/main" val="5211510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EF23A9-01ED-4320-831F-C82B03A9CD6C}" type="datetimeFigureOut">
              <a:rPr lang="en-US" smtClean="0"/>
              <a:t>12/18/2014</a:t>
            </a:fld>
            <a:endParaRPr lang="en-US" dirty="0"/>
          </a:p>
        </p:txBody>
      </p:sp>
      <p:sp>
        <p:nvSpPr>
          <p:cNvPr id="5" name="Footer Placeholder 4"/>
          <p:cNvSpPr>
            <a:spLocks noGrp="1"/>
          </p:cNvSpPr>
          <p:nvPr>
            <p:ph type="ftr" sz="quarter" idx="11"/>
          </p:nvPr>
        </p:nvSpPr>
        <p:spPr>
          <a:xfrm>
            <a:off x="538546" y="6365498"/>
            <a:ext cx="3859795" cy="228660"/>
          </a:xfrm>
        </p:spPr>
        <p:txBody>
          <a:bodyPr/>
          <a:lstStyle/>
          <a:p>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E85C595-E597-40AB-8488-BDD0EA17E6E6}" type="slidenum">
              <a:rPr lang="en-US" smtClean="0"/>
              <a:t>‹#›</a:t>
            </a:fld>
            <a:endParaRPr lang="en-US" dirty="0"/>
          </a:p>
        </p:txBody>
      </p:sp>
    </p:spTree>
    <p:extLst>
      <p:ext uri="{BB962C8B-B14F-4D97-AF65-F5344CB8AC3E}">
        <p14:creationId xmlns:p14="http://schemas.microsoft.com/office/powerpoint/2010/main" val="2299841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EF23A9-01ED-4320-831F-C82B03A9CD6C}" type="datetimeFigureOut">
              <a:rPr lang="en-US" smtClean="0"/>
              <a:t>12/18/2014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E85C595-E597-40AB-8488-BDD0EA17E6E6}" type="slidenum">
              <a:rPr lang="en-US" smtClean="0"/>
              <a:t>‹#›</a:t>
            </a:fld>
            <a:endParaRPr lang="en-US" dirty="0"/>
          </a:p>
        </p:txBody>
      </p:sp>
    </p:spTree>
    <p:extLst>
      <p:ext uri="{BB962C8B-B14F-4D97-AF65-F5344CB8AC3E}">
        <p14:creationId xmlns:p14="http://schemas.microsoft.com/office/powerpoint/2010/main" val="402892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EF23A9-01ED-4320-831F-C82B03A9CD6C}" type="datetimeFigureOut">
              <a:rPr lang="en-US" smtClean="0"/>
              <a:t>12/18/2014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E85C595-E597-40AB-8488-BDD0EA17E6E6}" type="slidenum">
              <a:rPr lang="en-US" smtClean="0"/>
              <a:t>‹#›</a:t>
            </a:fld>
            <a:endParaRPr lang="en-US" dirty="0"/>
          </a:p>
        </p:txBody>
      </p:sp>
    </p:spTree>
    <p:extLst>
      <p:ext uri="{BB962C8B-B14F-4D97-AF65-F5344CB8AC3E}">
        <p14:creationId xmlns:p14="http://schemas.microsoft.com/office/powerpoint/2010/main" val="100645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EF23A9-01ED-4320-831F-C82B03A9CD6C}" type="datetimeFigureOut">
              <a:rPr lang="en-US" smtClean="0"/>
              <a:t>12/18/2014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E85C595-E597-40AB-8488-BDD0EA17E6E6}" type="slidenum">
              <a:rPr lang="en-US" smtClean="0"/>
              <a:t>‹#›</a:t>
            </a:fld>
            <a:endParaRPr lang="en-US" dirty="0"/>
          </a:p>
        </p:txBody>
      </p:sp>
    </p:spTree>
    <p:extLst>
      <p:ext uri="{BB962C8B-B14F-4D97-AF65-F5344CB8AC3E}">
        <p14:creationId xmlns:p14="http://schemas.microsoft.com/office/powerpoint/2010/main" val="769302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4EF23A9-01ED-4320-831F-C82B03A9CD6C}" type="datetimeFigureOut">
              <a:rPr lang="en-US" smtClean="0"/>
              <a:t>12/18/2014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E85C595-E597-40AB-8488-BDD0EA17E6E6}" type="slidenum">
              <a:rPr lang="en-US" smtClean="0"/>
              <a:t>‹#›</a:t>
            </a:fld>
            <a:endParaRPr lang="en-US" dirty="0"/>
          </a:p>
        </p:txBody>
      </p:sp>
    </p:spTree>
    <p:extLst>
      <p:ext uri="{BB962C8B-B14F-4D97-AF65-F5344CB8AC3E}">
        <p14:creationId xmlns:p14="http://schemas.microsoft.com/office/powerpoint/2010/main" val="3682960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4EF23A9-01ED-4320-831F-C82B03A9CD6C}" type="datetimeFigureOut">
              <a:rPr lang="en-US" smtClean="0"/>
              <a:t>12/18/2014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E85C595-E597-40AB-8488-BDD0EA17E6E6}" type="slidenum">
              <a:rPr lang="en-US" smtClean="0"/>
              <a:t>‹#›</a:t>
            </a:fld>
            <a:endParaRPr lang="en-US" dirty="0"/>
          </a:p>
        </p:txBody>
      </p:sp>
    </p:spTree>
    <p:extLst>
      <p:ext uri="{BB962C8B-B14F-4D97-AF65-F5344CB8AC3E}">
        <p14:creationId xmlns:p14="http://schemas.microsoft.com/office/powerpoint/2010/main" val="2020274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D4EF23A9-01ED-4320-831F-C82B03A9CD6C}" type="datetimeFigureOut">
              <a:rPr lang="en-US" smtClean="0"/>
              <a:t>12/18/2014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4E85C595-E597-40AB-8488-BDD0EA17E6E6}" type="slidenum">
              <a:rPr lang="en-US" smtClean="0"/>
              <a:t>‹#›</a:t>
            </a:fld>
            <a:endParaRPr lang="en-US" dirty="0"/>
          </a:p>
        </p:txBody>
      </p:sp>
    </p:spTree>
    <p:extLst>
      <p:ext uri="{BB962C8B-B14F-4D97-AF65-F5344CB8AC3E}">
        <p14:creationId xmlns:p14="http://schemas.microsoft.com/office/powerpoint/2010/main" val="4198319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EF23A9-01ED-4320-831F-C82B03A9CD6C}" type="datetimeFigureOut">
              <a:rPr lang="en-US" smtClean="0"/>
              <a:t>12/18/2014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4E85C595-E597-40AB-8488-BDD0EA17E6E6}" type="slidenum">
              <a:rPr lang="en-US" smtClean="0"/>
              <a:t>‹#›</a:t>
            </a:fld>
            <a:endParaRPr lang="en-US" dirty="0"/>
          </a:p>
        </p:txBody>
      </p:sp>
    </p:spTree>
    <p:extLst>
      <p:ext uri="{BB962C8B-B14F-4D97-AF65-F5344CB8AC3E}">
        <p14:creationId xmlns:p14="http://schemas.microsoft.com/office/powerpoint/2010/main" val="611246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EF23A9-01ED-4320-831F-C82B03A9CD6C}" type="datetimeFigureOut">
              <a:rPr lang="en-US" smtClean="0"/>
              <a:t>12/18/2014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4E85C595-E597-40AB-8488-BDD0EA17E6E6}" type="slidenum">
              <a:rPr lang="en-US" smtClean="0"/>
              <a:t>‹#›</a:t>
            </a:fld>
            <a:endParaRPr lang="en-US" dirty="0"/>
          </a:p>
        </p:txBody>
      </p:sp>
    </p:spTree>
    <p:extLst>
      <p:ext uri="{BB962C8B-B14F-4D97-AF65-F5344CB8AC3E}">
        <p14:creationId xmlns:p14="http://schemas.microsoft.com/office/powerpoint/2010/main" val="1272104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D4EF23A9-01ED-4320-831F-C82B03A9CD6C}" type="datetimeFigureOut">
              <a:rPr lang="en-US" smtClean="0"/>
              <a:t>12/18/2014</a:t>
            </a:fld>
            <a:endParaRPr lang="en-US" dirty="0"/>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dirty="0"/>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4E85C595-E597-40AB-8488-BDD0EA17E6E6}" type="slidenum">
              <a:rPr lang="en-US" smtClean="0"/>
              <a:t>‹#›</a:t>
            </a:fld>
            <a:endParaRPr lang="en-US" dirty="0"/>
          </a:p>
        </p:txBody>
      </p:sp>
    </p:spTree>
    <p:extLst>
      <p:ext uri="{BB962C8B-B14F-4D97-AF65-F5344CB8AC3E}">
        <p14:creationId xmlns:p14="http://schemas.microsoft.com/office/powerpoint/2010/main" val="184497502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6440" y="2226503"/>
            <a:ext cx="5917679" cy="2421697"/>
          </a:xfrm>
        </p:spPr>
        <p:txBody>
          <a:bodyPr/>
          <a:lstStyle/>
          <a:p>
            <a:r>
              <a:rPr lang="en-US" dirty="0" smtClean="0"/>
              <a:t>What Does It Mean To Be Saved</a:t>
            </a:r>
            <a:endParaRPr lang="en-US" dirty="0"/>
          </a:p>
        </p:txBody>
      </p:sp>
      <p:sp>
        <p:nvSpPr>
          <p:cNvPr id="3" name="Subtitle 2"/>
          <p:cNvSpPr>
            <a:spLocks noGrp="1"/>
          </p:cNvSpPr>
          <p:nvPr>
            <p:ph type="subTitle" idx="1"/>
          </p:nvPr>
        </p:nvSpPr>
        <p:spPr>
          <a:xfrm>
            <a:off x="866440" y="4648200"/>
            <a:ext cx="6905960" cy="1447800"/>
          </a:xfrm>
        </p:spPr>
        <p:txBody>
          <a:bodyPr>
            <a:normAutofit fontScale="92500" lnSpcReduction="10000"/>
          </a:bodyPr>
          <a:lstStyle/>
          <a:p>
            <a:r>
              <a:rPr lang="en-US" sz="2000" dirty="0">
                <a:solidFill>
                  <a:schemeClr val="bg1"/>
                </a:solidFill>
              </a:rPr>
              <a:t>For God saved us and called us to live a holy life. He did this, not because we deserved it, but because that was his plan from before the beginning of time—to show us his grace through Christ Jesus. </a:t>
            </a:r>
            <a:r>
              <a:rPr lang="en-US" sz="2000" dirty="0" smtClean="0">
                <a:solidFill>
                  <a:schemeClr val="bg1"/>
                </a:solidFill>
              </a:rPr>
              <a:t>    </a:t>
            </a:r>
            <a:r>
              <a:rPr lang="en-US" dirty="0" smtClean="0">
                <a:solidFill>
                  <a:schemeClr val="bg1"/>
                </a:solidFill>
              </a:rPr>
              <a:t>II Tim. 1:9 NLT</a:t>
            </a:r>
            <a:endParaRPr lang="en-US" dirty="0">
              <a:solidFill>
                <a:schemeClr val="bg1"/>
              </a:solidFill>
            </a:endParaRPr>
          </a:p>
        </p:txBody>
      </p:sp>
    </p:spTree>
    <p:extLst>
      <p:ext uri="{BB962C8B-B14F-4D97-AF65-F5344CB8AC3E}">
        <p14:creationId xmlns:p14="http://schemas.microsoft.com/office/powerpoint/2010/main" val="16382418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SAVED</a:t>
            </a:r>
            <a:endParaRPr lang="en-US" dirty="0"/>
          </a:p>
        </p:txBody>
      </p:sp>
      <p:sp>
        <p:nvSpPr>
          <p:cNvPr id="3" name="Content Placeholder 2"/>
          <p:cNvSpPr>
            <a:spLocks noGrp="1"/>
          </p:cNvSpPr>
          <p:nvPr>
            <p:ph idx="1"/>
          </p:nvPr>
        </p:nvSpPr>
        <p:spPr>
          <a:xfrm>
            <a:off x="864382" y="2209800"/>
            <a:ext cx="6345260" cy="4191000"/>
          </a:xfrm>
        </p:spPr>
        <p:txBody>
          <a:bodyPr>
            <a:noAutofit/>
          </a:bodyPr>
          <a:lstStyle/>
          <a:p>
            <a:r>
              <a:rPr lang="en-US" sz="2800" dirty="0" smtClean="0"/>
              <a:t>However, you did lose your fellowship with your father until you confessed your wrong. When you confessed, your fellowship was restored. </a:t>
            </a:r>
          </a:p>
          <a:p>
            <a:r>
              <a:rPr lang="en-US" sz="2800" dirty="0"/>
              <a:t>For all have sinned and come short of the Glory of God” (Romans </a:t>
            </a:r>
            <a:r>
              <a:rPr lang="en-US" sz="2800" dirty="0" smtClean="0"/>
              <a:t>3:23-26).</a:t>
            </a:r>
            <a:endParaRPr lang="en-US" sz="2800" dirty="0"/>
          </a:p>
        </p:txBody>
      </p:sp>
    </p:spTree>
    <p:extLst>
      <p:ext uri="{BB962C8B-B14F-4D97-AF65-F5344CB8AC3E}">
        <p14:creationId xmlns:p14="http://schemas.microsoft.com/office/powerpoint/2010/main" val="12588912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SAVED</a:t>
            </a:r>
            <a:endParaRPr lang="en-US" dirty="0"/>
          </a:p>
        </p:txBody>
      </p:sp>
      <p:sp>
        <p:nvSpPr>
          <p:cNvPr id="3" name="Content Placeholder 2"/>
          <p:cNvSpPr>
            <a:spLocks noGrp="1"/>
          </p:cNvSpPr>
          <p:nvPr>
            <p:ph idx="1"/>
          </p:nvPr>
        </p:nvSpPr>
        <p:spPr>
          <a:xfrm>
            <a:off x="864382" y="2286000"/>
            <a:ext cx="6345260" cy="3962400"/>
          </a:xfrm>
        </p:spPr>
        <p:txBody>
          <a:bodyPr>
            <a:noAutofit/>
          </a:bodyPr>
          <a:lstStyle/>
          <a:p>
            <a:r>
              <a:rPr lang="en-US" sz="2400" dirty="0" smtClean="0"/>
              <a:t>The </a:t>
            </a:r>
            <a:r>
              <a:rPr lang="en-US" sz="2400" b="1" dirty="0" smtClean="0"/>
              <a:t>E</a:t>
            </a:r>
            <a:r>
              <a:rPr lang="en-US" sz="2400" dirty="0" smtClean="0"/>
              <a:t> in sav</a:t>
            </a:r>
            <a:r>
              <a:rPr lang="en-US" sz="2400" b="1" dirty="0" smtClean="0"/>
              <a:t>e</a:t>
            </a:r>
            <a:r>
              <a:rPr lang="en-US" sz="2400" dirty="0" smtClean="0"/>
              <a:t>d stands for </a:t>
            </a:r>
            <a:r>
              <a:rPr lang="en-US" sz="2400" b="1" dirty="0" smtClean="0"/>
              <a:t>E</a:t>
            </a:r>
            <a:r>
              <a:rPr lang="en-US" sz="2400" dirty="0" smtClean="0"/>
              <a:t>dify</a:t>
            </a:r>
          </a:p>
          <a:p>
            <a:r>
              <a:rPr lang="en-US" sz="2400" b="1" dirty="0"/>
              <a:t>Edify</a:t>
            </a:r>
            <a:r>
              <a:rPr lang="en-US" sz="2400" dirty="0" smtClean="0">
                <a:effectLst/>
              </a:rPr>
              <a:t> </a:t>
            </a:r>
            <a:r>
              <a:rPr lang="en-US" sz="2400" dirty="0" smtClean="0"/>
              <a:t>is </a:t>
            </a:r>
            <a:r>
              <a:rPr lang="en-US" sz="2400" dirty="0"/>
              <a:t>a word that means to strengthen and build you up. As you daily read the Bible and memorize verses, you will grow spiritually. </a:t>
            </a:r>
            <a:endParaRPr lang="en-US" sz="2400" dirty="0" smtClean="0"/>
          </a:p>
          <a:p>
            <a:r>
              <a:rPr lang="en-US" sz="2400" dirty="0" smtClean="0"/>
              <a:t>Like </a:t>
            </a:r>
            <a:r>
              <a:rPr lang="en-US" sz="2400" dirty="0"/>
              <a:t>pizza is </a:t>
            </a:r>
            <a:r>
              <a:rPr lang="en-US" sz="2400" dirty="0" smtClean="0"/>
              <a:t>physical </a:t>
            </a:r>
            <a:r>
              <a:rPr lang="en-US" sz="2400" dirty="0"/>
              <a:t>food for the body. </a:t>
            </a:r>
            <a:r>
              <a:rPr lang="en-US" sz="2400" dirty="0" smtClean="0"/>
              <a:t>Jesus and the Word of God is spiritual food for our souls, He </a:t>
            </a:r>
            <a:r>
              <a:rPr lang="en-US" sz="2400" dirty="0"/>
              <a:t>said, “I am the bread of </a:t>
            </a:r>
            <a:r>
              <a:rPr lang="en-US" sz="2400" dirty="0" smtClean="0"/>
              <a:t>life”. (St. John </a:t>
            </a:r>
            <a:r>
              <a:rPr lang="en-US" sz="2400" dirty="0"/>
              <a:t>6:35)</a:t>
            </a:r>
          </a:p>
        </p:txBody>
      </p:sp>
    </p:spTree>
    <p:extLst>
      <p:ext uri="{BB962C8B-B14F-4D97-AF65-F5344CB8AC3E}">
        <p14:creationId xmlns:p14="http://schemas.microsoft.com/office/powerpoint/2010/main" val="3453672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SAVED</a:t>
            </a:r>
            <a:endParaRPr lang="en-US" dirty="0"/>
          </a:p>
        </p:txBody>
      </p:sp>
      <p:sp>
        <p:nvSpPr>
          <p:cNvPr id="3" name="Content Placeholder 2"/>
          <p:cNvSpPr>
            <a:spLocks noGrp="1"/>
          </p:cNvSpPr>
          <p:nvPr>
            <p:ph idx="1"/>
          </p:nvPr>
        </p:nvSpPr>
        <p:spPr>
          <a:xfrm>
            <a:off x="864382" y="2209800"/>
            <a:ext cx="6345260" cy="4191000"/>
          </a:xfrm>
        </p:spPr>
        <p:txBody>
          <a:bodyPr>
            <a:normAutofit/>
          </a:bodyPr>
          <a:lstStyle/>
          <a:p>
            <a:r>
              <a:rPr lang="en-US" sz="2000" b="1" dirty="0" smtClean="0"/>
              <a:t>D</a:t>
            </a:r>
            <a:r>
              <a:rPr lang="en-US" sz="2000" dirty="0" smtClean="0"/>
              <a:t> in save</a:t>
            </a:r>
            <a:r>
              <a:rPr lang="en-US" sz="2000" b="1" dirty="0" smtClean="0"/>
              <a:t>d</a:t>
            </a:r>
            <a:r>
              <a:rPr lang="en-US" sz="2000" dirty="0" smtClean="0"/>
              <a:t> stands for </a:t>
            </a:r>
            <a:r>
              <a:rPr lang="en-US" sz="2000" b="1" dirty="0" smtClean="0"/>
              <a:t>D</a:t>
            </a:r>
            <a:r>
              <a:rPr lang="en-US" sz="2000" dirty="0" smtClean="0"/>
              <a:t>irection</a:t>
            </a:r>
          </a:p>
          <a:p>
            <a:r>
              <a:rPr lang="en-US" sz="2000" b="1" dirty="0"/>
              <a:t>Direction</a:t>
            </a:r>
            <a:r>
              <a:rPr lang="en-US" sz="2000" dirty="0" smtClean="0">
                <a:effectLst/>
              </a:rPr>
              <a:t> </a:t>
            </a:r>
            <a:r>
              <a:rPr lang="en-US" sz="2000" dirty="0" smtClean="0"/>
              <a:t>When were </a:t>
            </a:r>
            <a:r>
              <a:rPr lang="en-US" sz="2000" dirty="0"/>
              <a:t>saved, the Holy Spirit </a:t>
            </a:r>
            <a:r>
              <a:rPr lang="en-US" sz="2000" dirty="0" smtClean="0"/>
              <a:t>comes </a:t>
            </a:r>
            <a:r>
              <a:rPr lang="en-US" sz="2000" dirty="0"/>
              <a:t>to live within </a:t>
            </a:r>
            <a:r>
              <a:rPr lang="en-US" sz="2000" dirty="0" smtClean="0"/>
              <a:t>us. </a:t>
            </a:r>
            <a:r>
              <a:rPr lang="en-US" sz="2000" dirty="0"/>
              <a:t>He is the third person of the Trinity. He is that “still small voice”. When </a:t>
            </a:r>
            <a:r>
              <a:rPr lang="en-US" sz="2000" dirty="0" smtClean="0"/>
              <a:t>we </a:t>
            </a:r>
            <a:r>
              <a:rPr lang="en-US" sz="2000" dirty="0"/>
              <a:t>sin or do wrong, the Bible says He will be "grieved” and convict </a:t>
            </a:r>
            <a:r>
              <a:rPr lang="en-US" sz="2000" dirty="0" smtClean="0"/>
              <a:t>us </a:t>
            </a:r>
            <a:r>
              <a:rPr lang="en-US" sz="2000" dirty="0"/>
              <a:t>of </a:t>
            </a:r>
            <a:r>
              <a:rPr lang="en-US" sz="2000" dirty="0" smtClean="0"/>
              <a:t>our sin</a:t>
            </a:r>
            <a:r>
              <a:rPr lang="en-US" sz="2000" dirty="0"/>
              <a:t>. But when all is right He brings peace. </a:t>
            </a:r>
            <a:r>
              <a:rPr lang="en-US" sz="2000" dirty="0" smtClean="0"/>
              <a:t>(St. John 16:7-8)</a:t>
            </a:r>
          </a:p>
          <a:p>
            <a:r>
              <a:rPr lang="en-US" sz="2000" dirty="0" smtClean="0"/>
              <a:t>He </a:t>
            </a:r>
            <a:r>
              <a:rPr lang="en-US" sz="2000" dirty="0"/>
              <a:t>is also your teacher, to lead you into all truth and help you understand the Bible. Here are some </a:t>
            </a:r>
            <a:r>
              <a:rPr lang="en-US" sz="2000" dirty="0" smtClean="0"/>
              <a:t>verses. *(Ps. 23:2-3, Ps.139:7-10, St John 16:13</a:t>
            </a:r>
            <a:r>
              <a:rPr lang="en-US" sz="2000" dirty="0" smtClean="0">
                <a:effectLst/>
              </a:rPr>
              <a:t>)</a:t>
            </a:r>
            <a:endParaRPr lang="en-US" sz="2000" dirty="0"/>
          </a:p>
        </p:txBody>
      </p:sp>
    </p:spTree>
    <p:extLst>
      <p:ext uri="{BB962C8B-B14F-4D97-AF65-F5344CB8AC3E}">
        <p14:creationId xmlns:p14="http://schemas.microsoft.com/office/powerpoint/2010/main" val="1681346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SAVED</a:t>
            </a:r>
            <a:endParaRPr lang="en-US" dirty="0"/>
          </a:p>
        </p:txBody>
      </p:sp>
      <p:sp>
        <p:nvSpPr>
          <p:cNvPr id="3" name="Content Placeholder 2"/>
          <p:cNvSpPr>
            <a:spLocks noGrp="1"/>
          </p:cNvSpPr>
          <p:nvPr>
            <p:ph idx="1"/>
          </p:nvPr>
        </p:nvSpPr>
        <p:spPr>
          <a:xfrm>
            <a:off x="864382" y="2209800"/>
            <a:ext cx="6345260" cy="4343400"/>
          </a:xfrm>
        </p:spPr>
        <p:txBody>
          <a:bodyPr>
            <a:normAutofit/>
          </a:bodyPr>
          <a:lstStyle/>
          <a:p>
            <a:r>
              <a:rPr lang="en-US" sz="2000" b="1" dirty="0" smtClean="0">
                <a:effectLst/>
              </a:rPr>
              <a:t>ELEVEN THINGS SALVATION AND THE NEW BIRTH ARE NOT</a:t>
            </a:r>
            <a:br>
              <a:rPr lang="en-US" sz="2000" b="1" dirty="0" smtClean="0">
                <a:effectLst/>
              </a:rPr>
            </a:br>
            <a:r>
              <a:rPr lang="en-US" sz="2000" dirty="0" smtClean="0">
                <a:effectLst/>
              </a:rPr>
              <a:t/>
            </a:r>
            <a:br>
              <a:rPr lang="en-US" sz="2000" dirty="0" smtClean="0">
                <a:effectLst/>
              </a:rPr>
            </a:br>
            <a:r>
              <a:rPr lang="en-US" sz="2000" dirty="0" smtClean="0">
                <a:effectLst/>
              </a:rPr>
              <a:t>1. Not of natural generation or descent - "not of blood." Though one may be born in a Christian home and of Christian parents, this does not make him a Christian.</a:t>
            </a:r>
            <a:br>
              <a:rPr lang="en-US" sz="2000" dirty="0" smtClean="0">
                <a:effectLst/>
              </a:rPr>
            </a:br>
            <a:r>
              <a:rPr lang="en-US" sz="2000" dirty="0" smtClean="0">
                <a:effectLst/>
              </a:rPr>
              <a:t/>
            </a:r>
            <a:br>
              <a:rPr lang="en-US" sz="2000" dirty="0" smtClean="0">
                <a:effectLst/>
              </a:rPr>
            </a:br>
            <a:r>
              <a:rPr lang="en-US" sz="2000" dirty="0" smtClean="0">
                <a:effectLst/>
              </a:rPr>
              <a:t>2. Not of self determination - "will of the flesh." Just as a child cannot will itself to be born physically, so no one can produce the new birth by his own efforts.</a:t>
            </a:r>
            <a:br>
              <a:rPr lang="en-US" sz="2000" dirty="0" smtClean="0">
                <a:effectLst/>
              </a:rPr>
            </a:br>
            <a:endParaRPr lang="en-US" sz="2000" dirty="0"/>
          </a:p>
        </p:txBody>
      </p:sp>
    </p:spTree>
    <p:extLst>
      <p:ext uri="{BB962C8B-B14F-4D97-AF65-F5344CB8AC3E}">
        <p14:creationId xmlns:p14="http://schemas.microsoft.com/office/powerpoint/2010/main" val="896063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SAVED</a:t>
            </a:r>
            <a:endParaRPr lang="en-US" dirty="0"/>
          </a:p>
        </p:txBody>
      </p:sp>
      <p:sp>
        <p:nvSpPr>
          <p:cNvPr id="3" name="Content Placeholder 2"/>
          <p:cNvSpPr>
            <a:spLocks noGrp="1"/>
          </p:cNvSpPr>
          <p:nvPr>
            <p:ph idx="1"/>
          </p:nvPr>
        </p:nvSpPr>
        <p:spPr>
          <a:xfrm>
            <a:off x="457200" y="2133600"/>
            <a:ext cx="8229600" cy="4419600"/>
          </a:xfrm>
        </p:spPr>
        <p:txBody>
          <a:bodyPr>
            <a:noAutofit/>
          </a:bodyPr>
          <a:lstStyle/>
          <a:p>
            <a:r>
              <a:rPr lang="en-US" sz="2800" dirty="0" smtClean="0">
                <a:effectLst/>
              </a:rPr>
              <a:t>3. Not of human mediation - "nor of the will of man, but of God." No human being whether priest, prophet, preacher, bishop, or other supposed spiritual leader, however eminent his position, can impart the new birth or spiritual life to anyone. </a:t>
            </a:r>
          </a:p>
          <a:p>
            <a:r>
              <a:rPr lang="en-US" sz="2800" dirty="0" smtClean="0">
                <a:effectLst/>
              </a:rPr>
              <a:t>All the rites, rituals, ceremonies, sacrifices, penance, confessions or repetitious prayers of any or of all organized religions can never produce the new birth.</a:t>
            </a:r>
            <a:br>
              <a:rPr lang="en-US" sz="2800" dirty="0" smtClean="0">
                <a:effectLst/>
              </a:rPr>
            </a:br>
            <a:r>
              <a:rPr lang="en-US" sz="2800" dirty="0" smtClean="0">
                <a:effectLst/>
              </a:rPr>
              <a:t/>
            </a:r>
            <a:br>
              <a:rPr lang="en-US" sz="2800" dirty="0" smtClean="0">
                <a:effectLst/>
              </a:rPr>
            </a:br>
            <a:endParaRPr lang="en-US" sz="2800" dirty="0"/>
          </a:p>
        </p:txBody>
      </p:sp>
    </p:spTree>
    <p:extLst>
      <p:ext uri="{BB962C8B-B14F-4D97-AF65-F5344CB8AC3E}">
        <p14:creationId xmlns:p14="http://schemas.microsoft.com/office/powerpoint/2010/main" val="139027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smtClean="0"/>
              <a:t>SAVED</a:t>
            </a:r>
            <a:endParaRPr lang="en-US" dirty="0"/>
          </a:p>
        </p:txBody>
      </p:sp>
      <p:sp>
        <p:nvSpPr>
          <p:cNvPr id="3" name="Content Placeholder 2"/>
          <p:cNvSpPr>
            <a:spLocks noGrp="1"/>
          </p:cNvSpPr>
          <p:nvPr>
            <p:ph idx="1"/>
          </p:nvPr>
        </p:nvSpPr>
        <p:spPr>
          <a:xfrm>
            <a:off x="457200" y="2133600"/>
            <a:ext cx="8229600" cy="4267200"/>
          </a:xfrm>
        </p:spPr>
        <p:txBody>
          <a:bodyPr>
            <a:noAutofit/>
          </a:bodyPr>
          <a:lstStyle/>
          <a:p>
            <a:r>
              <a:rPr lang="en-US" sz="2800" dirty="0" smtClean="0">
                <a:effectLst/>
              </a:rPr>
              <a:t>4. Not a physical change. Christ corrected Nicodemus' misunderstanding concerning this and showed him it was a spiritual change. St. John 3:6.</a:t>
            </a:r>
            <a:br>
              <a:rPr lang="en-US" sz="2800" dirty="0" smtClean="0">
                <a:effectLst/>
              </a:rPr>
            </a:br>
            <a:r>
              <a:rPr lang="en-US" sz="2800" dirty="0" smtClean="0">
                <a:effectLst/>
              </a:rPr>
              <a:t/>
            </a:r>
            <a:br>
              <a:rPr lang="en-US" sz="2800" dirty="0" smtClean="0">
                <a:effectLst/>
              </a:rPr>
            </a:br>
            <a:r>
              <a:rPr lang="en-US" sz="2800" dirty="0" smtClean="0">
                <a:effectLst/>
              </a:rPr>
              <a:t>5. Not a social and geographical change. The born again person is not suddenly translated to heaven, but he continues to live on earth, now to please his Lord and Savior. Colossians 3:23-24.</a:t>
            </a:r>
            <a:br>
              <a:rPr lang="en-US" sz="2800" dirty="0" smtClean="0">
                <a:effectLst/>
              </a:rPr>
            </a:br>
            <a:r>
              <a:rPr lang="en-US" sz="2800" dirty="0" smtClean="0">
                <a:effectLst/>
              </a:rPr>
              <a:t/>
            </a:r>
            <a:br>
              <a:rPr lang="en-US" sz="2800" dirty="0" smtClean="0">
                <a:effectLst/>
              </a:rPr>
            </a:br>
            <a:endParaRPr lang="en-US" sz="2800" dirty="0"/>
          </a:p>
        </p:txBody>
      </p:sp>
    </p:spTree>
    <p:extLst>
      <p:ext uri="{BB962C8B-B14F-4D97-AF65-F5344CB8AC3E}">
        <p14:creationId xmlns:p14="http://schemas.microsoft.com/office/powerpoint/2010/main" val="1665479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SAVED</a:t>
            </a:r>
            <a:endParaRPr lang="en-US" dirty="0"/>
          </a:p>
        </p:txBody>
      </p:sp>
      <p:sp>
        <p:nvSpPr>
          <p:cNvPr id="3" name="Content Placeholder 2"/>
          <p:cNvSpPr>
            <a:spLocks noGrp="1"/>
          </p:cNvSpPr>
          <p:nvPr>
            <p:ph idx="1"/>
          </p:nvPr>
        </p:nvSpPr>
        <p:spPr>
          <a:xfrm>
            <a:off x="685800" y="2209800"/>
            <a:ext cx="8229600" cy="3530600"/>
          </a:xfrm>
        </p:spPr>
        <p:txBody>
          <a:bodyPr>
            <a:noAutofit/>
          </a:bodyPr>
          <a:lstStyle/>
          <a:p>
            <a:r>
              <a:rPr lang="en-US" sz="3200" dirty="0" smtClean="0">
                <a:effectLst/>
              </a:rPr>
              <a:t>6. Not an intellectual apprehension of what it is. A person can be religiously educated, ordained to the ministry, and become a preacher without being born again. There are many such. Theoretically they may know its necessity, yet know nothing of it by experience. II Peter 2:1, 20-21.</a:t>
            </a:r>
            <a:br>
              <a:rPr lang="en-US" sz="3200" dirty="0" smtClean="0">
                <a:effectLst/>
              </a:rPr>
            </a:br>
            <a:r>
              <a:rPr lang="en-US" sz="3200" dirty="0" smtClean="0">
                <a:effectLst/>
              </a:rPr>
              <a:t/>
            </a:r>
            <a:br>
              <a:rPr lang="en-US" sz="3200" dirty="0" smtClean="0">
                <a:effectLst/>
              </a:rPr>
            </a:br>
            <a:endParaRPr lang="en-US" sz="3200" dirty="0"/>
          </a:p>
        </p:txBody>
      </p:sp>
    </p:spTree>
    <p:extLst>
      <p:ext uri="{BB962C8B-B14F-4D97-AF65-F5344CB8AC3E}">
        <p14:creationId xmlns:p14="http://schemas.microsoft.com/office/powerpoint/2010/main" val="4254018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SAVED</a:t>
            </a:r>
            <a:endParaRPr lang="en-US" dirty="0"/>
          </a:p>
        </p:txBody>
      </p:sp>
      <p:sp>
        <p:nvSpPr>
          <p:cNvPr id="3" name="Content Placeholder 2"/>
          <p:cNvSpPr>
            <a:spLocks noGrp="1"/>
          </p:cNvSpPr>
          <p:nvPr>
            <p:ph idx="1"/>
          </p:nvPr>
        </p:nvSpPr>
        <p:spPr>
          <a:xfrm>
            <a:off x="865970" y="2133600"/>
            <a:ext cx="6345260" cy="4191000"/>
          </a:xfrm>
        </p:spPr>
        <p:txBody>
          <a:bodyPr>
            <a:normAutofit fontScale="70000" lnSpcReduction="20000"/>
          </a:bodyPr>
          <a:lstStyle/>
          <a:p>
            <a:r>
              <a:rPr lang="en-US" sz="3900" dirty="0" smtClean="0">
                <a:effectLst/>
              </a:rPr>
              <a:t>7. Not an evolutionary process. It is not a gradual development of some germ of spiritual life that is within. Ephesians 2:1-2. Sinners are described as being spiritually dead. </a:t>
            </a:r>
          </a:p>
          <a:p>
            <a:r>
              <a:rPr lang="en-US" sz="3900" dirty="0" smtClean="0">
                <a:effectLst/>
              </a:rPr>
              <a:t>It is not a process. Birth brings life instantaneously. Life cannot be developed where birth does not exist!</a:t>
            </a:r>
            <a:br>
              <a:rPr lang="en-US" sz="3900" dirty="0" smtClean="0">
                <a:effectLst/>
              </a:rPr>
            </a:br>
            <a:r>
              <a:rPr lang="en-US" dirty="0" smtClean="0">
                <a:effectLst/>
              </a:rPr>
              <a:t/>
            </a:r>
            <a:br>
              <a:rPr lang="en-US" dirty="0" smtClean="0">
                <a:effectLst/>
              </a:rPr>
            </a:br>
            <a:endParaRPr lang="en-US" dirty="0"/>
          </a:p>
        </p:txBody>
      </p:sp>
    </p:spTree>
    <p:extLst>
      <p:ext uri="{BB962C8B-B14F-4D97-AF65-F5344CB8AC3E}">
        <p14:creationId xmlns:p14="http://schemas.microsoft.com/office/powerpoint/2010/main" val="18874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SAVED</a:t>
            </a:r>
            <a:endParaRPr lang="en-US" dirty="0"/>
          </a:p>
        </p:txBody>
      </p:sp>
      <p:sp>
        <p:nvSpPr>
          <p:cNvPr id="3" name="Content Placeholder 2"/>
          <p:cNvSpPr>
            <a:spLocks noGrp="1"/>
          </p:cNvSpPr>
          <p:nvPr>
            <p:ph idx="1"/>
          </p:nvPr>
        </p:nvSpPr>
        <p:spPr/>
        <p:txBody>
          <a:bodyPr>
            <a:normAutofit fontScale="77500" lnSpcReduction="20000"/>
          </a:bodyPr>
          <a:lstStyle/>
          <a:p>
            <a:r>
              <a:rPr lang="en-US" sz="3600" dirty="0" smtClean="0">
                <a:effectLst/>
              </a:rPr>
              <a:t>8. Not a reformation or self-improvement by which outwardly bad habits are relinquished. It is not a change of the manners or habits of the person. Ephesians 2:8-9. It imparts a new life. “I give unto them eternal life.” John 10:2.</a:t>
            </a:r>
            <a:br>
              <a:rPr lang="en-US" sz="3600" dirty="0" smtClean="0">
                <a:effectLst/>
              </a:rPr>
            </a:br>
            <a:r>
              <a:rPr lang="en-US" sz="3600" dirty="0" smtClean="0">
                <a:effectLst/>
              </a:rPr>
              <a:t/>
            </a:r>
            <a:br>
              <a:rPr lang="en-US" sz="3600" dirty="0" smtClean="0">
                <a:effectLst/>
              </a:rPr>
            </a:br>
            <a:endParaRPr lang="en-US" sz="3600" dirty="0"/>
          </a:p>
        </p:txBody>
      </p:sp>
    </p:spTree>
    <p:extLst>
      <p:ext uri="{BB962C8B-B14F-4D97-AF65-F5344CB8AC3E}">
        <p14:creationId xmlns:p14="http://schemas.microsoft.com/office/powerpoint/2010/main" val="3492111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SAVED</a:t>
            </a:r>
            <a:endParaRPr lang="en-US" dirty="0"/>
          </a:p>
        </p:txBody>
      </p:sp>
      <p:sp>
        <p:nvSpPr>
          <p:cNvPr id="3" name="Content Placeholder 2"/>
          <p:cNvSpPr>
            <a:spLocks noGrp="1"/>
          </p:cNvSpPr>
          <p:nvPr>
            <p:ph idx="1"/>
          </p:nvPr>
        </p:nvSpPr>
        <p:spPr>
          <a:xfrm>
            <a:off x="902413" y="2133600"/>
            <a:ext cx="6345260" cy="3810000"/>
          </a:xfrm>
        </p:spPr>
        <p:txBody>
          <a:bodyPr>
            <a:noAutofit/>
          </a:bodyPr>
          <a:lstStyle/>
          <a:p>
            <a:r>
              <a:rPr lang="en-US" sz="2400" dirty="0" smtClean="0">
                <a:effectLst/>
              </a:rPr>
              <a:t>9. Not of water baptism. All the water in the ocean cannot save or cleanse you. There is no saving power water no matter what man may tell us. </a:t>
            </a:r>
          </a:p>
          <a:p>
            <a:r>
              <a:rPr lang="en-US" sz="2400" dirty="0" smtClean="0">
                <a:effectLst/>
              </a:rPr>
              <a:t>Baptism is an ordinance showing the death, burial and resurrection of Jesus Christ and nothing more. When we are baptized, it is a public testimony of what God has done in our life. I Peter 3:21b. </a:t>
            </a:r>
          </a:p>
        </p:txBody>
      </p:sp>
    </p:spTree>
    <p:extLst>
      <p:ext uri="{BB962C8B-B14F-4D97-AF65-F5344CB8AC3E}">
        <p14:creationId xmlns:p14="http://schemas.microsoft.com/office/powerpoint/2010/main" val="2520567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SAVED</a:t>
            </a:r>
            <a:endParaRPr lang="en-US" dirty="0"/>
          </a:p>
        </p:txBody>
      </p:sp>
      <p:sp>
        <p:nvSpPr>
          <p:cNvPr id="3" name="Content Placeholder 2"/>
          <p:cNvSpPr>
            <a:spLocks noGrp="1"/>
          </p:cNvSpPr>
          <p:nvPr>
            <p:ph idx="1"/>
          </p:nvPr>
        </p:nvSpPr>
        <p:spPr>
          <a:xfrm>
            <a:off x="864382" y="2209800"/>
            <a:ext cx="6345260" cy="4343400"/>
          </a:xfrm>
        </p:spPr>
        <p:txBody>
          <a:bodyPr>
            <a:normAutofit/>
          </a:bodyPr>
          <a:lstStyle/>
          <a:p>
            <a:r>
              <a:rPr lang="en-US" sz="2400" dirty="0" smtClean="0"/>
              <a:t>During this Christmas season, we need to remember why Christ was born.</a:t>
            </a:r>
          </a:p>
          <a:p>
            <a:r>
              <a:rPr lang="en-US" sz="2400" dirty="0" smtClean="0"/>
              <a:t>Jesus Christ came to die for our sins</a:t>
            </a:r>
          </a:p>
          <a:p>
            <a:r>
              <a:rPr lang="en-US" sz="2400" dirty="0" smtClean="0"/>
              <a:t>Asking </a:t>
            </a:r>
            <a:r>
              <a:rPr lang="en-US" sz="2400" dirty="0"/>
              <a:t>Jesus Christ to become your personal </a:t>
            </a:r>
            <a:r>
              <a:rPr lang="en-US" sz="2400" dirty="0" smtClean="0"/>
              <a:t>Savior is the greatest decision you can make in your life. </a:t>
            </a:r>
            <a:endParaRPr lang="en-US" sz="2400" dirty="0" smtClean="0">
              <a:effectLst/>
            </a:endParaRPr>
          </a:p>
          <a:p>
            <a:r>
              <a:rPr lang="en-US" sz="2400" b="1" dirty="0"/>
              <a:t>SAVED</a:t>
            </a:r>
            <a:r>
              <a:rPr lang="en-US" sz="2400" dirty="0"/>
              <a:t> is a Bible word. “Whosoever ever shall call upon the name of the Lord shall be SAVED.” (Romans 10:13) </a:t>
            </a:r>
            <a:endParaRPr lang="en-US" sz="2400" dirty="0" smtClean="0">
              <a:effectLst/>
            </a:endParaRPr>
          </a:p>
          <a:p>
            <a:endParaRPr lang="en-US" sz="2400" dirty="0"/>
          </a:p>
        </p:txBody>
      </p:sp>
    </p:spTree>
    <p:extLst>
      <p:ext uri="{BB962C8B-B14F-4D97-AF65-F5344CB8AC3E}">
        <p14:creationId xmlns:p14="http://schemas.microsoft.com/office/powerpoint/2010/main" val="8757845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SAVED</a:t>
            </a:r>
          </a:p>
        </p:txBody>
      </p:sp>
      <p:sp>
        <p:nvSpPr>
          <p:cNvPr id="3" name="Content Placeholder 2"/>
          <p:cNvSpPr>
            <a:spLocks noGrp="1"/>
          </p:cNvSpPr>
          <p:nvPr>
            <p:ph idx="1"/>
          </p:nvPr>
        </p:nvSpPr>
        <p:spPr>
          <a:xfrm>
            <a:off x="864382" y="2209800"/>
            <a:ext cx="6345260" cy="3810000"/>
          </a:xfrm>
        </p:spPr>
        <p:txBody>
          <a:bodyPr>
            <a:normAutofit/>
          </a:bodyPr>
          <a:lstStyle/>
          <a:p>
            <a:r>
              <a:rPr lang="en-US" sz="2000" dirty="0"/>
              <a:t>We are not saved by water but by the blood of Jesus Christ that was shed on the </a:t>
            </a:r>
            <a:r>
              <a:rPr lang="en-US" sz="2000" dirty="0" smtClean="0"/>
              <a:t>cross.</a:t>
            </a:r>
          </a:p>
          <a:p>
            <a:r>
              <a:rPr lang="en-US" sz="2000" b="1" dirty="0" smtClean="0"/>
              <a:t>1 </a:t>
            </a:r>
            <a:r>
              <a:rPr lang="en-US" sz="2000" b="1" dirty="0"/>
              <a:t>Peter </a:t>
            </a:r>
            <a:r>
              <a:rPr lang="en-US" sz="2000" b="1" dirty="0" smtClean="0"/>
              <a:t>3:21 </a:t>
            </a:r>
            <a:r>
              <a:rPr lang="en-US" sz="2000" b="1" dirty="0"/>
              <a:t>(</a:t>
            </a:r>
            <a:r>
              <a:rPr lang="en-US" sz="2000" b="1" dirty="0" smtClean="0"/>
              <a:t>TLB)-</a:t>
            </a:r>
            <a:r>
              <a:rPr lang="en-US" sz="2000" baseline="30000" dirty="0" smtClean="0"/>
              <a:t>21 </a:t>
            </a:r>
            <a:r>
              <a:rPr lang="en-US" sz="2000" dirty="0" smtClean="0"/>
              <a:t>That</a:t>
            </a:r>
            <a:r>
              <a:rPr lang="en-US" sz="2000" dirty="0"/>
              <a:t>, by the way, is what baptism pictures for us: In baptism we show that we have been saved from death and doom by the resurrection of Christ</a:t>
            </a:r>
            <a:r>
              <a:rPr lang="en-US" sz="2000" dirty="0" smtClean="0"/>
              <a:t>; </a:t>
            </a:r>
            <a:r>
              <a:rPr lang="en-US" sz="2000" dirty="0"/>
              <a:t>not because our bodies are washed clean by the water but because in being baptized we are turning to God and asking him to cleanse our </a:t>
            </a:r>
            <a:r>
              <a:rPr lang="en-US" sz="2000" i="1" dirty="0"/>
              <a:t>hearts</a:t>
            </a:r>
            <a:r>
              <a:rPr lang="en-US" sz="2000" dirty="0"/>
              <a:t> from sin</a:t>
            </a:r>
            <a:r>
              <a:rPr lang="en-US" sz="2000" dirty="0" smtClean="0"/>
              <a:t>.</a:t>
            </a:r>
            <a:endParaRPr lang="en-US" sz="2000" dirty="0"/>
          </a:p>
          <a:p>
            <a:endParaRPr lang="en-US" dirty="0"/>
          </a:p>
        </p:txBody>
      </p:sp>
    </p:spTree>
    <p:extLst>
      <p:ext uri="{BB962C8B-B14F-4D97-AF65-F5344CB8AC3E}">
        <p14:creationId xmlns:p14="http://schemas.microsoft.com/office/powerpoint/2010/main" val="28700141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SAVED</a:t>
            </a:r>
            <a:endParaRPr lang="en-US" dirty="0"/>
          </a:p>
        </p:txBody>
      </p:sp>
      <p:sp>
        <p:nvSpPr>
          <p:cNvPr id="3" name="Content Placeholder 2"/>
          <p:cNvSpPr>
            <a:spLocks noGrp="1"/>
          </p:cNvSpPr>
          <p:nvPr>
            <p:ph idx="1"/>
          </p:nvPr>
        </p:nvSpPr>
        <p:spPr>
          <a:xfrm>
            <a:off x="864382" y="2209800"/>
            <a:ext cx="6345260" cy="4038600"/>
          </a:xfrm>
        </p:spPr>
        <p:txBody>
          <a:bodyPr>
            <a:normAutofit fontScale="25000" lnSpcReduction="20000"/>
          </a:bodyPr>
          <a:lstStyle/>
          <a:p>
            <a:r>
              <a:rPr lang="en-US" sz="9600" dirty="0" smtClean="0">
                <a:effectLst/>
              </a:rPr>
              <a:t>10. Not a confirmation. Some churches administer certain rituals that claim participants, usually children 12-13 years of age, as saved. Sometimes this is an anointing with oil, which supposedly signified the receiving of the Holy Spirit. </a:t>
            </a:r>
          </a:p>
          <a:p>
            <a:r>
              <a:rPr lang="en-US" sz="9600" dirty="0" smtClean="0"/>
              <a:t>We should speak blessings over our children but we</a:t>
            </a:r>
            <a:r>
              <a:rPr lang="en-US" sz="9600" dirty="0" smtClean="0">
                <a:effectLst/>
              </a:rPr>
              <a:t> do not receive Christ or the Holy Spirit by an act of man but by receiving Jesus Christ as your personal Savior. John 3:6.</a:t>
            </a:r>
            <a:r>
              <a:rPr lang="en-US" sz="8800" dirty="0" smtClean="0">
                <a:effectLst/>
              </a:rPr>
              <a:t/>
            </a:r>
            <a:br>
              <a:rPr lang="en-US" sz="8800" dirty="0" smtClean="0">
                <a:effectLst/>
              </a:rPr>
            </a:br>
            <a:r>
              <a:rPr lang="en-US" sz="8800" dirty="0" smtClean="0">
                <a:effectLst/>
              </a:rPr>
              <a:t/>
            </a:r>
            <a:br>
              <a:rPr lang="en-US" sz="8800" dirty="0" smtClean="0">
                <a:effectLst/>
              </a:rPr>
            </a:br>
            <a:endParaRPr lang="en-US" sz="8800" dirty="0"/>
          </a:p>
        </p:txBody>
      </p:sp>
    </p:spTree>
    <p:extLst>
      <p:ext uri="{BB962C8B-B14F-4D97-AF65-F5344CB8AC3E}">
        <p14:creationId xmlns:p14="http://schemas.microsoft.com/office/powerpoint/2010/main" val="3382035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SAVED</a:t>
            </a:r>
            <a:endParaRPr lang="en-US" dirty="0"/>
          </a:p>
        </p:txBody>
      </p:sp>
      <p:sp>
        <p:nvSpPr>
          <p:cNvPr id="3" name="Content Placeholder 2"/>
          <p:cNvSpPr>
            <a:spLocks noGrp="1"/>
          </p:cNvSpPr>
          <p:nvPr>
            <p:ph idx="1"/>
          </p:nvPr>
        </p:nvSpPr>
        <p:spPr>
          <a:xfrm>
            <a:off x="864382" y="2133600"/>
            <a:ext cx="6345260" cy="4267200"/>
          </a:xfrm>
        </p:spPr>
        <p:txBody>
          <a:bodyPr>
            <a:noAutofit/>
          </a:bodyPr>
          <a:lstStyle/>
          <a:p>
            <a:r>
              <a:rPr lang="en-US" sz="2400" dirty="0" smtClean="0">
                <a:effectLst/>
              </a:rPr>
              <a:t>11. It is not a religious belief or church membership. </a:t>
            </a:r>
          </a:p>
          <a:p>
            <a:r>
              <a:rPr lang="en-US" sz="2400" dirty="0" smtClean="0">
                <a:effectLst/>
              </a:rPr>
              <a:t>It is possible to be sincere in one's religious convictions, be baptized, confirmed, join the church, take communion, teach a Sunday School class, occupy a church office, be a preacher or priest or do supposed miracles of healing and prophecy without being born again. *Acts 8:18-24.</a:t>
            </a:r>
            <a:br>
              <a:rPr lang="en-US" sz="2400" dirty="0" smtClean="0">
                <a:effectLst/>
              </a:rPr>
            </a:br>
            <a:r>
              <a:rPr lang="en-US" sz="2400" dirty="0" smtClean="0">
                <a:effectLst/>
              </a:rPr>
              <a:t/>
            </a:r>
            <a:br>
              <a:rPr lang="en-US" sz="2400" dirty="0" smtClean="0">
                <a:effectLst/>
              </a:rPr>
            </a:br>
            <a:endParaRPr lang="en-US" sz="2400" dirty="0"/>
          </a:p>
        </p:txBody>
      </p:sp>
    </p:spTree>
    <p:extLst>
      <p:ext uri="{BB962C8B-B14F-4D97-AF65-F5344CB8AC3E}">
        <p14:creationId xmlns:p14="http://schemas.microsoft.com/office/powerpoint/2010/main" val="1976278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SAVED</a:t>
            </a:r>
            <a:endParaRPr lang="en-US" dirty="0"/>
          </a:p>
        </p:txBody>
      </p:sp>
      <p:sp>
        <p:nvSpPr>
          <p:cNvPr id="3" name="Content Placeholder 2"/>
          <p:cNvSpPr>
            <a:spLocks noGrp="1"/>
          </p:cNvSpPr>
          <p:nvPr>
            <p:ph idx="1"/>
          </p:nvPr>
        </p:nvSpPr>
        <p:spPr/>
        <p:txBody>
          <a:bodyPr>
            <a:normAutofit fontScale="77500" lnSpcReduction="20000"/>
          </a:bodyPr>
          <a:lstStyle/>
          <a:p>
            <a:r>
              <a:rPr lang="en-US" sz="3900" dirty="0" smtClean="0">
                <a:effectLst/>
              </a:rPr>
              <a:t>The new birth is a spiritual transformation, (You can’t go back into your mother’s womb to be </a:t>
            </a:r>
            <a:r>
              <a:rPr lang="en-US" sz="3900" dirty="0" smtClean="0"/>
              <a:t>born again) St. </a:t>
            </a:r>
            <a:r>
              <a:rPr lang="en-US" sz="3900" dirty="0" smtClean="0">
                <a:effectLst/>
              </a:rPr>
              <a:t>John 3:3-6.</a:t>
            </a:r>
          </a:p>
          <a:p>
            <a:r>
              <a:rPr lang="en-US" sz="3900" dirty="0" smtClean="0"/>
              <a:t>Salvation</a:t>
            </a:r>
            <a:r>
              <a:rPr lang="en-US" sz="3900" dirty="0" smtClean="0">
                <a:effectLst/>
              </a:rPr>
              <a:t> can only be brought about by confessing of our sins and God’s spirit. </a:t>
            </a:r>
            <a:r>
              <a:rPr lang="en-US" dirty="0" smtClean="0">
                <a:effectLst/>
              </a:rPr>
              <a:t/>
            </a:r>
            <a:br>
              <a:rPr lang="en-US" dirty="0" smtClean="0">
                <a:effectLst/>
              </a:rPr>
            </a:br>
            <a:r>
              <a:rPr lang="en-US" dirty="0" smtClean="0">
                <a:effectLst/>
              </a:rPr>
              <a:t/>
            </a:r>
            <a:br>
              <a:rPr lang="en-US" dirty="0" smtClean="0">
                <a:effectLst/>
              </a:rPr>
            </a:br>
            <a:endParaRPr lang="en-US" dirty="0" smtClean="0"/>
          </a:p>
          <a:p>
            <a:endParaRPr lang="en-US" dirty="0"/>
          </a:p>
        </p:txBody>
      </p:sp>
    </p:spTree>
    <p:extLst>
      <p:ext uri="{BB962C8B-B14F-4D97-AF65-F5344CB8AC3E}">
        <p14:creationId xmlns:p14="http://schemas.microsoft.com/office/powerpoint/2010/main" val="436122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SAVED</a:t>
            </a:r>
          </a:p>
        </p:txBody>
      </p:sp>
      <p:sp>
        <p:nvSpPr>
          <p:cNvPr id="3" name="Content Placeholder 2"/>
          <p:cNvSpPr>
            <a:spLocks noGrp="1"/>
          </p:cNvSpPr>
          <p:nvPr>
            <p:ph idx="1"/>
          </p:nvPr>
        </p:nvSpPr>
        <p:spPr/>
        <p:txBody>
          <a:bodyPr>
            <a:normAutofit/>
          </a:bodyPr>
          <a:lstStyle/>
          <a:p>
            <a:r>
              <a:rPr lang="en-US" sz="2400" b="1" dirty="0" smtClean="0"/>
              <a:t>Resource</a:t>
            </a:r>
          </a:p>
          <a:p>
            <a:r>
              <a:rPr lang="en-US" sz="2400" dirty="0" smtClean="0"/>
              <a:t>BBN.org-New Beginnings</a:t>
            </a:r>
          </a:p>
          <a:p>
            <a:r>
              <a:rPr lang="en-US" sz="2400" dirty="0" smtClean="0"/>
              <a:t>BBN.org-Salvation</a:t>
            </a:r>
            <a:endParaRPr lang="en-US" sz="2400" dirty="0"/>
          </a:p>
        </p:txBody>
      </p:sp>
    </p:spTree>
    <p:extLst>
      <p:ext uri="{BB962C8B-B14F-4D97-AF65-F5344CB8AC3E}">
        <p14:creationId xmlns:p14="http://schemas.microsoft.com/office/powerpoint/2010/main" val="358848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SAVED</a:t>
            </a:r>
            <a:endParaRPr lang="en-US" dirty="0"/>
          </a:p>
        </p:txBody>
      </p:sp>
      <p:sp>
        <p:nvSpPr>
          <p:cNvPr id="3" name="Content Placeholder 2"/>
          <p:cNvSpPr>
            <a:spLocks noGrp="1"/>
          </p:cNvSpPr>
          <p:nvPr>
            <p:ph idx="1"/>
          </p:nvPr>
        </p:nvSpPr>
        <p:spPr>
          <a:xfrm>
            <a:off x="864382" y="2489200"/>
            <a:ext cx="6345260" cy="4064000"/>
          </a:xfrm>
        </p:spPr>
        <p:txBody>
          <a:bodyPr>
            <a:normAutofit/>
          </a:bodyPr>
          <a:lstStyle/>
          <a:p>
            <a:r>
              <a:rPr lang="en-US" sz="2400" dirty="0" smtClean="0">
                <a:effectLst/>
              </a:rPr>
              <a:t>ITS DEFINITION</a:t>
            </a:r>
            <a:br>
              <a:rPr lang="en-US" sz="2400" dirty="0" smtClean="0">
                <a:effectLst/>
              </a:rPr>
            </a:br>
            <a:r>
              <a:rPr lang="en-US" sz="2400" dirty="0" smtClean="0">
                <a:effectLst/>
              </a:rPr>
              <a:t/>
            </a:r>
            <a:br>
              <a:rPr lang="en-US" sz="2400" dirty="0" smtClean="0">
                <a:effectLst/>
              </a:rPr>
            </a:br>
            <a:r>
              <a:rPr lang="en-US" sz="2400" dirty="0" smtClean="0">
                <a:effectLst/>
              </a:rPr>
              <a:t>The word Salvation simply means deliverance. It is commonly used to describe the act by which a person is delivered from a danger that threatens him. We speak of a person being "saved" from drowning, or from a burning building, or from a sinking ship. </a:t>
            </a:r>
            <a:endParaRPr lang="en-US" sz="2400" dirty="0"/>
          </a:p>
        </p:txBody>
      </p:sp>
    </p:spTree>
    <p:extLst>
      <p:ext uri="{BB962C8B-B14F-4D97-AF65-F5344CB8AC3E}">
        <p14:creationId xmlns:p14="http://schemas.microsoft.com/office/powerpoint/2010/main" val="3789053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SAVED</a:t>
            </a:r>
            <a:endParaRPr lang="en-US" dirty="0"/>
          </a:p>
        </p:txBody>
      </p:sp>
      <p:sp>
        <p:nvSpPr>
          <p:cNvPr id="3" name="Content Placeholder 2"/>
          <p:cNvSpPr>
            <a:spLocks noGrp="1"/>
          </p:cNvSpPr>
          <p:nvPr>
            <p:ph idx="1"/>
          </p:nvPr>
        </p:nvSpPr>
        <p:spPr>
          <a:xfrm>
            <a:off x="864382" y="2057400"/>
            <a:ext cx="6345260" cy="4140200"/>
          </a:xfrm>
        </p:spPr>
        <p:txBody>
          <a:bodyPr>
            <a:noAutofit/>
          </a:bodyPr>
          <a:lstStyle/>
          <a:p>
            <a:r>
              <a:rPr lang="en-US" sz="2400" dirty="0" smtClean="0">
                <a:effectLst/>
              </a:rPr>
              <a:t>In each case, three things are taken for granted. (1) The person to be saved was in danger of death. (2) Someone saw his peril and went to his rescue. (3) The rescuer was successful in his mission and delivered the person from his perilous plight, and thus "saved" him.</a:t>
            </a:r>
          </a:p>
          <a:p>
            <a:r>
              <a:rPr lang="en-US" sz="2400" dirty="0" smtClean="0">
                <a:effectLst/>
              </a:rPr>
              <a:t> The words: "save," "saved," "Savior," and “salvation” occur many times in the Bible and have exactly the same meaning in a spiritual sense.</a:t>
            </a:r>
            <a:br>
              <a:rPr lang="en-US" sz="2400" dirty="0" smtClean="0">
                <a:effectLst/>
              </a:rPr>
            </a:br>
            <a:r>
              <a:rPr lang="en-US" sz="2400" dirty="0" smtClean="0">
                <a:effectLst/>
              </a:rPr>
              <a:t/>
            </a:r>
            <a:br>
              <a:rPr lang="en-US" sz="2400" dirty="0" smtClean="0">
                <a:effectLst/>
              </a:rPr>
            </a:br>
            <a:endParaRPr lang="en-US" sz="2400" dirty="0"/>
          </a:p>
        </p:txBody>
      </p:sp>
    </p:spTree>
    <p:extLst>
      <p:ext uri="{BB962C8B-B14F-4D97-AF65-F5344CB8AC3E}">
        <p14:creationId xmlns:p14="http://schemas.microsoft.com/office/powerpoint/2010/main" val="371921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SAVED</a:t>
            </a:r>
            <a:endParaRPr lang="en-US" dirty="0"/>
          </a:p>
        </p:txBody>
      </p:sp>
      <p:sp>
        <p:nvSpPr>
          <p:cNvPr id="3" name="Content Placeholder 2"/>
          <p:cNvSpPr>
            <a:spLocks noGrp="1"/>
          </p:cNvSpPr>
          <p:nvPr>
            <p:ph idx="1"/>
          </p:nvPr>
        </p:nvSpPr>
        <p:spPr>
          <a:xfrm>
            <a:off x="864382" y="2133600"/>
            <a:ext cx="6345260" cy="4343400"/>
          </a:xfrm>
        </p:spPr>
        <p:txBody>
          <a:bodyPr>
            <a:noAutofit/>
          </a:bodyPr>
          <a:lstStyle/>
          <a:p>
            <a:r>
              <a:rPr lang="en-US" sz="2400" b="1" dirty="0" smtClean="0"/>
              <a:t>S</a:t>
            </a:r>
            <a:r>
              <a:rPr lang="en-US" sz="2400" dirty="0"/>
              <a:t> </a:t>
            </a:r>
            <a:r>
              <a:rPr lang="en-US" sz="2400" dirty="0" smtClean="0"/>
              <a:t>stands for sanctified. Being cleansed from sin.</a:t>
            </a:r>
            <a:endParaRPr lang="en-US" sz="2400" dirty="0" smtClean="0">
              <a:effectLst/>
            </a:endParaRPr>
          </a:p>
          <a:p>
            <a:r>
              <a:rPr lang="en-US" sz="2400" dirty="0" smtClean="0"/>
              <a:t>Why </a:t>
            </a:r>
            <a:r>
              <a:rPr lang="en-US" sz="2400" dirty="0"/>
              <a:t>do I need to be saved? Because all are sinners, </a:t>
            </a:r>
            <a:r>
              <a:rPr lang="en-US" sz="2400" dirty="0" smtClean="0"/>
              <a:t>If we confess our sins, he will forgive us and cleanse us. (I John 1:9) </a:t>
            </a:r>
          </a:p>
          <a:p>
            <a:r>
              <a:rPr lang="en-US" sz="2400" dirty="0" smtClean="0"/>
              <a:t>So </a:t>
            </a:r>
            <a:r>
              <a:rPr lang="en-US" sz="2400" dirty="0"/>
              <a:t>when you asked Jesus Christ to come into your life he saved you from an eternal Hell. </a:t>
            </a:r>
            <a:r>
              <a:rPr lang="en-US" sz="2400" dirty="0" smtClean="0"/>
              <a:t>For this purpose Christ was manifested to destroy the works of Devil. I John 3:8</a:t>
            </a:r>
            <a:endParaRPr lang="en-US" sz="2400" dirty="0"/>
          </a:p>
        </p:txBody>
      </p:sp>
    </p:spTree>
    <p:extLst>
      <p:ext uri="{BB962C8B-B14F-4D97-AF65-F5344CB8AC3E}">
        <p14:creationId xmlns:p14="http://schemas.microsoft.com/office/powerpoint/2010/main" val="3977420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SAVED</a:t>
            </a:r>
            <a:endParaRPr lang="en-US" dirty="0"/>
          </a:p>
        </p:txBody>
      </p:sp>
      <p:sp>
        <p:nvSpPr>
          <p:cNvPr id="3" name="Content Placeholder 2"/>
          <p:cNvSpPr>
            <a:spLocks noGrp="1"/>
          </p:cNvSpPr>
          <p:nvPr>
            <p:ph idx="1"/>
          </p:nvPr>
        </p:nvSpPr>
        <p:spPr>
          <a:xfrm>
            <a:off x="864382" y="2133600"/>
            <a:ext cx="6345260" cy="4343400"/>
          </a:xfrm>
        </p:spPr>
        <p:txBody>
          <a:bodyPr>
            <a:normAutofit/>
          </a:bodyPr>
          <a:lstStyle/>
          <a:p>
            <a:r>
              <a:rPr lang="en-US" sz="2400" b="1" dirty="0" smtClean="0"/>
              <a:t>A </a:t>
            </a:r>
            <a:r>
              <a:rPr lang="en-US" sz="2400" dirty="0" smtClean="0"/>
              <a:t>in s</a:t>
            </a:r>
            <a:r>
              <a:rPr lang="en-US" sz="2400" b="1" dirty="0" smtClean="0"/>
              <a:t>a</a:t>
            </a:r>
            <a:r>
              <a:rPr lang="en-US" sz="2400" dirty="0" smtClean="0"/>
              <a:t>ved stands for </a:t>
            </a:r>
            <a:r>
              <a:rPr lang="en-US" sz="2400" b="1" dirty="0" smtClean="0"/>
              <a:t>A</a:t>
            </a:r>
            <a:r>
              <a:rPr lang="en-US" sz="2400" dirty="0" smtClean="0"/>
              <a:t>ssurance</a:t>
            </a:r>
            <a:r>
              <a:rPr lang="en-US" sz="2400" dirty="0" smtClean="0">
                <a:effectLst/>
              </a:rPr>
              <a:t> </a:t>
            </a:r>
          </a:p>
          <a:p>
            <a:r>
              <a:rPr lang="en-US" sz="2400" dirty="0" smtClean="0"/>
              <a:t>How </a:t>
            </a:r>
            <a:r>
              <a:rPr lang="en-US" sz="2400" dirty="0"/>
              <a:t>do I know I am saved? Salvation is not based on a feeling, though you may have experienced the joy of your sins forgiven when you became a child of God. </a:t>
            </a:r>
            <a:endParaRPr lang="en-US" sz="2400" dirty="0" smtClean="0"/>
          </a:p>
          <a:p>
            <a:r>
              <a:rPr lang="en-US" sz="2400" dirty="0" smtClean="0"/>
              <a:t>Blessed Assurance-based </a:t>
            </a:r>
            <a:r>
              <a:rPr lang="en-US" sz="2400" dirty="0"/>
              <a:t>on the </a:t>
            </a:r>
            <a:r>
              <a:rPr lang="en-US" sz="2400" dirty="0" smtClean="0"/>
              <a:t>Word of God, the bible, God’s </a:t>
            </a:r>
            <a:r>
              <a:rPr lang="en-US" sz="2400" dirty="0"/>
              <a:t>promise book for you. </a:t>
            </a:r>
          </a:p>
        </p:txBody>
      </p:sp>
    </p:spTree>
    <p:extLst>
      <p:ext uri="{BB962C8B-B14F-4D97-AF65-F5344CB8AC3E}">
        <p14:creationId xmlns:p14="http://schemas.microsoft.com/office/powerpoint/2010/main" val="1794776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SAVED</a:t>
            </a:r>
            <a:endParaRPr lang="en-US" dirty="0"/>
          </a:p>
        </p:txBody>
      </p:sp>
      <p:sp>
        <p:nvSpPr>
          <p:cNvPr id="3" name="Content Placeholder 2"/>
          <p:cNvSpPr>
            <a:spLocks noGrp="1"/>
          </p:cNvSpPr>
          <p:nvPr>
            <p:ph idx="1"/>
          </p:nvPr>
        </p:nvSpPr>
        <p:spPr>
          <a:xfrm>
            <a:off x="864382" y="2209800"/>
            <a:ext cx="6345260" cy="4114800"/>
          </a:xfrm>
        </p:spPr>
        <p:txBody>
          <a:bodyPr>
            <a:normAutofit lnSpcReduction="10000"/>
          </a:bodyPr>
          <a:lstStyle/>
          <a:p>
            <a:r>
              <a:rPr lang="en-US" sz="2800" dirty="0" smtClean="0"/>
              <a:t>Feelings may change, but His Word abides forever. When you were saved, God was knocking at the door of your heart. You opened the door of your heart and invited Him to come in. </a:t>
            </a:r>
          </a:p>
          <a:p>
            <a:r>
              <a:rPr lang="en-US" sz="2800" dirty="0" smtClean="0"/>
              <a:t>He took up residence in your life in the person of the Holy Spirit and will be with you until you get to heaven. </a:t>
            </a:r>
          </a:p>
          <a:p>
            <a:endParaRPr lang="en-US" dirty="0"/>
          </a:p>
        </p:txBody>
      </p:sp>
    </p:spTree>
    <p:extLst>
      <p:ext uri="{BB962C8B-B14F-4D97-AF65-F5344CB8AC3E}">
        <p14:creationId xmlns:p14="http://schemas.microsoft.com/office/powerpoint/2010/main" val="21917701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t>SAVED</a:t>
            </a:r>
          </a:p>
        </p:txBody>
      </p:sp>
      <p:sp>
        <p:nvSpPr>
          <p:cNvPr id="3" name="Content Placeholder 2"/>
          <p:cNvSpPr>
            <a:spLocks noGrp="1"/>
          </p:cNvSpPr>
          <p:nvPr>
            <p:ph idx="1"/>
          </p:nvPr>
        </p:nvSpPr>
        <p:spPr>
          <a:xfrm>
            <a:off x="457200" y="2209800"/>
            <a:ext cx="8229600" cy="4191000"/>
          </a:xfrm>
        </p:spPr>
        <p:txBody>
          <a:bodyPr>
            <a:noAutofit/>
          </a:bodyPr>
          <a:lstStyle/>
          <a:p>
            <a:r>
              <a:rPr lang="en-US" sz="2400" baseline="30000" dirty="0"/>
              <a:t>13 </a:t>
            </a:r>
            <a:r>
              <a:rPr lang="en-US" sz="2400" dirty="0"/>
              <a:t>And because of what Christ did, all you others too, who heard the Good News about how to be saved, and trusted Christ, were marked as belonging to Christ by the Holy Spirit, who long ago had been promised to all of us Christians. </a:t>
            </a:r>
            <a:r>
              <a:rPr lang="en-US" sz="2400" baseline="30000" dirty="0"/>
              <a:t>14 </a:t>
            </a:r>
            <a:r>
              <a:rPr lang="en-US" sz="2400" dirty="0"/>
              <a:t>His presence within us is God’s guarantee that he really will give us all that he promised; and the Spirit’s seal upon us means that God has already purchased us and that he guarantees to bring us to himself. This is just one more reason for us to praise our glorious God. </a:t>
            </a:r>
            <a:r>
              <a:rPr lang="en-US" sz="2400" dirty="0" smtClean="0"/>
              <a:t> Eph. 1:13-14 TLB</a:t>
            </a:r>
            <a:endParaRPr lang="en-US" sz="2400" dirty="0"/>
          </a:p>
        </p:txBody>
      </p:sp>
    </p:spTree>
    <p:extLst>
      <p:ext uri="{BB962C8B-B14F-4D97-AF65-F5344CB8AC3E}">
        <p14:creationId xmlns:p14="http://schemas.microsoft.com/office/powerpoint/2010/main" val="38637958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SAVED</a:t>
            </a:r>
            <a:endParaRPr lang="en-US" dirty="0"/>
          </a:p>
        </p:txBody>
      </p:sp>
      <p:sp>
        <p:nvSpPr>
          <p:cNvPr id="3" name="Content Placeholder 2"/>
          <p:cNvSpPr>
            <a:spLocks noGrp="1"/>
          </p:cNvSpPr>
          <p:nvPr>
            <p:ph idx="1"/>
          </p:nvPr>
        </p:nvSpPr>
        <p:spPr>
          <a:xfrm>
            <a:off x="864382" y="2133600"/>
            <a:ext cx="6345260" cy="4267200"/>
          </a:xfrm>
        </p:spPr>
        <p:txBody>
          <a:bodyPr>
            <a:noAutofit/>
          </a:bodyPr>
          <a:lstStyle/>
          <a:p>
            <a:r>
              <a:rPr lang="en-US" sz="2400" b="1" dirty="0" smtClean="0"/>
              <a:t>V</a:t>
            </a:r>
            <a:r>
              <a:rPr lang="en-US" sz="2400" dirty="0" smtClean="0"/>
              <a:t> in sa</a:t>
            </a:r>
            <a:r>
              <a:rPr lang="en-US" sz="2400" b="1" dirty="0" smtClean="0"/>
              <a:t>v</a:t>
            </a:r>
            <a:r>
              <a:rPr lang="en-US" sz="2400" dirty="0" smtClean="0"/>
              <a:t>ed stands for </a:t>
            </a:r>
            <a:r>
              <a:rPr lang="en-US" sz="2400" b="1" dirty="0" smtClean="0"/>
              <a:t>V</a:t>
            </a:r>
            <a:r>
              <a:rPr lang="en-US" sz="2400" dirty="0" smtClean="0"/>
              <a:t>ictory</a:t>
            </a:r>
          </a:p>
          <a:p>
            <a:r>
              <a:rPr lang="en-US" sz="2400" b="1" dirty="0"/>
              <a:t>Victory</a:t>
            </a:r>
            <a:r>
              <a:rPr lang="en-US" sz="2400" dirty="0" smtClean="0">
                <a:effectLst/>
              </a:rPr>
              <a:t> </a:t>
            </a:r>
            <a:r>
              <a:rPr lang="en-US" sz="2400" dirty="0" smtClean="0"/>
              <a:t>does </a:t>
            </a:r>
            <a:r>
              <a:rPr lang="en-US" sz="2400" dirty="0"/>
              <a:t>not mean you will never sin again. However, if you do sin, God now has a provision for you to get forgiveness. </a:t>
            </a:r>
            <a:endParaRPr lang="en-US" sz="2400" dirty="0" smtClean="0"/>
          </a:p>
          <a:p>
            <a:r>
              <a:rPr lang="en-US" sz="2400" dirty="0" smtClean="0"/>
              <a:t>Sin </a:t>
            </a:r>
            <a:r>
              <a:rPr lang="en-US" sz="2400" dirty="0"/>
              <a:t>does not cause you to lose your salvation, but you can lose your fellowship. To illustrate; when you did something wrong as a child, it did not mean you were no longer a child of your father. </a:t>
            </a:r>
          </a:p>
        </p:txBody>
      </p:sp>
    </p:spTree>
    <p:extLst>
      <p:ext uri="{BB962C8B-B14F-4D97-AF65-F5344CB8AC3E}">
        <p14:creationId xmlns:p14="http://schemas.microsoft.com/office/powerpoint/2010/main" val="8432977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347</TotalTime>
  <Words>1495</Words>
  <Application>Microsoft Office PowerPoint</Application>
  <PresentationFormat>On-screen Show (4:3)</PresentationFormat>
  <Paragraphs>74</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Century Gothic</vt:lpstr>
      <vt:lpstr>Wingdings 3</vt:lpstr>
      <vt:lpstr>Ion Boardroom</vt:lpstr>
      <vt:lpstr>What Does It Mean To Be Saved</vt:lpstr>
      <vt:lpstr>SAVED</vt:lpstr>
      <vt:lpstr>SAVED</vt:lpstr>
      <vt:lpstr>SAVED</vt:lpstr>
      <vt:lpstr>SAVED</vt:lpstr>
      <vt:lpstr>SAVED</vt:lpstr>
      <vt:lpstr>SAVED</vt:lpstr>
      <vt:lpstr>SAVED</vt:lpstr>
      <vt:lpstr>SAVED</vt:lpstr>
      <vt:lpstr>SAVED</vt:lpstr>
      <vt:lpstr>SAVED</vt:lpstr>
      <vt:lpstr>SAVED</vt:lpstr>
      <vt:lpstr>SAVED</vt:lpstr>
      <vt:lpstr>SAVED</vt:lpstr>
      <vt:lpstr>SAVED</vt:lpstr>
      <vt:lpstr>SAVED</vt:lpstr>
      <vt:lpstr>SAVED</vt:lpstr>
      <vt:lpstr>SAVED</vt:lpstr>
      <vt:lpstr>SAVED</vt:lpstr>
      <vt:lpstr>SAVED</vt:lpstr>
      <vt:lpstr>SAVED</vt:lpstr>
      <vt:lpstr>SAVED</vt:lpstr>
      <vt:lpstr>SAVED</vt:lpstr>
      <vt:lpstr>SAVED</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 I Need To Be Saved</dc:title>
  <dc:creator>vhanflstubbp</dc:creator>
  <cp:lastModifiedBy>Rodney Gammons</cp:lastModifiedBy>
  <cp:revision>19</cp:revision>
  <dcterms:created xsi:type="dcterms:W3CDTF">2014-11-03T19:30:53Z</dcterms:created>
  <dcterms:modified xsi:type="dcterms:W3CDTF">2014-12-18T18:19:08Z</dcterms:modified>
</cp:coreProperties>
</file>