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17"/>
  </p:handoutMasterIdLst>
  <p:sldIdLst>
    <p:sldId id="256" r:id="rId2"/>
    <p:sldId id="257" r:id="rId3"/>
    <p:sldId id="258" r:id="rId4"/>
    <p:sldId id="259" r:id="rId5"/>
    <p:sldId id="260" r:id="rId6"/>
    <p:sldId id="261" r:id="rId7"/>
    <p:sldId id="262" r:id="rId8"/>
    <p:sldId id="263" r:id="rId9"/>
    <p:sldId id="270" r:id="rId10"/>
    <p:sldId id="271" r:id="rId11"/>
    <p:sldId id="265" r:id="rId12"/>
    <p:sldId id="266" r:id="rId13"/>
    <p:sldId id="267" r:id="rId14"/>
    <p:sldId id="268" r:id="rId15"/>
    <p:sldId id="26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8402249-8886-4785-96DB-5B30449E4155}" type="datetimeFigureOut">
              <a:rPr lang="en-US" smtClean="0"/>
              <a:t>6/11/2014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877834-3D75-4797-B201-CE3F2C534AF9}" type="slidenum">
              <a:rPr lang="en-US" smtClean="0"/>
              <a:t>‹#›</a:t>
            </a:fld>
            <a:endParaRPr lang="en-US"/>
          </a:p>
        </p:txBody>
      </p:sp>
    </p:spTree>
    <p:extLst>
      <p:ext uri="{BB962C8B-B14F-4D97-AF65-F5344CB8AC3E}">
        <p14:creationId xmlns:p14="http://schemas.microsoft.com/office/powerpoint/2010/main" val="28745530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05362C-69C6-44DD-BD8C-F32FFF411DA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C62E-84B7-4779-A2AC-C0508E952A5B}"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5362C-69C6-44DD-BD8C-F32FFF411DA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05362C-69C6-44DD-BD8C-F32FFF411DA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05362C-69C6-44DD-BD8C-F32FFF411DA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C62E-84B7-4779-A2AC-C0508E952A5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5362C-69C6-44DD-BD8C-F32FFF411DA3}" type="datetimeFigureOut">
              <a:rPr lang="en-US" smtClean="0"/>
              <a:t>6/11/2014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05362C-69C6-44DD-BD8C-F32FFF411DA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C62E-84B7-4779-A2AC-C0508E952A5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05362C-69C6-44DD-BD8C-F32FFF411DA3}" type="datetimeFigureOut">
              <a:rPr lang="en-US" smtClean="0"/>
              <a:t>6/11/2014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6CC62E-84B7-4779-A2AC-C0508E952A5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05362C-69C6-44DD-BD8C-F32FFF411DA3}" type="datetimeFigureOut">
              <a:rPr lang="en-US" smtClean="0"/>
              <a:t>6/11/2014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5362C-69C6-44DD-BD8C-F32FFF411DA3}" type="datetimeFigureOut">
              <a:rPr lang="en-US" smtClean="0"/>
              <a:t>6/11/2014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5362C-69C6-44DD-BD8C-F32FFF411DA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C62E-84B7-4779-A2AC-C0508E952A5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5362C-69C6-44DD-BD8C-F32FFF411DA3}" type="datetimeFigureOut">
              <a:rPr lang="en-US" smtClean="0"/>
              <a:t>6/11/2014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6CC62E-84B7-4779-A2AC-C0508E952A5B}"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205362C-69C6-44DD-BD8C-F32FFF411DA3}" type="datetimeFigureOut">
              <a:rPr lang="en-US" smtClean="0"/>
              <a:t>6/11/2014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36CC62E-84B7-4779-A2AC-C0508E952A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19400" y="3810000"/>
            <a:ext cx="5637010" cy="882119"/>
          </a:xfrm>
        </p:spPr>
        <p:txBody>
          <a:bodyPr/>
          <a:lstStyle/>
          <a:p>
            <a:r>
              <a:rPr lang="en-US" dirty="0"/>
              <a:t>I Chronicles 16:11 “Seek the Lord and His strength: seek His face continually. </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 name="Rectangle 9"/>
          <p:cNvSpPr/>
          <p:nvPr/>
        </p:nvSpPr>
        <p:spPr>
          <a:xfrm>
            <a:off x="762000" y="990600"/>
            <a:ext cx="4572000" cy="1815882"/>
          </a:xfrm>
          <a:prstGeom prst="rect">
            <a:avLst/>
          </a:prstGeom>
        </p:spPr>
        <p:txBody>
          <a:bodyPr>
            <a:spAutoFit/>
          </a:bodyPr>
          <a:lstStyle/>
          <a:p>
            <a:r>
              <a:rPr lang="en-US" sz="2800" b="1" i="1" dirty="0" smtClean="0">
                <a:latin typeface="Aharoni" panose="02010803020104030203" pitchFamily="2" charset="-79"/>
                <a:cs typeface="Aharoni" panose="02010803020104030203" pitchFamily="2" charset="-79"/>
              </a:rPr>
              <a:t>“Seek the Lord and His strength: seek His face continually.”</a:t>
            </a:r>
          </a:p>
          <a:p>
            <a:r>
              <a:rPr lang="en-US" sz="2800" b="1" i="1" dirty="0" smtClean="0">
                <a:latin typeface="Aharoni" panose="02010803020104030203" pitchFamily="2" charset="-79"/>
                <a:cs typeface="Aharoni" panose="02010803020104030203" pitchFamily="2" charset="-79"/>
              </a:rPr>
              <a:t> I Chronicles 16:11 </a:t>
            </a:r>
            <a:endParaRPr lang="en-US" sz="2800" b="1" i="1"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760785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609600"/>
            <a:ext cx="7620000" cy="5867400"/>
          </a:xfrm>
        </p:spPr>
        <p:txBody>
          <a:bodyPr>
            <a:normAutofit fontScale="77500" lnSpcReduction="20000"/>
          </a:bodyPr>
          <a:lstStyle/>
          <a:p>
            <a:pPr>
              <a:buFont typeface="Wingdings" panose="05000000000000000000" pitchFamily="2" charset="2"/>
              <a:buChar char="v"/>
            </a:pPr>
            <a:r>
              <a:rPr lang="en-US" dirty="0"/>
              <a:t>“Draw near to God and He will draw near to you.” (James 4:8</a:t>
            </a:r>
            <a:r>
              <a:rPr lang="en-US" dirty="0" smtClean="0"/>
              <a:t>)</a:t>
            </a:r>
          </a:p>
          <a:p>
            <a:pPr marL="45720" indent="0">
              <a:buNone/>
            </a:pPr>
            <a:endParaRPr lang="en-US" dirty="0"/>
          </a:p>
          <a:p>
            <a:pPr>
              <a:buFont typeface="Wingdings" panose="05000000000000000000" pitchFamily="2" charset="2"/>
              <a:buChar char="v"/>
            </a:pPr>
            <a:r>
              <a:rPr lang="en-US" dirty="0" smtClean="0"/>
              <a:t>Seek</a:t>
            </a:r>
            <a:r>
              <a:rPr lang="en-US" dirty="0"/>
              <a:t>, and then you will find God. Draw near to God, and then He will draw near to you. Ask, and then you will receive. Knock, and then the doors will opened up for you</a:t>
            </a:r>
            <a:r>
              <a:rPr lang="en-US" dirty="0" smtClean="0"/>
              <a:t>.</a:t>
            </a:r>
            <a:endParaRPr lang="en-US" dirty="0"/>
          </a:p>
          <a:p>
            <a:pPr>
              <a:buFont typeface="Wingdings" panose="05000000000000000000" pitchFamily="2" charset="2"/>
              <a:buChar char="v"/>
            </a:pPr>
            <a:r>
              <a:rPr lang="en-US" dirty="0"/>
              <a:t>E</a:t>
            </a:r>
            <a:r>
              <a:rPr lang="en-US" dirty="0" smtClean="0"/>
              <a:t>ach </a:t>
            </a:r>
            <a:r>
              <a:rPr lang="en-US" dirty="0"/>
              <a:t>one of the verses </a:t>
            </a:r>
            <a:r>
              <a:rPr lang="en-US" dirty="0" smtClean="0"/>
              <a:t>makes a profound statement- we </a:t>
            </a:r>
            <a:r>
              <a:rPr lang="en-US" dirty="0"/>
              <a:t>have to be the ones to first start out by doing the actual seeking, asking, knocking, and drawing near to God.</a:t>
            </a:r>
          </a:p>
          <a:p>
            <a:pPr>
              <a:buFont typeface="Wingdings" panose="05000000000000000000" pitchFamily="2" charset="2"/>
              <a:buChar char="v"/>
            </a:pPr>
            <a:r>
              <a:rPr lang="en-US" dirty="0"/>
              <a:t>If we do, these verses are then telling us that God will allow us to “find Him.” We will be able to make direct contact with both God and Jesus through the Holy Spirit if we show God that we mean serious business with Him by putting in a certain amount of intensity in our seeking of Him</a:t>
            </a:r>
            <a:r>
              <a:rPr lang="en-US" dirty="0" smtClean="0"/>
              <a:t>.</a:t>
            </a:r>
            <a:endParaRPr lang="en-US" dirty="0"/>
          </a:p>
          <a:p>
            <a:pPr>
              <a:buFont typeface="Wingdings" panose="05000000000000000000" pitchFamily="2" charset="2"/>
              <a:buChar char="v"/>
            </a:pPr>
            <a:r>
              <a:rPr lang="en-US" dirty="0"/>
              <a:t>If you are not willing to put in a certain amount of quality time to seek after the Lord – and then to try and develop an active, dynamic, personal relationship with Him, then you will have very little, if any true spiritual and supernatural activity coming from Him.  </a:t>
            </a:r>
          </a:p>
          <a:p>
            <a:pPr>
              <a:buFont typeface="Wingdings" panose="05000000000000000000" pitchFamily="2" charset="2"/>
              <a:buChar char="v"/>
            </a:pPr>
            <a:r>
              <a:rPr lang="en-US" dirty="0"/>
              <a:t>When two people first meet and start dating, they usually do not fall madly and passionately in love with one another. It usually takes a certain amount of time for this kind of true, passionate, and intense type of love to form out and build up. It’s the exact same with God the Father</a:t>
            </a:r>
            <a:r>
              <a:rPr lang="en-US" dirty="0" smtClean="0"/>
              <a:t>. This relationship too takes EFFORT!</a:t>
            </a:r>
            <a:endParaRPr lang="en-US" dirty="0"/>
          </a:p>
          <a:p>
            <a:pPr marL="45720" indent="0">
              <a:buNone/>
            </a:pPr>
            <a:endParaRPr lang="en-US" dirty="0"/>
          </a:p>
          <a:p>
            <a:endParaRPr lang="en-US" dirty="0"/>
          </a:p>
        </p:txBody>
      </p:sp>
    </p:spTree>
    <p:extLst>
      <p:ext uri="{BB962C8B-B14F-4D97-AF65-F5344CB8AC3E}">
        <p14:creationId xmlns:p14="http://schemas.microsoft.com/office/powerpoint/2010/main" val="651845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609600"/>
            <a:ext cx="7772400" cy="5943600"/>
          </a:xfrm>
        </p:spPr>
        <p:txBody>
          <a:bodyPr>
            <a:normAutofit/>
          </a:bodyPr>
          <a:lstStyle/>
          <a:p>
            <a:pPr>
              <a:buFont typeface="Wingdings" panose="05000000000000000000" pitchFamily="2" charset="2"/>
              <a:buChar char="v"/>
            </a:pPr>
            <a:r>
              <a:rPr lang="en-US" dirty="0"/>
              <a:t>It is a conscious effort on our part to seek His face/presence.</a:t>
            </a:r>
          </a:p>
          <a:p>
            <a:pPr>
              <a:buFont typeface="Wingdings" panose="05000000000000000000" pitchFamily="2" charset="2"/>
              <a:buChar char="v"/>
            </a:pPr>
            <a:r>
              <a:rPr lang="en-US" dirty="0" smtClean="0"/>
              <a:t>Paul’s prayer for the church “May </a:t>
            </a:r>
            <a:r>
              <a:rPr lang="en-US" dirty="0"/>
              <a:t>the Lord </a:t>
            </a:r>
            <a:r>
              <a:rPr lang="en-US" dirty="0" smtClean="0"/>
              <a:t>lead your hearts into a full understanding ands expression of the love of God and the patient endurance that comes from Christ” </a:t>
            </a:r>
            <a:r>
              <a:rPr lang="en-US" dirty="0"/>
              <a:t>(2 Thessalonians 3:5</a:t>
            </a:r>
            <a:r>
              <a:rPr lang="en-US" dirty="0" smtClean="0"/>
              <a:t>).</a:t>
            </a:r>
            <a:r>
              <a:rPr lang="en-US" dirty="0"/>
              <a:t> </a:t>
            </a:r>
            <a:endParaRPr lang="en-US" dirty="0" smtClean="0"/>
          </a:p>
          <a:p>
            <a:pPr>
              <a:buFont typeface="Wingdings" panose="05000000000000000000" pitchFamily="2" charset="2"/>
              <a:buChar char="v"/>
            </a:pPr>
            <a:r>
              <a:rPr lang="en-US" dirty="0"/>
              <a:t>We do not make this </a:t>
            </a:r>
            <a:r>
              <a:rPr lang="en-US" dirty="0" smtClean="0"/>
              <a:t>abstract </a:t>
            </a:r>
            <a:r>
              <a:rPr lang="en-US" dirty="0"/>
              <a:t>and emotional effort to seek God because </a:t>
            </a:r>
            <a:r>
              <a:rPr lang="en-US" dirty="0" smtClean="0"/>
              <a:t>He </a:t>
            </a:r>
            <a:r>
              <a:rPr lang="en-US" dirty="0"/>
              <a:t>is </a:t>
            </a:r>
            <a:r>
              <a:rPr lang="en-US" b="1" u="sng" dirty="0"/>
              <a:t>lost.</a:t>
            </a:r>
            <a:r>
              <a:rPr lang="en-US" dirty="0"/>
              <a:t> </a:t>
            </a:r>
            <a:endParaRPr lang="en-US" dirty="0" smtClean="0"/>
          </a:p>
          <a:p>
            <a:pPr>
              <a:buFont typeface="Wingdings" panose="05000000000000000000" pitchFamily="2" charset="2"/>
              <a:buChar char="v"/>
            </a:pPr>
            <a:r>
              <a:rPr lang="en-US" dirty="0" smtClean="0"/>
              <a:t>But, He </a:t>
            </a:r>
            <a:r>
              <a:rPr lang="en-US" dirty="0"/>
              <a:t>is often hidden from us because we get </a:t>
            </a:r>
            <a:r>
              <a:rPr lang="en-US" dirty="0" smtClean="0"/>
              <a:t>distracted and can’t see him clearly. </a:t>
            </a:r>
          </a:p>
          <a:p>
            <a:pPr>
              <a:buFont typeface="Wingdings" panose="05000000000000000000" pitchFamily="2" charset="2"/>
              <a:buChar char="v"/>
            </a:pPr>
            <a:r>
              <a:rPr lang="en-US" dirty="0" smtClean="0"/>
              <a:t>We </a:t>
            </a:r>
            <a:r>
              <a:rPr lang="en-US" dirty="0"/>
              <a:t>must flee every spiritually dulling </a:t>
            </a:r>
            <a:r>
              <a:rPr lang="en-US" dirty="0" smtClean="0"/>
              <a:t>activity-they block </a:t>
            </a:r>
            <a:r>
              <a:rPr lang="en-US" dirty="0"/>
              <a:t>our way. </a:t>
            </a:r>
            <a:r>
              <a:rPr lang="en-US" dirty="0" smtClean="0"/>
              <a:t>This is what </a:t>
            </a:r>
            <a:r>
              <a:rPr lang="en-US" dirty="0"/>
              <a:t>seeking God </a:t>
            </a:r>
            <a:r>
              <a:rPr lang="en-US" dirty="0" smtClean="0"/>
              <a:t>involves, moving the barriers to effectively seek Him. </a:t>
            </a:r>
            <a:endParaRPr lang="en-US" dirty="0"/>
          </a:p>
          <a:p>
            <a:endParaRPr lang="en-US" dirty="0" smtClean="0"/>
          </a:p>
          <a:p>
            <a:endParaRPr lang="en-US" dirty="0"/>
          </a:p>
        </p:txBody>
      </p:sp>
    </p:spTree>
    <p:extLst>
      <p:ext uri="{BB962C8B-B14F-4D97-AF65-F5344CB8AC3E}">
        <p14:creationId xmlns:p14="http://schemas.microsoft.com/office/powerpoint/2010/main" val="3439734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62000" y="457200"/>
            <a:ext cx="8001000" cy="5516880"/>
          </a:xfrm>
        </p:spPr>
        <p:txBody>
          <a:bodyPr>
            <a:normAutofit/>
          </a:bodyPr>
          <a:lstStyle/>
          <a:p>
            <a:pPr>
              <a:buFont typeface="Wingdings" panose="05000000000000000000" pitchFamily="2" charset="2"/>
              <a:buChar char="v"/>
            </a:pPr>
            <a:r>
              <a:rPr lang="en-US" dirty="0" smtClean="0"/>
              <a:t>To seek after God means to have an intimate personal relationship with God, to desire more of Him. (Psalm 63:1)</a:t>
            </a:r>
          </a:p>
          <a:p>
            <a:pPr>
              <a:buFont typeface="Wingdings" panose="05000000000000000000" pitchFamily="2" charset="2"/>
              <a:buChar char="v"/>
            </a:pPr>
            <a:r>
              <a:rPr lang="en-US" dirty="0" smtClean="0"/>
              <a:t>Seeking God means to pursue God alone to fill the vacancy in your life.</a:t>
            </a:r>
          </a:p>
          <a:p>
            <a:pPr>
              <a:buFont typeface="Wingdings" panose="05000000000000000000" pitchFamily="2" charset="2"/>
              <a:buChar char="v"/>
            </a:pPr>
            <a:r>
              <a:rPr lang="en-US" dirty="0" smtClean="0"/>
              <a:t>Putting God as the </a:t>
            </a:r>
            <a:r>
              <a:rPr lang="en-US" b="1" u="sng" dirty="0" smtClean="0"/>
              <a:t>core/center</a:t>
            </a:r>
            <a:r>
              <a:rPr lang="en-US" dirty="0" smtClean="0"/>
              <a:t> gives you stability and godly perspectives throughout the </a:t>
            </a:r>
            <a:r>
              <a:rPr lang="en-US" dirty="0"/>
              <a:t>c</a:t>
            </a:r>
            <a:r>
              <a:rPr lang="en-US" dirty="0" smtClean="0"/>
              <a:t>ourse of life. </a:t>
            </a:r>
          </a:p>
          <a:p>
            <a:pPr>
              <a:buFont typeface="Wingdings" panose="05000000000000000000" pitchFamily="2" charset="2"/>
              <a:buChar char="v"/>
            </a:pPr>
            <a:r>
              <a:rPr lang="en-US" dirty="0" smtClean="0"/>
              <a:t>The </a:t>
            </a:r>
            <a:r>
              <a:rPr lang="en-US" dirty="0"/>
              <a:t>great promise to those who seek the Lord is that he will be found. “If you seek him, he will be found by you” (1 Chronicles 28:9). </a:t>
            </a:r>
          </a:p>
          <a:p>
            <a:pPr>
              <a:buFont typeface="Wingdings" panose="05000000000000000000" pitchFamily="2" charset="2"/>
              <a:buChar char="v"/>
            </a:pPr>
            <a:r>
              <a:rPr lang="en-US" dirty="0" smtClean="0"/>
              <a:t>There is great reward when he </a:t>
            </a:r>
            <a:r>
              <a:rPr lang="en-US" dirty="0"/>
              <a:t>is found, </a:t>
            </a:r>
            <a:r>
              <a:rPr lang="en-US" dirty="0" smtClean="0"/>
              <a:t>“</a:t>
            </a:r>
            <a:r>
              <a:rPr lang="en-US" dirty="0"/>
              <a:t>Whoever would draw near to God must believe that he exists and that he rewards those who seek him” (Hebrews 11:6). </a:t>
            </a:r>
          </a:p>
          <a:p>
            <a:pPr>
              <a:buFont typeface="Wingdings" panose="05000000000000000000" pitchFamily="2" charset="2"/>
              <a:buChar char="v"/>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1367106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3916680"/>
          </a:xfrm>
        </p:spPr>
        <p:txBody>
          <a:bodyPr/>
          <a:lstStyle/>
          <a:p>
            <a:pPr marL="45720" indent="0" algn="ctr">
              <a:buNone/>
            </a:pPr>
            <a:r>
              <a:rPr lang="en-US" dirty="0" smtClean="0"/>
              <a:t>You seek God by</a:t>
            </a:r>
          </a:p>
          <a:p>
            <a:pPr>
              <a:buFont typeface="Wingdings" panose="05000000000000000000" pitchFamily="2" charset="2"/>
              <a:buChar char="v"/>
            </a:pPr>
            <a:endParaRPr lang="en-US" dirty="0" smtClean="0"/>
          </a:p>
          <a:p>
            <a:pPr>
              <a:buFont typeface="Wingdings" panose="05000000000000000000" pitchFamily="2" charset="2"/>
              <a:buChar char="v"/>
            </a:pPr>
            <a:r>
              <a:rPr lang="en-US" dirty="0" smtClean="0"/>
              <a:t>Putting love for God at the center of your relationship with Him</a:t>
            </a:r>
          </a:p>
          <a:p>
            <a:pPr>
              <a:buFont typeface="Wingdings" panose="05000000000000000000" pitchFamily="2" charset="2"/>
              <a:buChar char="v"/>
            </a:pPr>
            <a:r>
              <a:rPr lang="en-US" dirty="0" smtClean="0"/>
              <a:t>Spending consistent alone time with Him</a:t>
            </a:r>
          </a:p>
          <a:p>
            <a:pPr>
              <a:buFont typeface="Wingdings" panose="05000000000000000000" pitchFamily="2" charset="2"/>
              <a:buChar char="v"/>
            </a:pPr>
            <a:r>
              <a:rPr lang="en-US" dirty="0" smtClean="0"/>
              <a:t>Integrating Him into every area of your life</a:t>
            </a:r>
          </a:p>
          <a:p>
            <a:pPr>
              <a:buFont typeface="Wingdings" panose="05000000000000000000" pitchFamily="2" charset="2"/>
              <a:buChar char="v"/>
            </a:pPr>
            <a:r>
              <a:rPr lang="en-US" dirty="0" smtClean="0"/>
              <a:t>Making the conscious effort to get to know Him.</a:t>
            </a:r>
          </a:p>
          <a:p>
            <a:pPr>
              <a:buFont typeface="Wingdings" panose="05000000000000000000" pitchFamily="2" charset="2"/>
              <a:buChar char="v"/>
            </a:pPr>
            <a:r>
              <a:rPr lang="en-US" dirty="0" smtClean="0"/>
              <a:t>Putting aside self and honing in on His presence.  </a:t>
            </a:r>
            <a:endParaRPr lang="en-US" dirty="0"/>
          </a:p>
        </p:txBody>
      </p:sp>
    </p:spTree>
    <p:extLst>
      <p:ext uri="{BB962C8B-B14F-4D97-AF65-F5344CB8AC3E}">
        <p14:creationId xmlns:p14="http://schemas.microsoft.com/office/powerpoint/2010/main" val="886591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228600"/>
            <a:ext cx="7543800" cy="6324600"/>
          </a:xfrm>
        </p:spPr>
        <p:txBody>
          <a:bodyPr>
            <a:normAutofit lnSpcReduction="10000"/>
          </a:bodyPr>
          <a:lstStyle/>
          <a:p>
            <a:pPr marL="45720" indent="0" algn="ctr">
              <a:buNone/>
            </a:pPr>
            <a:r>
              <a:rPr lang="en-US" sz="3200" dirty="0" smtClean="0"/>
              <a:t>Benefits of seeking God</a:t>
            </a:r>
          </a:p>
          <a:p>
            <a:pPr marL="502920" indent="-457200">
              <a:buFont typeface="+mj-lt"/>
              <a:buAutoNum type="arabicPeriod"/>
            </a:pPr>
            <a:r>
              <a:rPr lang="en-US" sz="2000" dirty="0" smtClean="0"/>
              <a:t>He forgives your sins. (Psalm 103:3)</a:t>
            </a:r>
          </a:p>
          <a:p>
            <a:pPr marL="502920" indent="-457200">
              <a:buFont typeface="+mj-lt"/>
              <a:buAutoNum type="arabicPeriod"/>
            </a:pPr>
            <a:r>
              <a:rPr lang="en-US" sz="2000" dirty="0" smtClean="0"/>
              <a:t>He </a:t>
            </a:r>
            <a:r>
              <a:rPr lang="en-US" sz="2000" dirty="0"/>
              <a:t>prevents destruction from coming into your life. (Psalm 103:4)</a:t>
            </a:r>
          </a:p>
          <a:p>
            <a:pPr marL="502920" indent="-457200">
              <a:buFont typeface="+mj-lt"/>
              <a:buAutoNum type="arabicPeriod"/>
            </a:pPr>
            <a:r>
              <a:rPr lang="en-US" sz="2000" dirty="0" smtClean="0"/>
              <a:t>He </a:t>
            </a:r>
            <a:r>
              <a:rPr lang="en-US" sz="2000" dirty="0"/>
              <a:t>crowns you with loving kindness and tender mercies. (Psalm 103:4)</a:t>
            </a:r>
          </a:p>
          <a:p>
            <a:pPr marL="502920" indent="-457200">
              <a:buFont typeface="+mj-lt"/>
              <a:buAutoNum type="arabicPeriod"/>
            </a:pPr>
            <a:r>
              <a:rPr lang="en-US" sz="2000" dirty="0" smtClean="0"/>
              <a:t>He </a:t>
            </a:r>
            <a:r>
              <a:rPr lang="en-US" sz="2000" dirty="0"/>
              <a:t>satisfies your needs and your desires. (Psalm 103:5)</a:t>
            </a:r>
          </a:p>
          <a:p>
            <a:pPr marL="502920" indent="-457200">
              <a:buFont typeface="+mj-lt"/>
              <a:buAutoNum type="arabicPeriod"/>
            </a:pPr>
            <a:r>
              <a:rPr lang="en-US" sz="2000" dirty="0" smtClean="0"/>
              <a:t>He </a:t>
            </a:r>
            <a:r>
              <a:rPr lang="en-US" sz="2000" dirty="0"/>
              <a:t>grants you His favor. (Lamentations 3:25)</a:t>
            </a:r>
          </a:p>
          <a:p>
            <a:pPr marL="502920" indent="-457200">
              <a:buFont typeface="+mj-lt"/>
              <a:buAutoNum type="arabicPeriod"/>
            </a:pPr>
            <a:r>
              <a:rPr lang="en-US" sz="2000" dirty="0" smtClean="0"/>
              <a:t>He </a:t>
            </a:r>
            <a:r>
              <a:rPr lang="en-US" sz="2000" dirty="0"/>
              <a:t>divinely  protects you. (Ezra </a:t>
            </a:r>
            <a:r>
              <a:rPr lang="en-US" sz="2000" dirty="0" smtClean="0"/>
              <a:t>8:22-23)</a:t>
            </a:r>
            <a:endParaRPr lang="en-US" sz="2000" dirty="0"/>
          </a:p>
          <a:p>
            <a:pPr marL="502920" indent="-457200">
              <a:buFont typeface="+mj-lt"/>
              <a:buAutoNum type="arabicPeriod"/>
            </a:pPr>
            <a:r>
              <a:rPr lang="en-US" sz="2000" dirty="0" smtClean="0"/>
              <a:t>Seeking </a:t>
            </a:r>
            <a:r>
              <a:rPr lang="en-US" sz="2000" dirty="0"/>
              <a:t>God leads to joy. (Psalm 70:4)</a:t>
            </a:r>
          </a:p>
          <a:p>
            <a:pPr marL="502920" indent="-457200">
              <a:buFont typeface="+mj-lt"/>
              <a:buAutoNum type="arabicPeriod"/>
            </a:pPr>
            <a:r>
              <a:rPr lang="en-US" sz="2000" dirty="0" smtClean="0"/>
              <a:t>Seeking </a:t>
            </a:r>
            <a:r>
              <a:rPr lang="en-US" sz="2000" dirty="0"/>
              <a:t>God ends in praise. (Psalm 22:26)</a:t>
            </a:r>
          </a:p>
          <a:p>
            <a:pPr marL="502920" indent="-457200">
              <a:buFont typeface="+mj-lt"/>
              <a:buAutoNum type="arabicPeriod"/>
            </a:pPr>
            <a:r>
              <a:rPr lang="en-US" sz="2000" dirty="0" smtClean="0"/>
              <a:t>You </a:t>
            </a:r>
            <a:r>
              <a:rPr lang="en-US" sz="2000" dirty="0"/>
              <a:t>receive gifts of righteousness. (Hosea 10:12)</a:t>
            </a:r>
          </a:p>
          <a:p>
            <a:pPr marL="502920" indent="-457200">
              <a:buFont typeface="+mj-lt"/>
              <a:buAutoNum type="arabicPeriod"/>
            </a:pPr>
            <a:r>
              <a:rPr lang="en-US" sz="2000" dirty="0" smtClean="0"/>
              <a:t>You </a:t>
            </a:r>
            <a:r>
              <a:rPr lang="en-US" sz="2000" dirty="0"/>
              <a:t>experience supernatural prosperity and increase in your life. </a:t>
            </a:r>
            <a:r>
              <a:rPr lang="en-US" sz="2000" dirty="0" smtClean="0"/>
              <a:t>(</a:t>
            </a:r>
            <a:r>
              <a:rPr lang="en-US" sz="2000" dirty="0"/>
              <a:t>Job </a:t>
            </a:r>
            <a:r>
              <a:rPr lang="en-US" sz="2000" dirty="0" smtClean="0"/>
              <a:t>8:5-7</a:t>
            </a:r>
            <a:r>
              <a:rPr lang="en-US" sz="2000" dirty="0"/>
              <a:t>)</a:t>
            </a:r>
          </a:p>
          <a:p>
            <a:pPr marL="502920" indent="-457200">
              <a:buFont typeface="+mj-lt"/>
              <a:buAutoNum type="arabicPeriod"/>
            </a:pPr>
            <a:r>
              <a:rPr lang="en-US" sz="1800" dirty="0" smtClean="0"/>
              <a:t>The greatest </a:t>
            </a:r>
            <a:r>
              <a:rPr lang="en-US" sz="1800" dirty="0"/>
              <a:t>promise to those who seek the Lord is that he will be found. “If you seek him, he will be found by you” (1 Chronicles 28:9). </a:t>
            </a:r>
            <a:r>
              <a:rPr lang="en-US" sz="1800" dirty="0" smtClean="0"/>
              <a:t>God is the greatest reward you can obtain from your seek. </a:t>
            </a:r>
            <a:endParaRPr lang="en-US" sz="1800" dirty="0"/>
          </a:p>
          <a:p>
            <a:pPr marL="45720" indent="0">
              <a:buNone/>
            </a:pPr>
            <a:endParaRPr lang="en-US" sz="2000" dirty="0"/>
          </a:p>
          <a:p>
            <a:pPr marL="45720" indent="0">
              <a:buNone/>
            </a:pPr>
            <a:endParaRPr lang="en-US" sz="2000" dirty="0" smtClean="0"/>
          </a:p>
        </p:txBody>
      </p:sp>
    </p:spTree>
    <p:extLst>
      <p:ext uri="{BB962C8B-B14F-4D97-AF65-F5344CB8AC3E}">
        <p14:creationId xmlns:p14="http://schemas.microsoft.com/office/powerpoint/2010/main" val="2641469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b="17947"/>
          <a:stretch/>
        </p:blipFill>
        <p:spPr>
          <a:xfrm>
            <a:off x="1524000" y="152400"/>
            <a:ext cx="6202362" cy="5089236"/>
          </a:xfrm>
          <a:prstGeom prst="rect">
            <a:avLst/>
          </a:prstGeom>
          <a:ln>
            <a:noFill/>
          </a:ln>
          <a:effectLst>
            <a:softEdge rad="112500"/>
          </a:effectLst>
        </p:spPr>
      </p:pic>
    </p:spTree>
    <p:extLst>
      <p:ext uri="{BB962C8B-B14F-4D97-AF65-F5344CB8AC3E}">
        <p14:creationId xmlns:p14="http://schemas.microsoft.com/office/powerpoint/2010/main" val="2015061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512511" cy="1143000"/>
          </a:xfrm>
        </p:spPr>
        <p:txBody>
          <a:bodyPr/>
          <a:lstStyle/>
          <a:p>
            <a:r>
              <a:rPr lang="en-US" dirty="0">
                <a:effectLst/>
              </a:rPr>
              <a:t>What does it mean to Seek the Lord?</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743200"/>
            <a:ext cx="4462272" cy="2172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486934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152400"/>
            <a:ext cx="7772400" cy="6705600"/>
          </a:xfrm>
        </p:spPr>
        <p:txBody>
          <a:bodyPr>
            <a:normAutofit/>
          </a:bodyPr>
          <a:lstStyle/>
          <a:p>
            <a:pPr>
              <a:buFont typeface="Wingdings" panose="05000000000000000000" pitchFamily="2" charset="2"/>
              <a:buChar char="v"/>
            </a:pPr>
            <a:r>
              <a:rPr lang="en-US" sz="2400" dirty="0"/>
              <a:t>Singing, thinking about and speaking of God is not seeking the face and strength of God. </a:t>
            </a:r>
            <a:endParaRPr lang="en-US" sz="2400" dirty="0" smtClean="0"/>
          </a:p>
          <a:p>
            <a:pPr>
              <a:buFont typeface="Wingdings" panose="05000000000000000000" pitchFamily="2" charset="2"/>
              <a:buChar char="v"/>
            </a:pPr>
            <a:r>
              <a:rPr lang="en-US" sz="2400" dirty="0" smtClean="0"/>
              <a:t>Seeking </a:t>
            </a:r>
            <a:r>
              <a:rPr lang="en-US" sz="2400" dirty="0"/>
              <a:t>the Lord means seeking his </a:t>
            </a:r>
            <a:r>
              <a:rPr lang="en-US" sz="2400" b="1" i="1" u="sng" dirty="0"/>
              <a:t>presence. </a:t>
            </a:r>
            <a:endParaRPr lang="en-US" sz="2400" b="1" i="1" u="sng" dirty="0" smtClean="0"/>
          </a:p>
          <a:p>
            <a:pPr>
              <a:buFont typeface="Wingdings" panose="05000000000000000000" pitchFamily="2" charset="2"/>
              <a:buChar char="v"/>
            </a:pPr>
            <a:r>
              <a:rPr lang="en-US" sz="2400" dirty="0" smtClean="0"/>
              <a:t>It </a:t>
            </a:r>
            <a:r>
              <a:rPr lang="en-US" sz="2400" dirty="0"/>
              <a:t>is also the spirit of man to long to be with </a:t>
            </a:r>
            <a:r>
              <a:rPr lang="en-US" sz="2400" dirty="0" smtClean="0"/>
              <a:t>God.</a:t>
            </a:r>
          </a:p>
          <a:p>
            <a:pPr marL="45720" indent="0">
              <a:buNone/>
            </a:pPr>
            <a:r>
              <a:rPr lang="en-US" sz="2400" dirty="0" smtClean="0"/>
              <a:t>	Isaiah </a:t>
            </a:r>
            <a:r>
              <a:rPr lang="en-US" sz="2400" dirty="0"/>
              <a:t>26:9- </a:t>
            </a:r>
            <a:r>
              <a:rPr lang="en-US" sz="2400" dirty="0" smtClean="0"/>
              <a:t>“In the night I search for you: in the morning I earnestly seek you…”</a:t>
            </a:r>
          </a:p>
          <a:p>
            <a:pPr marL="45720" indent="0">
              <a:buNone/>
            </a:pPr>
            <a:r>
              <a:rPr lang="en-US" sz="2400" dirty="0" smtClean="0"/>
              <a:t>	Psalm </a:t>
            </a:r>
            <a:r>
              <a:rPr lang="en-US" sz="2400" dirty="0"/>
              <a:t>63:1, 6-8- </a:t>
            </a:r>
            <a:r>
              <a:rPr lang="en-US" sz="2400" dirty="0" smtClean="0"/>
              <a:t>(My </a:t>
            </a:r>
            <a:r>
              <a:rPr lang="en-US" sz="2400" dirty="0"/>
              <a:t>soul thirsts for </a:t>
            </a:r>
            <a:r>
              <a:rPr lang="en-US" sz="2400" dirty="0" smtClean="0"/>
              <a:t>you, </a:t>
            </a:r>
            <a:r>
              <a:rPr lang="en-US" sz="2400" i="1" dirty="0" smtClean="0"/>
              <a:t>I lie awake thinking about you, meditating on you through the night)</a:t>
            </a:r>
            <a:endParaRPr lang="en-US" sz="2400" dirty="0" smtClean="0"/>
          </a:p>
          <a:p>
            <a:pPr>
              <a:buFont typeface="Wingdings" panose="05000000000000000000" pitchFamily="2" charset="2"/>
              <a:buChar char="v"/>
            </a:pPr>
            <a:r>
              <a:rPr lang="en-US" sz="2400" dirty="0" smtClean="0"/>
              <a:t>It </a:t>
            </a:r>
            <a:r>
              <a:rPr lang="en-US" sz="2400" dirty="0"/>
              <a:t>is natural for us to long to continually be in His presence, to seek His face. </a:t>
            </a:r>
          </a:p>
          <a:p>
            <a:endParaRPr lang="en-US" dirty="0"/>
          </a:p>
        </p:txBody>
      </p:sp>
    </p:spTree>
    <p:extLst>
      <p:ext uri="{BB962C8B-B14F-4D97-AF65-F5344CB8AC3E}">
        <p14:creationId xmlns:p14="http://schemas.microsoft.com/office/powerpoint/2010/main" val="37098091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6512511" cy="1143000"/>
          </a:xfrm>
        </p:spPr>
        <p:txBody>
          <a:bodyPr/>
          <a:lstStyle/>
          <a:p>
            <a:r>
              <a:rPr lang="en-US" dirty="0">
                <a:effectLst/>
              </a:rPr>
              <a:t>But aren’t we always in His presence?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590800"/>
            <a:ext cx="3257550" cy="1905000"/>
          </a:xfrm>
          <a:prstGeom prst="rect">
            <a:avLst/>
          </a:prstGeom>
          <a:ln>
            <a:noFill/>
          </a:ln>
          <a:effectLst>
            <a:softEdge rad="112500"/>
          </a:effectLst>
        </p:spPr>
      </p:pic>
    </p:spTree>
    <p:extLst>
      <p:ext uri="{BB962C8B-B14F-4D97-AF65-F5344CB8AC3E}">
        <p14:creationId xmlns:p14="http://schemas.microsoft.com/office/powerpoint/2010/main" val="2189617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731520"/>
            <a:ext cx="7086600" cy="5288280"/>
          </a:xfrm>
        </p:spPr>
        <p:txBody>
          <a:bodyPr>
            <a:normAutofit/>
          </a:bodyPr>
          <a:lstStyle/>
          <a:p>
            <a:pPr lvl="0" algn="ctr">
              <a:buFont typeface="Wingdings" panose="05000000000000000000" pitchFamily="2" charset="2"/>
              <a:buChar char="v"/>
            </a:pPr>
            <a:r>
              <a:rPr lang="en-US" dirty="0"/>
              <a:t> </a:t>
            </a:r>
            <a:r>
              <a:rPr lang="en-US" sz="4300" b="1" u="sng" dirty="0" smtClean="0"/>
              <a:t>YES </a:t>
            </a:r>
          </a:p>
          <a:p>
            <a:pPr lvl="0">
              <a:buFont typeface="Wingdings" panose="05000000000000000000" pitchFamily="2" charset="2"/>
              <a:buChar char="v"/>
            </a:pPr>
            <a:r>
              <a:rPr lang="en-US" dirty="0" smtClean="0"/>
              <a:t>God </a:t>
            </a:r>
            <a:r>
              <a:rPr lang="en-US" dirty="0"/>
              <a:t>is omnipresent- Ps. </a:t>
            </a:r>
            <a:r>
              <a:rPr lang="en-US" dirty="0" smtClean="0"/>
              <a:t>139:7-10</a:t>
            </a:r>
          </a:p>
          <a:p>
            <a:pPr lvl="0">
              <a:buFont typeface="Wingdings" panose="05000000000000000000" pitchFamily="2" charset="2"/>
              <a:buChar char="v"/>
            </a:pPr>
            <a:r>
              <a:rPr lang="en-US" dirty="0" smtClean="0"/>
              <a:t>“Behold, I am with you always, to the end of the age” (Matthew 28:20)- His covenant promise is solid. </a:t>
            </a:r>
          </a:p>
          <a:p>
            <a:pPr>
              <a:buFont typeface="Wingdings" panose="05000000000000000000" pitchFamily="2" charset="2"/>
              <a:buChar char="v"/>
            </a:pPr>
            <a:r>
              <a:rPr lang="en-US" dirty="0" smtClean="0"/>
              <a:t>Looking through scriptures, the word seek in reference to God is mentioned about 83, this makes me question are “we” truly always in His presence?</a:t>
            </a:r>
          </a:p>
          <a:p>
            <a:endParaRPr lang="en-US" dirty="0"/>
          </a:p>
        </p:txBody>
      </p:sp>
    </p:spTree>
    <p:extLst>
      <p:ext uri="{BB962C8B-B14F-4D97-AF65-F5344CB8AC3E}">
        <p14:creationId xmlns:p14="http://schemas.microsoft.com/office/powerpoint/2010/main" val="18453568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731520"/>
            <a:ext cx="7620000" cy="5593080"/>
          </a:xfrm>
        </p:spPr>
        <p:txBody>
          <a:bodyPr>
            <a:normAutofit fontScale="62500" lnSpcReduction="20000"/>
          </a:bodyPr>
          <a:lstStyle/>
          <a:p>
            <a:pPr marL="45720" indent="0" algn="ctr">
              <a:buNone/>
            </a:pPr>
            <a:r>
              <a:rPr lang="en-US" sz="5100" b="1" i="1" u="sng" dirty="0" smtClean="0"/>
              <a:t>No </a:t>
            </a:r>
          </a:p>
          <a:p>
            <a:pPr marL="45720" indent="0" algn="ctr">
              <a:buNone/>
            </a:pPr>
            <a:r>
              <a:rPr lang="en-US" sz="3800" dirty="0" smtClean="0"/>
              <a:t>There </a:t>
            </a:r>
            <a:r>
              <a:rPr lang="en-US" sz="3800" dirty="0"/>
              <a:t>is a sense in which </a:t>
            </a:r>
            <a:r>
              <a:rPr lang="en-US" sz="3800" u="sng" dirty="0"/>
              <a:t>we </a:t>
            </a:r>
            <a:r>
              <a:rPr lang="en-US" sz="3800" dirty="0"/>
              <a:t>are not always in </a:t>
            </a:r>
            <a:r>
              <a:rPr lang="en-US" sz="3800" dirty="0" smtClean="0"/>
              <a:t>His </a:t>
            </a:r>
            <a:r>
              <a:rPr lang="en-US" sz="3800" dirty="0"/>
              <a:t>presence. </a:t>
            </a:r>
            <a:r>
              <a:rPr lang="en-US" sz="3800" dirty="0" smtClean="0"/>
              <a:t>The Bible calls </a:t>
            </a:r>
            <a:r>
              <a:rPr lang="en-US" sz="3800" dirty="0"/>
              <a:t>us to “seek the Lord...seek his presence </a:t>
            </a:r>
            <a:r>
              <a:rPr lang="en-US" sz="3800" dirty="0" smtClean="0"/>
              <a:t>continually”- </a:t>
            </a:r>
            <a:r>
              <a:rPr lang="en-US" sz="3800" dirty="0"/>
              <a:t>I Chronicles 16:11</a:t>
            </a:r>
          </a:p>
          <a:p>
            <a:pPr>
              <a:buFont typeface="Wingdings" panose="05000000000000000000" pitchFamily="2" charset="2"/>
              <a:buChar char="v"/>
            </a:pPr>
            <a:r>
              <a:rPr lang="en-US" sz="3800" dirty="0" smtClean="0"/>
              <a:t>There </a:t>
            </a:r>
            <a:r>
              <a:rPr lang="en-US" sz="3800" dirty="0"/>
              <a:t>are seasons when we become neglectful of the Lord </a:t>
            </a:r>
          </a:p>
          <a:p>
            <a:pPr lvl="1">
              <a:buFont typeface="Wingdings" panose="05000000000000000000" pitchFamily="2" charset="2"/>
              <a:buChar char="v"/>
            </a:pPr>
            <a:r>
              <a:rPr lang="en-US" sz="3600" dirty="0"/>
              <a:t>Not praying</a:t>
            </a:r>
          </a:p>
          <a:p>
            <a:pPr lvl="1">
              <a:buFont typeface="Wingdings" panose="05000000000000000000" pitchFamily="2" charset="2"/>
              <a:buChar char="v"/>
            </a:pPr>
            <a:r>
              <a:rPr lang="en-US" sz="3600" dirty="0"/>
              <a:t>Not reading our word</a:t>
            </a:r>
          </a:p>
          <a:p>
            <a:pPr lvl="1">
              <a:buFont typeface="Wingdings" panose="05000000000000000000" pitchFamily="2" charset="2"/>
              <a:buChar char="v"/>
            </a:pPr>
            <a:r>
              <a:rPr lang="en-US" sz="3600" dirty="0"/>
              <a:t>We begin to doubt/worry</a:t>
            </a:r>
          </a:p>
          <a:p>
            <a:pPr lvl="1">
              <a:buFont typeface="Wingdings" panose="05000000000000000000" pitchFamily="2" charset="2"/>
              <a:buChar char="v"/>
            </a:pPr>
            <a:r>
              <a:rPr lang="en-US" sz="3600" dirty="0"/>
              <a:t>Doing “spiritual” things out of habit and not with our hearts</a:t>
            </a:r>
          </a:p>
          <a:p>
            <a:pPr lvl="1">
              <a:buFont typeface="Wingdings" panose="05000000000000000000" pitchFamily="2" charset="2"/>
              <a:buChar char="v"/>
            </a:pPr>
            <a:r>
              <a:rPr lang="en-US" sz="3600" dirty="0" smtClean="0"/>
              <a:t>Beginning to depend on </a:t>
            </a:r>
            <a:r>
              <a:rPr lang="en-US" sz="3600" dirty="0"/>
              <a:t>our own strengths</a:t>
            </a:r>
          </a:p>
          <a:p>
            <a:pPr lvl="1">
              <a:buFont typeface="Wingdings" panose="05000000000000000000" pitchFamily="2" charset="2"/>
              <a:buChar char="v"/>
            </a:pPr>
            <a:r>
              <a:rPr lang="en-US" sz="3600" dirty="0"/>
              <a:t>We begin to lack in our faith/trust and depend on ourselves</a:t>
            </a:r>
            <a:r>
              <a:rPr lang="en-US" sz="3600" dirty="0" smtClean="0"/>
              <a:t>…</a:t>
            </a:r>
            <a:endParaRPr lang="en-US" sz="3600" dirty="0"/>
          </a:p>
          <a:p>
            <a:endParaRPr lang="en-US" dirty="0"/>
          </a:p>
          <a:p>
            <a:endParaRPr lang="en-US" dirty="0"/>
          </a:p>
        </p:txBody>
      </p:sp>
    </p:spTree>
    <p:extLst>
      <p:ext uri="{BB962C8B-B14F-4D97-AF65-F5344CB8AC3E}">
        <p14:creationId xmlns:p14="http://schemas.microsoft.com/office/powerpoint/2010/main" val="2596586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731520"/>
            <a:ext cx="7924800" cy="4831080"/>
          </a:xfrm>
        </p:spPr>
        <p:txBody>
          <a:bodyPr/>
          <a:lstStyle/>
          <a:p>
            <a:pPr>
              <a:buFont typeface="Wingdings" panose="05000000000000000000" pitchFamily="2" charset="2"/>
              <a:buChar char="v"/>
            </a:pPr>
            <a:r>
              <a:rPr lang="en-US" dirty="0" smtClean="0"/>
              <a:t>As a result of our many distractions and obstacles…</a:t>
            </a:r>
          </a:p>
          <a:p>
            <a:pPr>
              <a:buFont typeface="Wingdings" panose="05000000000000000000" pitchFamily="2" charset="2"/>
              <a:buChar char="v"/>
            </a:pPr>
            <a:r>
              <a:rPr lang="en-US" dirty="0" smtClean="0"/>
              <a:t>We find him “</a:t>
            </a:r>
            <a:r>
              <a:rPr lang="en-US" dirty="0" err="1" smtClean="0"/>
              <a:t>unmanifested</a:t>
            </a:r>
            <a:r>
              <a:rPr lang="en-US" dirty="0" smtClean="0"/>
              <a:t>”</a:t>
            </a:r>
          </a:p>
          <a:p>
            <a:pPr>
              <a:buFont typeface="Wingdings" panose="05000000000000000000" pitchFamily="2" charset="2"/>
              <a:buChar char="v"/>
            </a:pPr>
            <a:r>
              <a:rPr lang="en-US" dirty="0" smtClean="0"/>
              <a:t>Meaning- our seek has been temporarily interrupted by our carnal desires (we got distracted by sight)</a:t>
            </a:r>
          </a:p>
          <a:p>
            <a:pPr>
              <a:buFont typeface="Wingdings" panose="05000000000000000000" pitchFamily="2" charset="2"/>
              <a:buChar char="v"/>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22001"/>
            <a:ext cx="4114800" cy="2964400"/>
          </a:xfrm>
          <a:prstGeom prst="rect">
            <a:avLst/>
          </a:prstGeom>
        </p:spPr>
      </p:pic>
      <p:sp>
        <p:nvSpPr>
          <p:cNvPr id="5" name="TextBox 4"/>
          <p:cNvSpPr txBox="1"/>
          <p:nvPr/>
        </p:nvSpPr>
        <p:spPr>
          <a:xfrm>
            <a:off x="1304636" y="5638800"/>
            <a:ext cx="6019800" cy="646331"/>
          </a:xfrm>
          <a:prstGeom prst="rect">
            <a:avLst/>
          </a:prstGeom>
          <a:noFill/>
        </p:spPr>
        <p:txBody>
          <a:bodyPr wrap="square" rtlCol="0">
            <a:spAutoFit/>
          </a:bodyPr>
          <a:lstStyle/>
          <a:p>
            <a:r>
              <a:rPr lang="en-US" dirty="0" smtClean="0"/>
              <a:t>Sin is always knocking at our doors; it’s always ready to overtake </a:t>
            </a:r>
            <a:r>
              <a:rPr lang="en-US" dirty="0"/>
              <a:t>us. That is </a:t>
            </a:r>
            <a:r>
              <a:rPr lang="en-US" dirty="0" smtClean="0"/>
              <a:t>why the SEEK is so important. </a:t>
            </a:r>
            <a:endParaRPr lang="en-US" dirty="0"/>
          </a:p>
        </p:txBody>
      </p:sp>
    </p:spTree>
    <p:extLst>
      <p:ext uri="{BB962C8B-B14F-4D97-AF65-F5344CB8AC3E}">
        <p14:creationId xmlns:p14="http://schemas.microsoft.com/office/powerpoint/2010/main" val="2711504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86200"/>
            <a:ext cx="6512511" cy="1143000"/>
          </a:xfrm>
        </p:spPr>
        <p:txBody>
          <a:bodyPr/>
          <a:lstStyle/>
          <a:p>
            <a:r>
              <a:rPr lang="en-US" sz="4400" dirty="0" smtClean="0"/>
              <a:t>What’s all this talk about Seek- What does it REALLY mean????</a:t>
            </a:r>
            <a:endParaRPr lang="en-US" sz="4400" dirty="0"/>
          </a:p>
        </p:txBody>
      </p:sp>
      <p:sp>
        <p:nvSpPr>
          <p:cNvPr id="3" name="Content Placeholder 2"/>
          <p:cNvSpPr>
            <a:spLocks noGrp="1"/>
          </p:cNvSpPr>
          <p:nvPr>
            <p:ph sz="quarter" idx="13"/>
          </p:nvPr>
        </p:nvSpPr>
        <p:spPr>
          <a:xfrm>
            <a:off x="762000" y="76200"/>
            <a:ext cx="7772400" cy="3733800"/>
          </a:xfrm>
        </p:spPr>
        <p:txBody>
          <a:bodyPr>
            <a:normAutofit/>
          </a:bodyPr>
          <a:lstStyle/>
          <a:p>
            <a:pPr>
              <a:buFont typeface="Wingdings" panose="05000000000000000000" pitchFamily="2" charset="2"/>
              <a:buChar char="v"/>
            </a:pPr>
            <a:r>
              <a:rPr lang="en-US" dirty="0"/>
              <a:t>Consciously fixating your mind and heart on </a:t>
            </a:r>
            <a:r>
              <a:rPr lang="en-US" dirty="0" smtClean="0"/>
              <a:t>God</a:t>
            </a:r>
          </a:p>
          <a:p>
            <a:pPr marL="45720" indent="0">
              <a:buNone/>
            </a:pPr>
            <a:r>
              <a:rPr lang="en-US" dirty="0"/>
              <a:t>	</a:t>
            </a:r>
            <a:r>
              <a:rPr lang="en-US" dirty="0" smtClean="0"/>
              <a:t>“Now </a:t>
            </a:r>
            <a:r>
              <a:rPr lang="en-US" dirty="0"/>
              <a:t>set your mind and heart to seek the Lord your God.” (1 Chronicles 22:19)    </a:t>
            </a:r>
          </a:p>
          <a:p>
            <a:pPr marL="45720" indent="0">
              <a:buNone/>
            </a:pPr>
            <a:r>
              <a:rPr lang="en-US" dirty="0" smtClean="0"/>
              <a:t>	“</a:t>
            </a:r>
            <a:r>
              <a:rPr lang="en-US" dirty="0"/>
              <a:t>If then you have been raised with Christ, seek the things that are above, where Christ is, seated at the right hand of God. Set your minds on things that are above, not on things that are on earth.” (Colossians 3:1–2)    </a:t>
            </a:r>
          </a:p>
          <a:p>
            <a:pPr>
              <a:buFont typeface="Wingdings" panose="05000000000000000000" pitchFamily="2" charset="2"/>
              <a:buChar char="v"/>
            </a:pPr>
            <a:r>
              <a:rPr lang="en-US" dirty="0"/>
              <a:t> It is a </a:t>
            </a:r>
            <a:r>
              <a:rPr lang="en-US" sz="3200" b="1" i="1" u="sng" dirty="0"/>
              <a:t>conscious</a:t>
            </a:r>
            <a:r>
              <a:rPr lang="en-US" dirty="0"/>
              <a:t> choice to direct the heart toward God. </a:t>
            </a:r>
          </a:p>
          <a:p>
            <a:endParaRPr lang="en-US" dirty="0"/>
          </a:p>
        </p:txBody>
      </p:sp>
    </p:spTree>
    <p:extLst>
      <p:ext uri="{BB962C8B-B14F-4D97-AF65-F5344CB8AC3E}">
        <p14:creationId xmlns:p14="http://schemas.microsoft.com/office/powerpoint/2010/main" val="36825206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343400"/>
            <a:ext cx="6512511" cy="1143000"/>
          </a:xfrm>
        </p:spPr>
        <p:txBody>
          <a:bodyPr/>
          <a:lstStyle/>
          <a:p>
            <a:r>
              <a:rPr lang="en-US" dirty="0" smtClean="0"/>
              <a:t>Are they seeking?</a:t>
            </a:r>
            <a:endParaRPr lang="en-US" dirty="0"/>
          </a:p>
        </p:txBody>
      </p:sp>
      <p:sp>
        <p:nvSpPr>
          <p:cNvPr id="3" name="Content Placeholder 2"/>
          <p:cNvSpPr>
            <a:spLocks noGrp="1"/>
          </p:cNvSpPr>
          <p:nvPr>
            <p:ph sz="quarter" idx="13"/>
          </p:nvPr>
        </p:nvSpPr>
        <p:spPr>
          <a:xfrm>
            <a:off x="609600" y="762000"/>
            <a:ext cx="7848600" cy="3992880"/>
          </a:xfrm>
        </p:spPr>
        <p:txBody>
          <a:bodyPr>
            <a:normAutofit fontScale="77500" lnSpcReduction="20000"/>
          </a:bodyPr>
          <a:lstStyle/>
          <a:p>
            <a:pPr>
              <a:buFont typeface="Wingdings" panose="05000000000000000000" pitchFamily="2" charset="2"/>
              <a:buChar char="v"/>
            </a:pPr>
            <a:r>
              <a:rPr lang="en-US" dirty="0"/>
              <a:t>Jane spends </a:t>
            </a:r>
            <a:r>
              <a:rPr lang="en-US" dirty="0" smtClean="0"/>
              <a:t>15 </a:t>
            </a:r>
            <a:r>
              <a:rPr lang="en-US" dirty="0"/>
              <a:t>minutes reading the word, </a:t>
            </a:r>
            <a:r>
              <a:rPr lang="en-US" dirty="0" smtClean="0"/>
              <a:t>15 </a:t>
            </a:r>
            <a:r>
              <a:rPr lang="en-US" dirty="0"/>
              <a:t>minutes praying and 10 minutes doing devotional studies every day. She never misses her time with God. (40 </a:t>
            </a:r>
            <a:r>
              <a:rPr lang="en-US" dirty="0" err="1"/>
              <a:t>mins</a:t>
            </a:r>
            <a:r>
              <a:rPr lang="en-US" dirty="0"/>
              <a:t> total)</a:t>
            </a:r>
          </a:p>
          <a:p>
            <a:pPr marL="45720" indent="0">
              <a:buNone/>
            </a:pPr>
            <a:endParaRPr lang="en-US" dirty="0"/>
          </a:p>
          <a:p>
            <a:pPr>
              <a:buFont typeface="Wingdings" panose="05000000000000000000" pitchFamily="2" charset="2"/>
              <a:buChar char="v"/>
            </a:pPr>
            <a:r>
              <a:rPr lang="en-US" dirty="0"/>
              <a:t>Arthur prays for 30 minutes, </a:t>
            </a:r>
            <a:r>
              <a:rPr lang="en-US" dirty="0" smtClean="0"/>
              <a:t>reads </a:t>
            </a:r>
            <a:r>
              <a:rPr lang="en-US" dirty="0"/>
              <a:t>for 30 and does devotional for 30 minutes. He sometimes misses one of these activities, but he always attempts to spend time with God. (1.5 hours total)</a:t>
            </a:r>
          </a:p>
          <a:p>
            <a:pPr marL="45720" indent="0">
              <a:buNone/>
            </a:pPr>
            <a:endParaRPr lang="en-US" dirty="0"/>
          </a:p>
          <a:p>
            <a:pPr>
              <a:buFont typeface="Wingdings" panose="05000000000000000000" pitchFamily="2" charset="2"/>
              <a:buChar char="v"/>
            </a:pPr>
            <a:r>
              <a:rPr lang="en-US" dirty="0"/>
              <a:t>Micah prays for one minute every hour that he's awake and does his devotional during his lunch break.(about 25 minutes total</a:t>
            </a:r>
            <a:r>
              <a:rPr lang="en-US" dirty="0" smtClean="0"/>
              <a:t>)</a:t>
            </a:r>
            <a:endParaRPr lang="en-US" dirty="0"/>
          </a:p>
          <a:p>
            <a:pPr marL="45720" indent="0">
              <a:buNone/>
            </a:pPr>
            <a:endParaRPr lang="en-US" dirty="0"/>
          </a:p>
          <a:p>
            <a:pPr>
              <a:buFont typeface="Wingdings" panose="05000000000000000000" pitchFamily="2" charset="2"/>
              <a:buChar char="v"/>
            </a:pPr>
            <a:r>
              <a:rPr lang="en-US" dirty="0"/>
              <a:t>Sophia prays when she rises, before she goes to bed, and various times throughout the day. She reads one chapter in the morning and meditates on that word for the rest of the day. </a:t>
            </a:r>
            <a:r>
              <a:rPr lang="en-US" dirty="0" smtClean="0"/>
              <a:t>( no particular time frame)</a:t>
            </a: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3528"/>
          <a:stretch/>
        </p:blipFill>
        <p:spPr>
          <a:xfrm>
            <a:off x="685800" y="4470400"/>
            <a:ext cx="2143125" cy="1844964"/>
          </a:xfrm>
          <a:prstGeom prst="rect">
            <a:avLst/>
          </a:prstGeom>
          <a:ln>
            <a:noFill/>
          </a:ln>
          <a:effectLst>
            <a:softEdge rad="112500"/>
          </a:effectLst>
        </p:spPr>
      </p:pic>
    </p:spTree>
    <p:extLst>
      <p:ext uri="{BB962C8B-B14F-4D97-AF65-F5344CB8AC3E}">
        <p14:creationId xmlns:p14="http://schemas.microsoft.com/office/powerpoint/2010/main" val="4704949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563</TotalTime>
  <Words>1015</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Calibri</vt:lpstr>
      <vt:lpstr>Georgia</vt:lpstr>
      <vt:lpstr>Trebuchet MS</vt:lpstr>
      <vt:lpstr>Wingdings</vt:lpstr>
      <vt:lpstr>Slipstream</vt:lpstr>
      <vt:lpstr>PowerPoint Presentation</vt:lpstr>
      <vt:lpstr>What does it mean to Seek the Lord?</vt:lpstr>
      <vt:lpstr>PowerPoint Presentation</vt:lpstr>
      <vt:lpstr>But aren’t we always in His presence? </vt:lpstr>
      <vt:lpstr>PowerPoint Presentation</vt:lpstr>
      <vt:lpstr>PowerPoint Presentation</vt:lpstr>
      <vt:lpstr>PowerPoint Presentation</vt:lpstr>
      <vt:lpstr>What’s all this talk about Seek- What does it REALLY mean????</vt:lpstr>
      <vt:lpstr>Are they seeking?</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Murielle Gammons</dc:creator>
  <cp:lastModifiedBy>AFCC</cp:lastModifiedBy>
  <cp:revision>17</cp:revision>
  <cp:lastPrinted>2014-06-11T16:09:20Z</cp:lastPrinted>
  <dcterms:created xsi:type="dcterms:W3CDTF">2014-06-11T02:34:23Z</dcterms:created>
  <dcterms:modified xsi:type="dcterms:W3CDTF">2014-06-12T00:28:22Z</dcterms:modified>
</cp:coreProperties>
</file>