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57" r:id="rId5"/>
    <p:sldId id="260" r:id="rId6"/>
    <p:sldId id="261" r:id="rId7"/>
    <p:sldId id="262" r:id="rId8"/>
    <p:sldId id="263" r:id="rId9"/>
    <p:sldId id="264" r:id="rId10"/>
    <p:sldId id="265" r:id="rId11"/>
    <p:sldId id="266" r:id="rId12"/>
    <p:sldId id="267" r:id="rId13"/>
    <p:sldId id="270" r:id="rId14"/>
    <p:sldId id="272" r:id="rId15"/>
    <p:sldId id="271" r:id="rId16"/>
    <p:sldId id="273" r:id="rId17"/>
    <p:sldId id="269" r:id="rId18"/>
    <p:sldId id="26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362" y="6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66" name="Group 65"/>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801052" y="5410202"/>
            <a:ext cx="2057400" cy="365125"/>
          </a:xfrm>
        </p:spPr>
        <p:txBody>
          <a:bodyPr/>
          <a:lstStyle/>
          <a:p>
            <a:fld id="{02F8C5DB-3CF6-4CB7-9545-C3AF4DA99961}" type="datetimeFigureOut">
              <a:rPr lang="en-US" smtClean="0"/>
              <a:t>10/5/2016</a:t>
            </a:fld>
            <a:endParaRPr lang="en-US"/>
          </a:p>
        </p:txBody>
      </p:sp>
      <p:sp>
        <p:nvSpPr>
          <p:cNvPr id="5" name="Footer Placeholder 4"/>
          <p:cNvSpPr>
            <a:spLocks noGrp="1"/>
          </p:cNvSpPr>
          <p:nvPr>
            <p:ph type="ftr" sz="quarter" idx="11"/>
          </p:nvPr>
        </p:nvSpPr>
        <p:spPr>
          <a:xfrm>
            <a:off x="1900237" y="5410202"/>
            <a:ext cx="3843665" cy="365125"/>
          </a:xfrm>
        </p:spPr>
        <p:txBody>
          <a:bodyPr/>
          <a:lstStyle/>
          <a:p>
            <a:endParaRPr lang="en-US"/>
          </a:p>
        </p:txBody>
      </p:sp>
      <p:sp>
        <p:nvSpPr>
          <p:cNvPr id="6" name="Slide Number Placeholder 5"/>
          <p:cNvSpPr>
            <a:spLocks noGrp="1"/>
          </p:cNvSpPr>
          <p:nvPr>
            <p:ph type="sldNum" sz="quarter" idx="12"/>
          </p:nvPr>
        </p:nvSpPr>
        <p:spPr>
          <a:xfrm>
            <a:off x="7915603" y="5410200"/>
            <a:ext cx="578317" cy="365125"/>
          </a:xfrm>
        </p:spPr>
        <p:txBody>
          <a:bodyPr/>
          <a:lstStyle/>
          <a:p>
            <a:fld id="{109C1F48-C3F0-4139-B268-2D532D7815CB}" type="slidenum">
              <a:rPr lang="en-US" smtClean="0"/>
              <a:t>‹#›</a:t>
            </a:fld>
            <a:endParaRPr lang="en-US"/>
          </a:p>
        </p:txBody>
      </p:sp>
    </p:spTree>
    <p:extLst>
      <p:ext uri="{BB962C8B-B14F-4D97-AF65-F5344CB8AC3E}">
        <p14:creationId xmlns:p14="http://schemas.microsoft.com/office/powerpoint/2010/main" val="1168313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F8C5DB-3CF6-4CB7-9545-C3AF4DA99961}"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C1F48-C3F0-4139-B268-2D532D7815CB}" type="slidenum">
              <a:rPr lang="en-US" smtClean="0"/>
              <a:t>‹#›</a:t>
            </a:fld>
            <a:endParaRPr lang="en-US"/>
          </a:p>
        </p:txBody>
      </p:sp>
    </p:spTree>
    <p:extLst>
      <p:ext uri="{BB962C8B-B14F-4D97-AF65-F5344CB8AC3E}">
        <p14:creationId xmlns:p14="http://schemas.microsoft.com/office/powerpoint/2010/main" val="2942581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F8C5DB-3CF6-4CB7-9545-C3AF4DA99961}"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C1F48-C3F0-4139-B268-2D532D7815CB}" type="slidenum">
              <a:rPr lang="en-US" smtClean="0"/>
              <a:t>‹#›</a:t>
            </a:fld>
            <a:endParaRPr lang="en-US"/>
          </a:p>
        </p:txBody>
      </p:sp>
    </p:spTree>
    <p:extLst>
      <p:ext uri="{BB962C8B-B14F-4D97-AF65-F5344CB8AC3E}">
        <p14:creationId xmlns:p14="http://schemas.microsoft.com/office/powerpoint/2010/main" val="3728337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F8C5DB-3CF6-4CB7-9545-C3AF4DA99961}"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C1F48-C3F0-4139-B268-2D532D7815CB}" type="slidenum">
              <a:rPr lang="en-US" smtClean="0"/>
              <a:t>‹#›</a:t>
            </a:fld>
            <a:endParaRPr lang="en-US"/>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Tree>
    <p:extLst>
      <p:ext uri="{BB962C8B-B14F-4D97-AF65-F5344CB8AC3E}">
        <p14:creationId xmlns:p14="http://schemas.microsoft.com/office/powerpoint/2010/main" val="4164963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F8C5DB-3CF6-4CB7-9545-C3AF4DA99961}"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C1F48-C3F0-4139-B268-2D532D7815CB}" type="slidenum">
              <a:rPr lang="en-US" smtClean="0"/>
              <a:t>‹#›</a:t>
            </a:fld>
            <a:endParaRPr lang="en-US"/>
          </a:p>
        </p:txBody>
      </p:sp>
    </p:spTree>
    <p:extLst>
      <p:ext uri="{BB962C8B-B14F-4D97-AF65-F5344CB8AC3E}">
        <p14:creationId xmlns:p14="http://schemas.microsoft.com/office/powerpoint/2010/main" val="2684744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2F8C5DB-3CF6-4CB7-9545-C3AF4DA99961}"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9C1F48-C3F0-4139-B268-2D532D7815CB}" type="slidenum">
              <a:rPr lang="en-US" smtClean="0"/>
              <a:t>‹#›</a:t>
            </a:fld>
            <a:endParaRPr lang="en-US"/>
          </a:p>
        </p:txBody>
      </p:sp>
    </p:spTree>
    <p:extLst>
      <p:ext uri="{BB962C8B-B14F-4D97-AF65-F5344CB8AC3E}">
        <p14:creationId xmlns:p14="http://schemas.microsoft.com/office/powerpoint/2010/main" val="1927044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2F8C5DB-3CF6-4CB7-9545-C3AF4DA99961}" type="datetimeFigureOut">
              <a:rPr lang="en-US" smtClean="0"/>
              <a:t>10/5/2016</a:t>
            </a:fld>
            <a:endParaRPr lang="en-US"/>
          </a:p>
        </p:txBody>
      </p:sp>
      <p:sp>
        <p:nvSpPr>
          <p:cNvPr id="4" name="Footer Placeholder 3"/>
          <p:cNvSpPr>
            <a:spLocks noGrp="1"/>
          </p:cNvSpPr>
          <p:nvPr>
            <p:ph type="ftr" sz="quarter" idx="11"/>
          </p:nvPr>
        </p:nvSpPr>
        <p:spPr/>
        <p:txBody>
          <a:bodyPr/>
          <a:lstStyle>
            <a:lvl1pPr>
              <a:defRPr cap="all" baseline="0"/>
            </a:lvl1pPr>
          </a:lstStyle>
          <a:p>
            <a:endParaRPr lang="en-US"/>
          </a:p>
        </p:txBody>
      </p:sp>
      <p:sp>
        <p:nvSpPr>
          <p:cNvPr id="5" name="Slide Number Placeholder 4"/>
          <p:cNvSpPr>
            <a:spLocks noGrp="1"/>
          </p:cNvSpPr>
          <p:nvPr>
            <p:ph type="sldNum" sz="quarter" idx="12"/>
          </p:nvPr>
        </p:nvSpPr>
        <p:spPr/>
        <p:txBody>
          <a:bodyPr/>
          <a:lstStyle/>
          <a:p>
            <a:fld id="{109C1F48-C3F0-4139-B268-2D532D7815CB}" type="slidenum">
              <a:rPr lang="en-US" smtClean="0"/>
              <a:t>‹#›</a:t>
            </a:fld>
            <a:endParaRPr lang="en-US"/>
          </a:p>
        </p:txBody>
      </p:sp>
    </p:spTree>
    <p:extLst>
      <p:ext uri="{BB962C8B-B14F-4D97-AF65-F5344CB8AC3E}">
        <p14:creationId xmlns:p14="http://schemas.microsoft.com/office/powerpoint/2010/main" val="36388060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F8C5DB-3CF6-4CB7-9545-C3AF4DA99961}"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C1F48-C3F0-4139-B268-2D532D7815CB}" type="slidenum">
              <a:rPr lang="en-US" smtClean="0"/>
              <a:t>‹#›</a:t>
            </a:fld>
            <a:endParaRPr lang="en-US"/>
          </a:p>
        </p:txBody>
      </p:sp>
    </p:spTree>
    <p:extLst>
      <p:ext uri="{BB962C8B-B14F-4D97-AF65-F5344CB8AC3E}">
        <p14:creationId xmlns:p14="http://schemas.microsoft.com/office/powerpoint/2010/main" val="4446531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F8C5DB-3CF6-4CB7-9545-C3AF4DA99961}"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C1F48-C3F0-4139-B268-2D532D7815CB}" type="slidenum">
              <a:rPr lang="en-US" smtClean="0"/>
              <a:t>‹#›</a:t>
            </a:fld>
            <a:endParaRPr lang="en-US"/>
          </a:p>
        </p:txBody>
      </p:sp>
    </p:spTree>
    <p:extLst>
      <p:ext uri="{BB962C8B-B14F-4D97-AF65-F5344CB8AC3E}">
        <p14:creationId xmlns:p14="http://schemas.microsoft.com/office/powerpoint/2010/main" val="962936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en-US" smtClean="0"/>
              <a:t>Click to edit Master title style</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02F8C5DB-3CF6-4CB7-9545-C3AF4DA99961}" type="datetimeFigureOut">
              <a:rPr lang="en-US" smtClean="0"/>
              <a:t>10/5/2016</a:t>
            </a:fld>
            <a:endParaRPr lang="en-US"/>
          </a:p>
        </p:txBody>
      </p:sp>
      <p:sp>
        <p:nvSpPr>
          <p:cNvPr id="50" name="Footer Placeholder 4"/>
          <p:cNvSpPr>
            <a:spLocks noGrp="1"/>
          </p:cNvSpPr>
          <p:nvPr>
            <p:ph type="ftr" sz="quarter" idx="11"/>
          </p:nvPr>
        </p:nvSpPr>
        <p:spPr>
          <a:xfrm>
            <a:off x="856059" y="5883276"/>
            <a:ext cx="4679482" cy="365125"/>
          </a:xfrm>
        </p:spPr>
        <p:txBody>
          <a:bodyPr/>
          <a:lstStyle/>
          <a:p>
            <a:endParaRPr lang="en-US"/>
          </a:p>
        </p:txBody>
      </p:sp>
      <p:sp>
        <p:nvSpPr>
          <p:cNvPr id="51" name="Slide Number Placeholder 5"/>
          <p:cNvSpPr>
            <a:spLocks noGrp="1"/>
          </p:cNvSpPr>
          <p:nvPr>
            <p:ph type="sldNum" sz="quarter" idx="12"/>
          </p:nvPr>
        </p:nvSpPr>
        <p:spPr>
          <a:xfrm>
            <a:off x="7707241" y="5883275"/>
            <a:ext cx="578317" cy="365125"/>
          </a:xfrm>
        </p:spPr>
        <p:txBody>
          <a:bodyPr/>
          <a:lstStyle/>
          <a:p>
            <a:fld id="{109C1F48-C3F0-4139-B268-2D532D7815CB}" type="slidenum">
              <a:rPr lang="en-US" smtClean="0"/>
              <a:t>‹#›</a:t>
            </a:fld>
            <a:endParaRPr lang="en-US"/>
          </a:p>
        </p:txBody>
      </p:sp>
    </p:spTree>
    <p:extLst>
      <p:ext uri="{BB962C8B-B14F-4D97-AF65-F5344CB8AC3E}">
        <p14:creationId xmlns:p14="http://schemas.microsoft.com/office/powerpoint/2010/main" val="546342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F8C5DB-3CF6-4CB7-9545-C3AF4DA99961}"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C1F48-C3F0-4139-B268-2D532D7815CB}" type="slidenum">
              <a:rPr lang="en-US" smtClean="0"/>
              <a:t>‹#›</a:t>
            </a:fld>
            <a:endParaRPr lang="en-US"/>
          </a:p>
        </p:txBody>
      </p:sp>
    </p:spTree>
    <p:extLst>
      <p:ext uri="{BB962C8B-B14F-4D97-AF65-F5344CB8AC3E}">
        <p14:creationId xmlns:p14="http://schemas.microsoft.com/office/powerpoint/2010/main" val="3962259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2F8C5DB-3CF6-4CB7-9545-C3AF4DA99961}"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C1F48-C3F0-4139-B268-2D532D7815CB}" type="slidenum">
              <a:rPr lang="en-US" smtClean="0"/>
              <a:t>‹#›</a:t>
            </a:fld>
            <a:endParaRPr lang="en-US"/>
          </a:p>
        </p:txBody>
      </p:sp>
    </p:spTree>
    <p:extLst>
      <p:ext uri="{BB962C8B-B14F-4D97-AF65-F5344CB8AC3E}">
        <p14:creationId xmlns:p14="http://schemas.microsoft.com/office/powerpoint/2010/main" val="4206731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56058" y="3073398"/>
            <a:ext cx="3658793"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3073398"/>
            <a:ext cx="3656408"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F8C5DB-3CF6-4CB7-9545-C3AF4DA99961}"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9C1F48-C3F0-4139-B268-2D532D7815CB}" type="slidenum">
              <a:rPr lang="en-US" smtClean="0"/>
              <a:t>‹#›</a:t>
            </a:fld>
            <a:endParaRPr lang="en-US"/>
          </a:p>
        </p:txBody>
      </p:sp>
    </p:spTree>
    <p:extLst>
      <p:ext uri="{BB962C8B-B14F-4D97-AF65-F5344CB8AC3E}">
        <p14:creationId xmlns:p14="http://schemas.microsoft.com/office/powerpoint/2010/main" val="2374168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2F8C5DB-3CF6-4CB7-9545-C3AF4DA99961}"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9C1F48-C3F0-4139-B268-2D532D7815CB}" type="slidenum">
              <a:rPr lang="en-US" smtClean="0"/>
              <a:t>‹#›</a:t>
            </a:fld>
            <a:endParaRPr lang="en-US"/>
          </a:p>
        </p:txBody>
      </p:sp>
    </p:spTree>
    <p:extLst>
      <p:ext uri="{BB962C8B-B14F-4D97-AF65-F5344CB8AC3E}">
        <p14:creationId xmlns:p14="http://schemas.microsoft.com/office/powerpoint/2010/main" val="2065503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F8C5DB-3CF6-4CB7-9545-C3AF4DA99961}"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9C1F48-C3F0-4139-B268-2D532D7815CB}" type="slidenum">
              <a:rPr lang="en-US" smtClean="0"/>
              <a:t>‹#›</a:t>
            </a:fld>
            <a:endParaRPr lang="en-US"/>
          </a:p>
        </p:txBody>
      </p:sp>
    </p:spTree>
    <p:extLst>
      <p:ext uri="{BB962C8B-B14F-4D97-AF65-F5344CB8AC3E}">
        <p14:creationId xmlns:p14="http://schemas.microsoft.com/office/powerpoint/2010/main" val="4210226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F8C5DB-3CF6-4CB7-9545-C3AF4DA99961}"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C1F48-C3F0-4139-B268-2D532D7815CB}" type="slidenum">
              <a:rPr lang="en-US" smtClean="0"/>
              <a:t>‹#›</a:t>
            </a:fld>
            <a:endParaRPr lang="en-US"/>
          </a:p>
        </p:txBody>
      </p:sp>
    </p:spTree>
    <p:extLst>
      <p:ext uri="{BB962C8B-B14F-4D97-AF65-F5344CB8AC3E}">
        <p14:creationId xmlns:p14="http://schemas.microsoft.com/office/powerpoint/2010/main" val="2783348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F8C5DB-3CF6-4CB7-9545-C3AF4DA99961}"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C1F48-C3F0-4139-B268-2D532D7815CB}" type="slidenum">
              <a:rPr lang="en-US" smtClean="0"/>
              <a:t>‹#›</a:t>
            </a:fld>
            <a:endParaRPr lang="en-US"/>
          </a:p>
        </p:txBody>
      </p:sp>
    </p:spTree>
    <p:extLst>
      <p:ext uri="{BB962C8B-B14F-4D97-AF65-F5344CB8AC3E}">
        <p14:creationId xmlns:p14="http://schemas.microsoft.com/office/powerpoint/2010/main" val="2788719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9041774"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2F8C5DB-3CF6-4CB7-9545-C3AF4DA99961}" type="datetimeFigureOut">
              <a:rPr lang="en-US" smtClean="0"/>
              <a:t>10/5/2016</a:t>
            </a:fld>
            <a:endParaRPr lang="en-US"/>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09C1F48-C3F0-4139-B268-2D532D7815CB}" type="slidenum">
              <a:rPr lang="en-US" smtClean="0"/>
              <a:t>‹#›</a:t>
            </a:fld>
            <a:endParaRPr lang="en-US"/>
          </a:p>
        </p:txBody>
      </p:sp>
    </p:spTree>
    <p:extLst>
      <p:ext uri="{BB962C8B-B14F-4D97-AF65-F5344CB8AC3E}">
        <p14:creationId xmlns:p14="http://schemas.microsoft.com/office/powerpoint/2010/main" val="227985319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vert="horz" lIns="91440" tIns="45720" rIns="91440" bIns="45720" rtlCol="0" anchor="ctr">
            <a:normAutofit/>
          </a:bodyPr>
          <a:lstStyle/>
          <a:p>
            <a:r>
              <a:rPr lang="en-US" sz="5400" dirty="0"/>
              <a:t>Keeping it together</a:t>
            </a:r>
            <a:br>
              <a:rPr lang="en-US" sz="5400" dirty="0"/>
            </a:br>
            <a:r>
              <a:rPr lang="en-US" sz="5400" dirty="0"/>
              <a:t>(Self-Control)</a:t>
            </a:r>
            <a:endParaRPr lang="en-US" sz="5400" dirty="0"/>
          </a:p>
        </p:txBody>
      </p:sp>
      <p:sp>
        <p:nvSpPr>
          <p:cNvPr id="3" name="Subtitle 2"/>
          <p:cNvSpPr>
            <a:spLocks noGrp="1"/>
          </p:cNvSpPr>
          <p:nvPr>
            <p:ph type="subTitle" idx="1"/>
          </p:nvPr>
        </p:nvSpPr>
        <p:spPr>
          <a:xfrm>
            <a:off x="1900237" y="3276600"/>
            <a:ext cx="6593681" cy="1655762"/>
          </a:xfrm>
        </p:spPr>
        <p:txBody>
          <a:bodyPr>
            <a:normAutofit/>
          </a:bodyPr>
          <a:lstStyle/>
          <a:p>
            <a:r>
              <a:rPr lang="en-US" sz="2400" dirty="0" smtClean="0"/>
              <a:t>“Like a city whose walls are broken down is a man who lacks self-control.”</a:t>
            </a:r>
            <a:br>
              <a:rPr lang="en-US" sz="2400" dirty="0" smtClean="0"/>
            </a:br>
            <a:r>
              <a:rPr lang="en-US" sz="2400" dirty="0" smtClean="0"/>
              <a:t>Proverbs 25:28</a:t>
            </a:r>
            <a:endParaRPr lang="en-US" sz="2400" dirty="0"/>
          </a:p>
        </p:txBody>
      </p:sp>
    </p:spTree>
    <p:extLst>
      <p:ext uri="{BB962C8B-B14F-4D97-AF65-F5344CB8AC3E}">
        <p14:creationId xmlns:p14="http://schemas.microsoft.com/office/powerpoint/2010/main" val="14357630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060" y="304800"/>
            <a:ext cx="7429499" cy="1478570"/>
          </a:xfrm>
        </p:spPr>
        <p:txBody>
          <a:bodyPr vert="horz" lIns="91440" tIns="45720" rIns="91440" bIns="45720" rtlCol="0" anchor="ctr">
            <a:normAutofit/>
          </a:bodyPr>
          <a:lstStyle/>
          <a:p>
            <a:r>
              <a:rPr lang="en-US" sz="5400" dirty="0"/>
              <a:t>Keeping it together</a:t>
            </a:r>
            <a:endParaRPr lang="en-US" sz="5400" dirty="0"/>
          </a:p>
        </p:txBody>
      </p:sp>
      <p:sp>
        <p:nvSpPr>
          <p:cNvPr id="3" name="Content Placeholder 2"/>
          <p:cNvSpPr>
            <a:spLocks noGrp="1"/>
          </p:cNvSpPr>
          <p:nvPr>
            <p:ph idx="1"/>
          </p:nvPr>
        </p:nvSpPr>
        <p:spPr>
          <a:xfrm>
            <a:off x="856059" y="1447800"/>
            <a:ext cx="7983141" cy="5029200"/>
          </a:xfrm>
        </p:spPr>
        <p:txBody>
          <a:bodyPr>
            <a:normAutofit fontScale="62500" lnSpcReduction="20000"/>
          </a:bodyPr>
          <a:lstStyle/>
          <a:p>
            <a:pPr marL="0" indent="0">
              <a:buNone/>
            </a:pPr>
            <a:r>
              <a:rPr lang="en-US" sz="3800" dirty="0" smtClean="0"/>
              <a:t>What is it inside us that makes us impatient? II Tim. 3:1-5</a:t>
            </a:r>
          </a:p>
          <a:p>
            <a:r>
              <a:rPr lang="en-US" sz="3400" dirty="0" smtClean="0"/>
              <a:t>You should know this, Timothy, that in the last days there will be very difficult times. </a:t>
            </a:r>
          </a:p>
          <a:p>
            <a:r>
              <a:rPr lang="en-US" sz="3400" baseline="30000" dirty="0" smtClean="0"/>
              <a:t>2 </a:t>
            </a:r>
            <a:r>
              <a:rPr lang="en-US" sz="3400" dirty="0" smtClean="0"/>
              <a:t>For people will love only themselves and their money. They will be boastful and proud, scoffing at God, disobedient to their parents, and ungrateful. They will consider nothing sacred. </a:t>
            </a:r>
          </a:p>
          <a:p>
            <a:r>
              <a:rPr lang="en-US" sz="3400" baseline="30000" dirty="0" smtClean="0"/>
              <a:t>3 </a:t>
            </a:r>
            <a:r>
              <a:rPr lang="en-US" sz="3400" dirty="0" smtClean="0"/>
              <a:t>They will be unloving and unforgiving; they will slander others and have no self-control. They will be cruel and hate what is good. </a:t>
            </a:r>
          </a:p>
          <a:p>
            <a:r>
              <a:rPr lang="en-US" sz="3400" baseline="30000" dirty="0" smtClean="0"/>
              <a:t>4 </a:t>
            </a:r>
            <a:r>
              <a:rPr lang="en-US" sz="3400" dirty="0" smtClean="0"/>
              <a:t>They will betray their friends, be reckless, be puffed up with pride, and love pleasure rather than God. </a:t>
            </a:r>
            <a:r>
              <a:rPr lang="en-US" sz="3400" baseline="30000" dirty="0" smtClean="0"/>
              <a:t>5 </a:t>
            </a:r>
            <a:r>
              <a:rPr lang="en-US" sz="3400" dirty="0" smtClean="0"/>
              <a:t>They will act religious, but they will reject the power that could make them godly. Stay away from people like that!</a:t>
            </a:r>
          </a:p>
          <a:p>
            <a:endParaRPr lang="en-US" dirty="0"/>
          </a:p>
        </p:txBody>
      </p:sp>
    </p:spTree>
    <p:extLst>
      <p:ext uri="{BB962C8B-B14F-4D97-AF65-F5344CB8AC3E}">
        <p14:creationId xmlns:p14="http://schemas.microsoft.com/office/powerpoint/2010/main" val="35772714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131" y="274030"/>
            <a:ext cx="7429499" cy="1478570"/>
          </a:xfrm>
        </p:spPr>
        <p:txBody>
          <a:bodyPr vert="horz" lIns="91440" tIns="45720" rIns="91440" bIns="45720" rtlCol="0" anchor="ctr">
            <a:normAutofit/>
          </a:bodyPr>
          <a:lstStyle/>
          <a:p>
            <a:r>
              <a:rPr lang="en-US" sz="5400" dirty="0"/>
              <a:t>Keeping it together</a:t>
            </a:r>
            <a:endParaRPr lang="en-US" sz="5400" dirty="0"/>
          </a:p>
        </p:txBody>
      </p:sp>
      <p:sp>
        <p:nvSpPr>
          <p:cNvPr id="3" name="Content Placeholder 2"/>
          <p:cNvSpPr>
            <a:spLocks noGrp="1"/>
          </p:cNvSpPr>
          <p:nvPr>
            <p:ph idx="1"/>
          </p:nvPr>
        </p:nvSpPr>
        <p:spPr>
          <a:xfrm>
            <a:off x="863094" y="1295400"/>
            <a:ext cx="7429499" cy="4572000"/>
          </a:xfrm>
        </p:spPr>
        <p:txBody>
          <a:bodyPr vert="horz" lIns="91440" tIns="45720" rIns="91440" bIns="45720" rtlCol="0">
            <a:normAutofit fontScale="55000" lnSpcReduction="20000"/>
          </a:bodyPr>
          <a:lstStyle/>
          <a:p>
            <a:pPr marL="0" indent="0">
              <a:buNone/>
            </a:pPr>
            <a:r>
              <a:rPr lang="en-US" sz="3800" dirty="0"/>
              <a:t>Learn to be content. Settle for simple things. </a:t>
            </a:r>
          </a:p>
          <a:p>
            <a:pPr marL="0" indent="0">
              <a:buNone/>
            </a:pPr>
            <a:r>
              <a:rPr lang="en-US" sz="3800" dirty="0"/>
              <a:t>Don’t be obsessed with  more. Settle for less on purpose.  Not that I was ever in need, for I have learned how to be content with whatever I have. Phil. 4:11</a:t>
            </a:r>
            <a:endParaRPr lang="en-US" sz="3800" dirty="0"/>
          </a:p>
          <a:p>
            <a:pPr marL="0" indent="0">
              <a:buNone/>
            </a:pPr>
            <a:r>
              <a:rPr lang="en-US" sz="3800" dirty="0"/>
              <a:t>Ask yourself, what do you really need?  So if we have enough food and clothing, let us be content. 1 Tim. 6:8</a:t>
            </a:r>
            <a:endParaRPr lang="en-US" sz="3800" dirty="0"/>
          </a:p>
          <a:p>
            <a:pPr marL="0" indent="0">
              <a:buNone/>
            </a:pPr>
            <a:r>
              <a:rPr lang="en-US" sz="3800" dirty="0"/>
              <a:t>Realize that contentment is a sign of trust in God </a:t>
            </a:r>
          </a:p>
          <a:p>
            <a:pPr marL="0" indent="0">
              <a:buNone/>
            </a:pPr>
            <a:r>
              <a:rPr lang="en-US" sz="3800" dirty="0"/>
              <a:t>5-6 Don’t be obsessed with getting more material things. Be relaxed with what you have. Since God assured us, “I’ll never let you down, never walk off and leave you,” we can boldly quote, God is there, ready to help; I’m fearless no matter what. Who or what can get to me? Heb. 13-5-6 (MSG)</a:t>
            </a:r>
          </a:p>
        </p:txBody>
      </p:sp>
    </p:spTree>
    <p:extLst>
      <p:ext uri="{BB962C8B-B14F-4D97-AF65-F5344CB8AC3E}">
        <p14:creationId xmlns:p14="http://schemas.microsoft.com/office/powerpoint/2010/main" val="18430024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5400" dirty="0"/>
              <a:t>Keeping it together</a:t>
            </a:r>
            <a:endParaRPr lang="en-US" sz="5400" dirty="0"/>
          </a:p>
        </p:txBody>
      </p:sp>
      <p:sp>
        <p:nvSpPr>
          <p:cNvPr id="3" name="Content Placeholder 2"/>
          <p:cNvSpPr>
            <a:spLocks noGrp="1"/>
          </p:cNvSpPr>
          <p:nvPr>
            <p:ph idx="1"/>
          </p:nvPr>
        </p:nvSpPr>
        <p:spPr>
          <a:xfrm>
            <a:off x="858405" y="1752600"/>
            <a:ext cx="7429499" cy="4191000"/>
          </a:xfrm>
        </p:spPr>
        <p:txBody>
          <a:bodyPr>
            <a:normAutofit/>
          </a:bodyPr>
          <a:lstStyle/>
          <a:p>
            <a:r>
              <a:rPr lang="en-US" dirty="0" smtClean="0">
                <a:effectLst/>
              </a:rPr>
              <a:t>When you’re tempted to indulge in something you shouldn’t, think  of all the blessings you already have. Thank God for them out loud.</a:t>
            </a:r>
            <a:endParaRPr lang="en-US" dirty="0" smtClean="0"/>
          </a:p>
          <a:p>
            <a:r>
              <a:rPr lang="en-US" dirty="0" smtClean="0">
                <a:effectLst/>
              </a:rPr>
              <a:t>Tell someone what you struggle with, ask that person to hold you accountable. </a:t>
            </a:r>
          </a:p>
          <a:p>
            <a:r>
              <a:rPr lang="en-US" dirty="0" smtClean="0">
                <a:effectLst/>
              </a:rPr>
              <a:t>Whatever you do, don’t believe the lie our culture tells us that bigger, faster, fancier, and more expensive is better. </a:t>
            </a:r>
          </a:p>
          <a:p>
            <a:r>
              <a:rPr lang="en-US" dirty="0" smtClean="0">
                <a:effectLst/>
              </a:rPr>
              <a:t>We should be content with what God has provided.</a:t>
            </a:r>
          </a:p>
          <a:p>
            <a:endParaRPr lang="en-US" dirty="0"/>
          </a:p>
        </p:txBody>
      </p:sp>
    </p:spTree>
    <p:extLst>
      <p:ext uri="{BB962C8B-B14F-4D97-AF65-F5344CB8AC3E}">
        <p14:creationId xmlns:p14="http://schemas.microsoft.com/office/powerpoint/2010/main" val="32170765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609600"/>
            <a:ext cx="7696200" cy="5791200"/>
          </a:xfrm>
        </p:spPr>
        <p:txBody>
          <a:bodyPr>
            <a:normAutofit fontScale="55000" lnSpcReduction="20000"/>
          </a:bodyPr>
          <a:lstStyle/>
          <a:p>
            <a:pPr marL="0" indent="0">
              <a:buNone/>
            </a:pPr>
            <a:r>
              <a:rPr lang="en-US" sz="4400" b="1" dirty="0" smtClean="0"/>
              <a:t>TWELVE </a:t>
            </a:r>
            <a:r>
              <a:rPr lang="en-US" sz="4400" b="1" dirty="0"/>
              <a:t>RULES FOR RAISING </a:t>
            </a:r>
            <a:r>
              <a:rPr lang="en-US" sz="4400" b="1" dirty="0" smtClean="0"/>
              <a:t>DELINQUENT CHILDREN</a:t>
            </a:r>
            <a:r>
              <a:rPr lang="en-US" sz="4400" b="1" dirty="0"/>
              <a:t> </a:t>
            </a:r>
            <a:r>
              <a:rPr lang="en-US" sz="4400" dirty="0" smtClean="0"/>
              <a:t> </a:t>
            </a:r>
            <a:r>
              <a:rPr lang="en-US" sz="2200" dirty="0" smtClean="0"/>
              <a:t>(HOUSTON</a:t>
            </a:r>
            <a:r>
              <a:rPr lang="en-US" sz="2200" dirty="0"/>
              <a:t>, TEXAS, </a:t>
            </a:r>
            <a:r>
              <a:rPr lang="en-US" sz="2200" dirty="0" smtClean="0"/>
              <a:t>Police Dept.)</a:t>
            </a:r>
            <a:r>
              <a:rPr lang="en-US" sz="2200" dirty="0"/>
              <a:t/>
            </a:r>
            <a:br>
              <a:rPr lang="en-US" sz="2200" dirty="0"/>
            </a:br>
            <a:r>
              <a:rPr lang="en-US" sz="4400" dirty="0"/>
              <a:t>1. Begin with infancy to give the child everything he wants. In this way he will grow up to believe the world owes him a living. </a:t>
            </a:r>
            <a:r>
              <a:rPr lang="en-US" sz="4400" dirty="0"/>
              <a:t/>
            </a:r>
            <a:br>
              <a:rPr lang="en-US" sz="4400" dirty="0"/>
            </a:br>
            <a:r>
              <a:rPr lang="en-US" sz="4400" dirty="0"/>
              <a:t/>
            </a:r>
            <a:br>
              <a:rPr lang="en-US" sz="4400" dirty="0"/>
            </a:br>
            <a:r>
              <a:rPr lang="en-US" sz="4400" dirty="0"/>
              <a:t>2. When he picks up bad words, laugh at him. This will make him think he's cute. It will also encourage him to pick up "cuter phrases" that will blow off the top of your head later. </a:t>
            </a:r>
            <a:r>
              <a:rPr lang="en-US" sz="4400" dirty="0"/>
              <a:t/>
            </a:r>
            <a:br>
              <a:rPr lang="en-US" sz="4400" dirty="0"/>
            </a:br>
            <a:r>
              <a:rPr lang="en-US" sz="4400" dirty="0"/>
              <a:t/>
            </a:r>
            <a:br>
              <a:rPr lang="en-US" sz="4400" dirty="0"/>
            </a:br>
            <a:r>
              <a:rPr lang="en-US" sz="4400" dirty="0"/>
              <a:t>3. Never give him any spiritual training. Wait until he is 21, and then let him "decide for himself." </a:t>
            </a:r>
            <a:r>
              <a:rPr lang="en-US" sz="4400" dirty="0"/>
              <a:t/>
            </a:r>
            <a:br>
              <a:rPr lang="en-US" sz="4400" dirty="0"/>
            </a:br>
            <a:r>
              <a:rPr lang="en-US" sz="4400" dirty="0"/>
              <a:t/>
            </a:r>
            <a:br>
              <a:rPr lang="en-US" sz="4400" dirty="0"/>
            </a:br>
            <a:endParaRPr lang="en-US" sz="4400" dirty="0"/>
          </a:p>
        </p:txBody>
      </p:sp>
    </p:spTree>
    <p:extLst>
      <p:ext uri="{BB962C8B-B14F-4D97-AF65-F5344CB8AC3E}">
        <p14:creationId xmlns:p14="http://schemas.microsoft.com/office/powerpoint/2010/main" val="4204824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429499" cy="4876800"/>
          </a:xfrm>
        </p:spPr>
        <p:txBody>
          <a:bodyPr>
            <a:normAutofit fontScale="92500" lnSpcReduction="10000"/>
          </a:bodyPr>
          <a:lstStyle/>
          <a:p>
            <a:pPr marL="0" indent="0">
              <a:buNone/>
            </a:pPr>
            <a:r>
              <a:rPr lang="en-US" dirty="0" smtClean="0"/>
              <a:t>4. Avoid </a:t>
            </a:r>
            <a:r>
              <a:rPr lang="en-US" dirty="0"/>
              <a:t>the use of the word "wrong." It may develop a guilt complex. This will condition him to believe later, when he is arrested for stealing a car, that society is against him and he is being persecuted. </a:t>
            </a:r>
            <a:br>
              <a:rPr lang="en-US" dirty="0"/>
            </a:br>
            <a:r>
              <a:rPr lang="en-US" dirty="0"/>
              <a:t/>
            </a:r>
            <a:br>
              <a:rPr lang="en-US" dirty="0"/>
            </a:br>
            <a:r>
              <a:rPr lang="en-US" dirty="0"/>
              <a:t>5. Pick up everything he leaves lying around - books, shoes, clothes. Do everything for him so that he will be experienced in throwing all responsibility on others. </a:t>
            </a:r>
            <a:br>
              <a:rPr lang="en-US" dirty="0"/>
            </a:br>
            <a:r>
              <a:rPr lang="en-US" dirty="0"/>
              <a:t/>
            </a:r>
            <a:br>
              <a:rPr lang="en-US" dirty="0"/>
            </a:br>
            <a:r>
              <a:rPr lang="en-US" dirty="0"/>
              <a:t>6. Let him read any printed matter he can get his hands on. Be careful that the silverware and drinking glasses are sterilized, but don't worry about his mind feasting on garbage. </a:t>
            </a:r>
          </a:p>
          <a:p>
            <a:endParaRPr lang="en-US" dirty="0"/>
          </a:p>
        </p:txBody>
      </p:sp>
    </p:spTree>
    <p:extLst>
      <p:ext uri="{BB962C8B-B14F-4D97-AF65-F5344CB8AC3E}">
        <p14:creationId xmlns:p14="http://schemas.microsoft.com/office/powerpoint/2010/main" val="29758894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9600"/>
            <a:ext cx="7429499" cy="4800600"/>
          </a:xfrm>
        </p:spPr>
        <p:txBody>
          <a:bodyPr>
            <a:normAutofit fontScale="92500" lnSpcReduction="20000"/>
          </a:bodyPr>
          <a:lstStyle/>
          <a:p>
            <a:pPr marL="0" indent="0">
              <a:buNone/>
            </a:pPr>
            <a:r>
              <a:rPr lang="en-US" dirty="0"/>
              <a:t>7. Quarrel frequently in the presence of your children. In this way they will not be too shocked when the home is broken up later. </a:t>
            </a:r>
            <a:r>
              <a:rPr lang="en-US" dirty="0"/>
              <a:t/>
            </a:r>
            <a:br>
              <a:rPr lang="en-US" dirty="0"/>
            </a:br>
            <a:r>
              <a:rPr lang="en-US" dirty="0"/>
              <a:t/>
            </a:r>
            <a:br>
              <a:rPr lang="en-US" dirty="0"/>
            </a:br>
            <a:r>
              <a:rPr lang="en-US" dirty="0"/>
              <a:t>8. Give the child all the spending money he wants. Never let him earn his. Why should he have things as tough as you did? </a:t>
            </a:r>
            <a:r>
              <a:rPr lang="en-US" dirty="0"/>
              <a:t/>
            </a:r>
            <a:br>
              <a:rPr lang="en-US" dirty="0"/>
            </a:br>
            <a:r>
              <a:rPr lang="en-US" dirty="0"/>
              <a:t/>
            </a:r>
            <a:br>
              <a:rPr lang="en-US" dirty="0"/>
            </a:br>
            <a:r>
              <a:rPr lang="en-US" dirty="0"/>
              <a:t>9. Satisfy his every craving for food, drink, and comfort. See that every sensual desire is gratified. Denial may lead to harmful frustration. </a:t>
            </a: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41712096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7429499" cy="4495800"/>
          </a:xfrm>
        </p:spPr>
        <p:txBody>
          <a:bodyPr>
            <a:normAutofit/>
          </a:bodyPr>
          <a:lstStyle/>
          <a:p>
            <a:pPr marL="0" indent="0">
              <a:buNone/>
            </a:pPr>
            <a:r>
              <a:rPr lang="en-US" dirty="0"/>
              <a:t>10. Take his part against neighbors, teachers, policemen. They are all prejudiced against your child. </a:t>
            </a:r>
            <a:br>
              <a:rPr lang="en-US" dirty="0"/>
            </a:br>
            <a:r>
              <a:rPr lang="en-US" dirty="0"/>
              <a:t/>
            </a:r>
            <a:br>
              <a:rPr lang="en-US" dirty="0"/>
            </a:br>
            <a:r>
              <a:rPr lang="en-US" dirty="0"/>
              <a:t>11. When he gets into real trouble, apologize to yourself by saying, "I never could do anything with him!" </a:t>
            </a:r>
            <a:br>
              <a:rPr lang="en-US" dirty="0"/>
            </a:br>
            <a:r>
              <a:rPr lang="en-US" dirty="0"/>
              <a:t/>
            </a:r>
            <a:br>
              <a:rPr lang="en-US" dirty="0"/>
            </a:br>
            <a:r>
              <a:rPr lang="en-US" dirty="0"/>
              <a:t>12. Prepare yourself for a life of grief. You'll surely have it.</a:t>
            </a:r>
          </a:p>
          <a:p>
            <a:pPr marL="0" indent="0">
              <a:buNone/>
            </a:pPr>
            <a:endParaRPr lang="en-US" dirty="0"/>
          </a:p>
        </p:txBody>
      </p:sp>
    </p:spTree>
    <p:extLst>
      <p:ext uri="{BB962C8B-B14F-4D97-AF65-F5344CB8AC3E}">
        <p14:creationId xmlns:p14="http://schemas.microsoft.com/office/powerpoint/2010/main" val="22929630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429499" cy="3541714"/>
          </a:xfrm>
        </p:spPr>
        <p:txBody>
          <a:bodyPr>
            <a:normAutofit/>
          </a:bodyPr>
          <a:lstStyle/>
          <a:p>
            <a:pPr marL="0" indent="0">
              <a:buNone/>
            </a:pPr>
            <a:r>
              <a:rPr lang="en-US" sz="3200" dirty="0" smtClean="0"/>
              <a:t>Next Bible Study</a:t>
            </a:r>
          </a:p>
          <a:p>
            <a:r>
              <a:rPr lang="en-US" sz="3200" dirty="0" smtClean="0"/>
              <a:t>Topic-The Truth About Words-Self Control</a:t>
            </a:r>
          </a:p>
          <a:p>
            <a:r>
              <a:rPr lang="en-US" sz="3200" dirty="0" smtClean="0"/>
              <a:t>James 3:1-18</a:t>
            </a:r>
            <a:endParaRPr lang="en-US" sz="3200" dirty="0"/>
          </a:p>
        </p:txBody>
      </p:sp>
    </p:spTree>
    <p:extLst>
      <p:ext uri="{BB962C8B-B14F-4D97-AF65-F5344CB8AC3E}">
        <p14:creationId xmlns:p14="http://schemas.microsoft.com/office/powerpoint/2010/main" val="11468835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219200"/>
            <a:ext cx="7429499" cy="3541714"/>
          </a:xfrm>
        </p:spPr>
        <p:txBody>
          <a:bodyPr>
            <a:normAutofit/>
          </a:bodyPr>
          <a:lstStyle/>
          <a:p>
            <a:r>
              <a:rPr lang="en-US" sz="2800" dirty="0" smtClean="0"/>
              <a:t>References</a:t>
            </a:r>
          </a:p>
          <a:p>
            <a:r>
              <a:rPr lang="en-US" sz="2800" dirty="0" smtClean="0"/>
              <a:t>The Truth About Self-Control-Youth Ministry Resources.</a:t>
            </a:r>
            <a:endParaRPr lang="en-US" sz="2800" dirty="0"/>
          </a:p>
        </p:txBody>
      </p:sp>
    </p:spTree>
    <p:extLst>
      <p:ext uri="{BB962C8B-B14F-4D97-AF65-F5344CB8AC3E}">
        <p14:creationId xmlns:p14="http://schemas.microsoft.com/office/powerpoint/2010/main" val="2366348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580" y="304800"/>
            <a:ext cx="7429499" cy="1478570"/>
          </a:xfrm>
        </p:spPr>
        <p:txBody>
          <a:bodyPr>
            <a:normAutofit/>
          </a:bodyPr>
          <a:lstStyle/>
          <a:p>
            <a:r>
              <a:rPr lang="en-US" sz="5400" dirty="0" smtClean="0"/>
              <a:t>Keeping it together</a:t>
            </a:r>
            <a:endParaRPr lang="en-US" sz="5400" dirty="0"/>
          </a:p>
        </p:txBody>
      </p:sp>
      <p:sp>
        <p:nvSpPr>
          <p:cNvPr id="3" name="Content Placeholder 2"/>
          <p:cNvSpPr>
            <a:spLocks noGrp="1"/>
          </p:cNvSpPr>
          <p:nvPr>
            <p:ph idx="1"/>
          </p:nvPr>
        </p:nvSpPr>
        <p:spPr>
          <a:xfrm>
            <a:off x="825580" y="1524000"/>
            <a:ext cx="7556420" cy="3541714"/>
          </a:xfrm>
        </p:spPr>
        <p:txBody>
          <a:bodyPr>
            <a:noAutofit/>
          </a:bodyPr>
          <a:lstStyle/>
          <a:p>
            <a:r>
              <a:rPr lang="en-US" sz="2600" dirty="0"/>
              <a:t>R</a:t>
            </a:r>
            <a:r>
              <a:rPr lang="en-US" sz="2600" dirty="0" smtClean="0"/>
              <a:t>ealize that sometimes live can become out of control</a:t>
            </a:r>
            <a:r>
              <a:rPr lang="en-US" sz="2600" dirty="0"/>
              <a:t> </a:t>
            </a:r>
            <a:endParaRPr lang="en-US" sz="2600" dirty="0" smtClean="0"/>
          </a:p>
          <a:p>
            <a:r>
              <a:rPr lang="en-US" sz="2600" dirty="0" smtClean="0"/>
              <a:t>Self-control is something we have to practice. It does not occur over night. </a:t>
            </a:r>
          </a:p>
          <a:p>
            <a:r>
              <a:rPr lang="en-US" sz="2600" dirty="0"/>
              <a:t>O</a:t>
            </a:r>
            <a:r>
              <a:rPr lang="en-US" sz="2600" dirty="0" smtClean="0"/>
              <a:t>ur society is filled with indulgent people. It is very difficult, especially in America, we live in excess. </a:t>
            </a:r>
          </a:p>
          <a:p>
            <a:r>
              <a:rPr lang="en-US" sz="2600" dirty="0" smtClean="0"/>
              <a:t>Where moderation is not a value it may be difficult to find someone who keeps themselves in check. </a:t>
            </a:r>
            <a:endParaRPr lang="en-US" sz="2600" dirty="0"/>
          </a:p>
        </p:txBody>
      </p:sp>
    </p:spTree>
    <p:extLst>
      <p:ext uri="{BB962C8B-B14F-4D97-AF65-F5344CB8AC3E}">
        <p14:creationId xmlns:p14="http://schemas.microsoft.com/office/powerpoint/2010/main" val="2208979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5400" dirty="0"/>
              <a:t>Keeping it together</a:t>
            </a:r>
            <a:endParaRPr lang="en-US" sz="5400" dirty="0"/>
          </a:p>
        </p:txBody>
      </p:sp>
      <p:sp>
        <p:nvSpPr>
          <p:cNvPr id="3" name="Content Placeholder 2"/>
          <p:cNvSpPr>
            <a:spLocks noGrp="1"/>
          </p:cNvSpPr>
          <p:nvPr>
            <p:ph idx="1"/>
          </p:nvPr>
        </p:nvSpPr>
        <p:spPr>
          <a:xfrm>
            <a:off x="856060" y="1905000"/>
            <a:ext cx="7429499" cy="3541714"/>
          </a:xfrm>
        </p:spPr>
        <p:txBody>
          <a:bodyPr>
            <a:normAutofit/>
          </a:bodyPr>
          <a:lstStyle/>
          <a:p>
            <a:r>
              <a:rPr lang="en-US" sz="3200" dirty="0" smtClean="0"/>
              <a:t>Why is it important to have self control?</a:t>
            </a:r>
            <a:endParaRPr lang="en-US" sz="3200" dirty="0"/>
          </a:p>
        </p:txBody>
      </p:sp>
    </p:spTree>
    <p:extLst>
      <p:ext uri="{BB962C8B-B14F-4D97-AF65-F5344CB8AC3E}">
        <p14:creationId xmlns:p14="http://schemas.microsoft.com/office/powerpoint/2010/main" val="894930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060" y="304800"/>
            <a:ext cx="7429499" cy="1478570"/>
          </a:xfrm>
        </p:spPr>
        <p:txBody>
          <a:bodyPr vert="horz" lIns="91440" tIns="45720" rIns="91440" bIns="45720" rtlCol="0" anchor="ctr">
            <a:normAutofit/>
          </a:bodyPr>
          <a:lstStyle/>
          <a:p>
            <a:r>
              <a:rPr lang="en-US" sz="5400" dirty="0"/>
              <a:t>Keeping it together</a:t>
            </a:r>
            <a:endParaRPr lang="en-US" sz="5400" dirty="0"/>
          </a:p>
        </p:txBody>
      </p:sp>
      <p:sp>
        <p:nvSpPr>
          <p:cNvPr id="3" name="Content Placeholder 2"/>
          <p:cNvSpPr>
            <a:spLocks noGrp="1"/>
          </p:cNvSpPr>
          <p:nvPr>
            <p:ph idx="1"/>
          </p:nvPr>
        </p:nvSpPr>
        <p:spPr>
          <a:xfrm>
            <a:off x="856060" y="1600200"/>
            <a:ext cx="7429499" cy="3541714"/>
          </a:xfrm>
        </p:spPr>
        <p:txBody>
          <a:bodyPr>
            <a:normAutofit/>
          </a:bodyPr>
          <a:lstStyle/>
          <a:p>
            <a:r>
              <a:rPr lang="en-US" sz="3200" dirty="0" smtClean="0"/>
              <a:t>When do you know something is out of control or out of order?</a:t>
            </a:r>
          </a:p>
          <a:p>
            <a:r>
              <a:rPr lang="en-US" sz="3200" dirty="0" smtClean="0"/>
              <a:t>As you look around our world, what are some ways you see people living out of control?</a:t>
            </a:r>
            <a:endParaRPr lang="en-US" sz="3200" dirty="0"/>
          </a:p>
        </p:txBody>
      </p:sp>
    </p:spTree>
    <p:extLst>
      <p:ext uri="{BB962C8B-B14F-4D97-AF65-F5344CB8AC3E}">
        <p14:creationId xmlns:p14="http://schemas.microsoft.com/office/powerpoint/2010/main" val="3826056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32" y="152400"/>
            <a:ext cx="7429499" cy="1478570"/>
          </a:xfrm>
        </p:spPr>
        <p:txBody>
          <a:bodyPr vert="horz" lIns="91440" tIns="45720" rIns="91440" bIns="45720" rtlCol="0" anchor="ctr">
            <a:normAutofit/>
          </a:bodyPr>
          <a:lstStyle/>
          <a:p>
            <a:r>
              <a:rPr lang="en-US" sz="5400" dirty="0"/>
              <a:t>Keeping it together</a:t>
            </a:r>
            <a:endParaRPr lang="en-US" sz="5400" dirty="0"/>
          </a:p>
        </p:txBody>
      </p:sp>
      <p:sp>
        <p:nvSpPr>
          <p:cNvPr id="3" name="Content Placeholder 2"/>
          <p:cNvSpPr>
            <a:spLocks noGrp="1"/>
          </p:cNvSpPr>
          <p:nvPr>
            <p:ph idx="1"/>
          </p:nvPr>
        </p:nvSpPr>
        <p:spPr>
          <a:xfrm>
            <a:off x="857232" y="1295400"/>
            <a:ext cx="7429499" cy="4724400"/>
          </a:xfrm>
        </p:spPr>
        <p:txBody>
          <a:bodyPr>
            <a:normAutofit/>
          </a:bodyPr>
          <a:lstStyle/>
          <a:p>
            <a:r>
              <a:rPr lang="en-US" sz="2800" dirty="0" smtClean="0"/>
              <a:t>Self-control is a fruit of the Spirit. If you are living a life in the Spirit, you will exercise self-control. </a:t>
            </a:r>
          </a:p>
          <a:p>
            <a:r>
              <a:rPr lang="en-US" sz="2800" dirty="0" smtClean="0"/>
              <a:t>But the Holy Spirit produces this kind of fruit in our lives: love, joy, peace, patience, kindness, goodness, faithfulness, </a:t>
            </a:r>
            <a:r>
              <a:rPr lang="en-US" sz="2800" baseline="30000" dirty="0" smtClean="0"/>
              <a:t>23 </a:t>
            </a:r>
            <a:r>
              <a:rPr lang="en-US" sz="2800" dirty="0" smtClean="0"/>
              <a:t>gentleness, and self-control. There is no law against these things! Gal. 5:22-23 (NLT)</a:t>
            </a:r>
            <a:endParaRPr lang="en-US" sz="2800" dirty="0"/>
          </a:p>
        </p:txBody>
      </p:sp>
    </p:spTree>
    <p:extLst>
      <p:ext uri="{BB962C8B-B14F-4D97-AF65-F5344CB8AC3E}">
        <p14:creationId xmlns:p14="http://schemas.microsoft.com/office/powerpoint/2010/main" val="3232221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060" y="304800"/>
            <a:ext cx="7429499" cy="1478570"/>
          </a:xfrm>
        </p:spPr>
        <p:txBody>
          <a:bodyPr vert="horz" lIns="91440" tIns="45720" rIns="91440" bIns="45720" rtlCol="0" anchor="ctr">
            <a:normAutofit/>
          </a:bodyPr>
          <a:lstStyle/>
          <a:p>
            <a:r>
              <a:rPr lang="en-US" sz="5400" dirty="0"/>
              <a:t>Keeping it together</a:t>
            </a:r>
            <a:endParaRPr lang="en-US" sz="5400" dirty="0"/>
          </a:p>
        </p:txBody>
      </p:sp>
      <p:sp>
        <p:nvSpPr>
          <p:cNvPr id="3" name="Content Placeholder 2"/>
          <p:cNvSpPr>
            <a:spLocks noGrp="1"/>
          </p:cNvSpPr>
          <p:nvPr>
            <p:ph idx="1"/>
          </p:nvPr>
        </p:nvSpPr>
        <p:spPr>
          <a:xfrm>
            <a:off x="856059" y="1524000"/>
            <a:ext cx="7429499" cy="3541714"/>
          </a:xfrm>
        </p:spPr>
        <p:txBody>
          <a:bodyPr>
            <a:normAutofit/>
          </a:bodyPr>
          <a:lstStyle/>
          <a:p>
            <a:r>
              <a:rPr lang="en-US" sz="3200" dirty="0" smtClean="0"/>
              <a:t>Does this mean, then, that someone living without self-control is not living in the Spirit?</a:t>
            </a:r>
            <a:endParaRPr lang="en-US" sz="3200" dirty="0"/>
          </a:p>
        </p:txBody>
      </p:sp>
    </p:spTree>
    <p:extLst>
      <p:ext uri="{BB962C8B-B14F-4D97-AF65-F5344CB8AC3E}">
        <p14:creationId xmlns:p14="http://schemas.microsoft.com/office/powerpoint/2010/main" val="2781132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060" y="304800"/>
            <a:ext cx="7429499" cy="1478570"/>
          </a:xfrm>
        </p:spPr>
        <p:txBody>
          <a:bodyPr vert="horz" lIns="91440" tIns="45720" rIns="91440" bIns="45720" rtlCol="0" anchor="ctr">
            <a:normAutofit/>
          </a:bodyPr>
          <a:lstStyle/>
          <a:p>
            <a:r>
              <a:rPr lang="en-US" sz="5400" dirty="0"/>
              <a:t>Keeping it together</a:t>
            </a:r>
            <a:endParaRPr lang="en-US" sz="5400" dirty="0"/>
          </a:p>
        </p:txBody>
      </p:sp>
      <p:sp>
        <p:nvSpPr>
          <p:cNvPr id="3" name="Content Placeholder 2"/>
          <p:cNvSpPr>
            <a:spLocks noGrp="1"/>
          </p:cNvSpPr>
          <p:nvPr>
            <p:ph idx="1"/>
          </p:nvPr>
        </p:nvSpPr>
        <p:spPr>
          <a:xfrm>
            <a:off x="856060" y="1524000"/>
            <a:ext cx="8135540" cy="4191000"/>
          </a:xfrm>
        </p:spPr>
        <p:txBody>
          <a:bodyPr>
            <a:noAutofit/>
          </a:bodyPr>
          <a:lstStyle/>
          <a:p>
            <a:r>
              <a:rPr lang="en-US" sz="2600" b="1" dirty="0" smtClean="0">
                <a:effectLst/>
              </a:rPr>
              <a:t>Indulgence: When is Enough, Enough? Sometimes:</a:t>
            </a:r>
          </a:p>
          <a:p>
            <a:pPr marL="0" indent="0">
              <a:buNone/>
            </a:pPr>
            <a:r>
              <a:rPr lang="en-US" sz="2600" dirty="0" smtClean="0">
                <a:effectLst/>
              </a:rPr>
              <a:t>• We don’t think having a home is enough, we want a big house.</a:t>
            </a:r>
            <a:br>
              <a:rPr lang="en-US" sz="2600" dirty="0" smtClean="0">
                <a:effectLst/>
              </a:rPr>
            </a:br>
            <a:r>
              <a:rPr lang="en-US" sz="2600" dirty="0" smtClean="0">
                <a:effectLst/>
              </a:rPr>
              <a:t>• We don’t think an iPod shuffle is sufficient, we want a high-gig iPod touch.</a:t>
            </a:r>
            <a:br>
              <a:rPr lang="en-US" sz="2600" dirty="0" smtClean="0">
                <a:effectLst/>
              </a:rPr>
            </a:br>
            <a:r>
              <a:rPr lang="en-US" sz="2600" dirty="0" smtClean="0">
                <a:effectLst/>
              </a:rPr>
              <a:t>• We aren’t content with a car, we want a brand new car.</a:t>
            </a:r>
            <a:br>
              <a:rPr lang="en-US" sz="2600" dirty="0" smtClean="0">
                <a:effectLst/>
              </a:rPr>
            </a:br>
            <a:r>
              <a:rPr lang="en-US" sz="2600" dirty="0" smtClean="0">
                <a:effectLst/>
              </a:rPr>
              <a:t>• We don’t settle for our old gaming console, we want the newest gaming console.</a:t>
            </a:r>
          </a:p>
          <a:p>
            <a:endParaRPr lang="en-US" sz="2600" dirty="0"/>
          </a:p>
        </p:txBody>
      </p:sp>
    </p:spTree>
    <p:extLst>
      <p:ext uri="{BB962C8B-B14F-4D97-AF65-F5344CB8AC3E}">
        <p14:creationId xmlns:p14="http://schemas.microsoft.com/office/powerpoint/2010/main" val="2626355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059" y="152400"/>
            <a:ext cx="7429499" cy="1478570"/>
          </a:xfrm>
        </p:spPr>
        <p:txBody>
          <a:bodyPr vert="horz" lIns="91440" tIns="45720" rIns="91440" bIns="45720" rtlCol="0" anchor="ctr">
            <a:normAutofit/>
          </a:bodyPr>
          <a:lstStyle/>
          <a:p>
            <a:r>
              <a:rPr lang="en-US" sz="5400" dirty="0"/>
              <a:t>Keeping it together</a:t>
            </a:r>
            <a:endParaRPr lang="en-US" sz="5400" dirty="0"/>
          </a:p>
        </p:txBody>
      </p:sp>
      <p:sp>
        <p:nvSpPr>
          <p:cNvPr id="3" name="Content Placeholder 2"/>
          <p:cNvSpPr>
            <a:spLocks noGrp="1"/>
          </p:cNvSpPr>
          <p:nvPr>
            <p:ph idx="1"/>
          </p:nvPr>
        </p:nvSpPr>
        <p:spPr>
          <a:xfrm>
            <a:off x="856059" y="1219200"/>
            <a:ext cx="7983141" cy="4648200"/>
          </a:xfrm>
        </p:spPr>
        <p:txBody>
          <a:bodyPr>
            <a:normAutofit fontScale="92500"/>
          </a:bodyPr>
          <a:lstStyle/>
          <a:p>
            <a:r>
              <a:rPr lang="en-US" b="1" dirty="0" smtClean="0">
                <a:effectLst>
                  <a:outerShdw blurRad="38100" dist="38100" dir="2700000" algn="tl">
                    <a:srgbClr val="000000">
                      <a:alpha val="43137"/>
                    </a:srgbClr>
                  </a:outerShdw>
                </a:effectLst>
              </a:rPr>
              <a:t>Get the idea? We live in excess. We don’t exercise self-control. </a:t>
            </a:r>
          </a:p>
          <a:p>
            <a:r>
              <a:rPr lang="en-US" b="1" dirty="0" smtClean="0">
                <a:effectLst>
                  <a:outerShdw blurRad="38100" dist="38100" dir="2700000" algn="tl">
                    <a:srgbClr val="000000">
                      <a:alpha val="43137"/>
                    </a:srgbClr>
                  </a:outerShdw>
                </a:effectLst>
              </a:rPr>
              <a:t>Instead, we indulge in whatever we want, whenever we want it. We do this in everything: our habits, lusts, entertainment, and relationships. </a:t>
            </a:r>
          </a:p>
          <a:p>
            <a:r>
              <a:rPr lang="en-US" b="1" dirty="0" smtClean="0">
                <a:effectLst>
                  <a:outerShdw blurRad="38100" dist="38100" dir="2700000" algn="tl">
                    <a:srgbClr val="000000">
                      <a:alpha val="43137"/>
                    </a:srgbClr>
                  </a:outerShdw>
                </a:effectLst>
              </a:rPr>
              <a:t>We want the most friends on Facebook, the fastest Internet connection, and the quickest fix. </a:t>
            </a:r>
          </a:p>
          <a:p>
            <a:r>
              <a:rPr lang="en-US" b="1" dirty="0" smtClean="0">
                <a:effectLst>
                  <a:outerShdw blurRad="38100" dist="38100" dir="2700000" algn="tl">
                    <a:srgbClr val="000000">
                      <a:alpha val="43137"/>
                    </a:srgbClr>
                  </a:outerShdw>
                </a:effectLst>
              </a:rPr>
              <a:t>We don’t e-mail much anymore; we prefer instant messaging.</a:t>
            </a:r>
          </a:p>
          <a:p>
            <a:r>
              <a:rPr lang="en-US" b="1" dirty="0" smtClean="0">
                <a:effectLst>
                  <a:outerShdw blurRad="38100" dist="38100" dir="2700000" algn="tl">
                    <a:srgbClr val="000000">
                      <a:alpha val="43137"/>
                    </a:srgbClr>
                  </a:outerShdw>
                </a:effectLst>
              </a:rPr>
              <a:t> We don’t cook in an oven; we cook in a microwave. We don’t fix what is broken; we buy a brand new one. We find shortcuts; we look for the easiest way.</a:t>
            </a:r>
          </a:p>
          <a:p>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770020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854" y="228600"/>
            <a:ext cx="7429499" cy="1478570"/>
          </a:xfrm>
        </p:spPr>
        <p:txBody>
          <a:bodyPr vert="horz" lIns="91440" tIns="45720" rIns="91440" bIns="45720" rtlCol="0" anchor="ctr">
            <a:normAutofit/>
          </a:bodyPr>
          <a:lstStyle/>
          <a:p>
            <a:r>
              <a:rPr lang="en-US" sz="5400" dirty="0"/>
              <a:t>Keeping it together</a:t>
            </a:r>
            <a:endParaRPr lang="en-US" sz="5400" dirty="0"/>
          </a:p>
        </p:txBody>
      </p:sp>
      <p:sp>
        <p:nvSpPr>
          <p:cNvPr id="3" name="Content Placeholder 2"/>
          <p:cNvSpPr>
            <a:spLocks noGrp="1"/>
          </p:cNvSpPr>
          <p:nvPr>
            <p:ph idx="1"/>
          </p:nvPr>
        </p:nvSpPr>
        <p:spPr>
          <a:xfrm>
            <a:off x="856060" y="1295400"/>
            <a:ext cx="7983140" cy="4495801"/>
          </a:xfrm>
        </p:spPr>
        <p:txBody>
          <a:bodyPr vert="horz" lIns="91440" tIns="45720" rIns="91440" bIns="45720" rtlCol="0">
            <a:noAutofit/>
          </a:bodyPr>
          <a:lstStyle/>
          <a:p>
            <a:r>
              <a:rPr lang="en-US" sz="2200" b="1" dirty="0">
                <a:effectLst>
                  <a:outerShdw blurRad="38100" dist="38100" dir="2700000" algn="tl">
                    <a:srgbClr val="000000">
                      <a:alpha val="43137"/>
                    </a:srgbClr>
                  </a:outerShdw>
                </a:effectLst>
              </a:rPr>
              <a:t>S</a:t>
            </a:r>
            <a:r>
              <a:rPr lang="en-US" sz="2200" b="1" dirty="0">
                <a:effectLst>
                  <a:outerShdw blurRad="38100" dist="38100" dir="2700000" algn="tl">
                    <a:srgbClr val="000000">
                      <a:alpha val="43137"/>
                    </a:srgbClr>
                  </a:outerShdw>
                </a:effectLst>
              </a:rPr>
              <a:t>ome practical ways to be sure you’re not living out of balance.</a:t>
            </a:r>
          </a:p>
          <a:p>
            <a:r>
              <a:rPr lang="en-US" sz="2200" b="1" dirty="0">
                <a:effectLst>
                  <a:outerShdw blurRad="38100" dist="38100" dir="2700000" algn="tl">
                    <a:srgbClr val="000000">
                      <a:alpha val="43137"/>
                    </a:srgbClr>
                  </a:outerShdw>
                </a:effectLst>
              </a:rPr>
              <a:t>Contentment is a Blessing-5 And through your faith, God is protecting you by his power until you receive this salvation, which is ready to be revealed on the last day for all to see.</a:t>
            </a:r>
          </a:p>
          <a:p>
            <a:r>
              <a:rPr lang="en-US" sz="2200" b="1" dirty="0">
                <a:effectLst>
                  <a:outerShdw blurRad="38100" dist="38100" dir="2700000" algn="tl">
                    <a:srgbClr val="000000">
                      <a:alpha val="43137"/>
                    </a:srgbClr>
                  </a:outerShdw>
                </a:effectLst>
              </a:rPr>
              <a:t>6 So be truly glad. There is wonderful joy ahead, even though you must endure many trials for a little while. I Pet. 1:5-6 (NLT) </a:t>
            </a:r>
          </a:p>
          <a:p>
            <a:r>
              <a:rPr lang="en-US" sz="2200" b="1" dirty="0">
                <a:effectLst>
                  <a:outerShdw blurRad="38100" dist="38100" dir="2700000" algn="tl">
                    <a:srgbClr val="000000">
                      <a:alpha val="43137"/>
                    </a:srgbClr>
                  </a:outerShdw>
                </a:effectLst>
              </a:rPr>
              <a:t>Pure gold put in the fire comes out of it proved pure; genuine faith put through this suffering comes out proved genuine. When Jesus wraps this all up, it’s your faith, not your gold, that God will have on display as evidence of his victory. I Pet. 6-7 (MSG)</a:t>
            </a:r>
          </a:p>
          <a:p>
            <a:endParaRPr lang="en-US" sz="2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660586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126</TotalTime>
  <Words>542</Words>
  <Application>Microsoft Office PowerPoint</Application>
  <PresentationFormat>On-screen Show (4:3)</PresentationFormat>
  <Paragraphs>57</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Trebuchet MS</vt:lpstr>
      <vt:lpstr>Tw Cen MT</vt:lpstr>
      <vt:lpstr>Circuit</vt:lpstr>
      <vt:lpstr>Keeping it together (Self-Control)</vt:lpstr>
      <vt:lpstr>Keeping it together</vt:lpstr>
      <vt:lpstr>Keeping it together</vt:lpstr>
      <vt:lpstr>Keeping it together</vt:lpstr>
      <vt:lpstr>Keeping it together</vt:lpstr>
      <vt:lpstr>Keeping it together</vt:lpstr>
      <vt:lpstr>Keeping it together</vt:lpstr>
      <vt:lpstr>Keeping it together</vt:lpstr>
      <vt:lpstr>Keeping it together</vt:lpstr>
      <vt:lpstr>Keeping it together</vt:lpstr>
      <vt:lpstr>Keeping it together</vt:lpstr>
      <vt:lpstr>Keeping it together</vt:lpstr>
      <vt:lpstr>PowerPoint Presentation</vt:lpstr>
      <vt:lpstr>PowerPoint Presentation</vt:lpstr>
      <vt:lpstr>PowerPoint Presentation</vt:lpstr>
      <vt:lpstr>PowerPoint Presentation</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Keeping it together</dc:title>
  <dc:creator>Department of Veterans Affairs</dc:creator>
  <cp:lastModifiedBy>AFCC</cp:lastModifiedBy>
  <cp:revision>10</cp:revision>
  <dcterms:created xsi:type="dcterms:W3CDTF">2016-09-14T16:48:49Z</dcterms:created>
  <dcterms:modified xsi:type="dcterms:W3CDTF">2016-10-06T00:19:35Z</dcterms:modified>
</cp:coreProperties>
</file>