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33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0D50E90-6DED-4F91-A8F7-CF2CA56DDC40}" type="datetimeFigureOut">
              <a:rPr lang="en-US" smtClean="0"/>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94218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2289762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47611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992499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841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9156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487895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209694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40030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50E90-6DED-4F91-A8F7-CF2CA56DDC40}"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78125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D50E90-6DED-4F91-A8F7-CF2CA56DDC40}"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260144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D50E90-6DED-4F91-A8F7-CF2CA56DDC40}" type="datetimeFigureOut">
              <a:rPr lang="en-US" smtClean="0"/>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52558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D50E90-6DED-4F91-A8F7-CF2CA56DDC40}" type="datetimeFigureOut">
              <a:rPr lang="en-US" smtClean="0"/>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15269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50E90-6DED-4F91-A8F7-CF2CA56DDC40}" type="datetimeFigureOut">
              <a:rPr lang="en-US" smtClean="0"/>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34619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50E90-6DED-4F91-A8F7-CF2CA56DDC40}"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188493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50E90-6DED-4F91-A8F7-CF2CA56DDC40}"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937B0-0E96-4D7B-8B3B-2932FFD29C4A}" type="slidenum">
              <a:rPr lang="en-US" smtClean="0"/>
              <a:t>‹#›</a:t>
            </a:fld>
            <a:endParaRPr lang="en-US"/>
          </a:p>
        </p:txBody>
      </p:sp>
    </p:spTree>
    <p:extLst>
      <p:ext uri="{BB962C8B-B14F-4D97-AF65-F5344CB8AC3E}">
        <p14:creationId xmlns:p14="http://schemas.microsoft.com/office/powerpoint/2010/main" val="302726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0D50E90-6DED-4F91-A8F7-CF2CA56DDC40}" type="datetimeFigureOut">
              <a:rPr lang="en-US" smtClean="0"/>
              <a:t>7/16/2014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EE937B0-0E96-4D7B-8B3B-2932FFD29C4A}" type="slidenum">
              <a:rPr lang="en-US" smtClean="0"/>
              <a:t>‹#›</a:t>
            </a:fld>
            <a:endParaRPr lang="en-US"/>
          </a:p>
        </p:txBody>
      </p:sp>
    </p:spTree>
    <p:extLst>
      <p:ext uri="{BB962C8B-B14F-4D97-AF65-F5344CB8AC3E}">
        <p14:creationId xmlns:p14="http://schemas.microsoft.com/office/powerpoint/2010/main" val="3232434663"/>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10644188" cy="2921001"/>
          </a:xfrm>
        </p:spPr>
        <p:txBody>
          <a:bodyPr>
            <a:normAutofit fontScale="90000"/>
          </a:bodyPr>
          <a:lstStyle/>
          <a:p>
            <a:r>
              <a:rPr lang="en-US" sz="6700" dirty="0" smtClean="0"/>
              <a:t>Stand for Holiness:</a:t>
            </a:r>
            <a:br>
              <a:rPr lang="en-US" sz="6700" dirty="0" smtClean="0"/>
            </a:br>
            <a:r>
              <a:rPr lang="en-US" sz="6700" dirty="0" smtClean="0"/>
              <a:t>With Whom Have You Aligned Yourself?</a:t>
            </a:r>
            <a:r>
              <a:rPr lang="en-US" dirty="0" smtClean="0"/>
              <a:t/>
            </a:r>
            <a:br>
              <a:rPr lang="en-US" dirty="0" smtClean="0"/>
            </a:br>
            <a:endParaRPr lang="en-US" dirty="0"/>
          </a:p>
        </p:txBody>
      </p:sp>
      <p:sp>
        <p:nvSpPr>
          <p:cNvPr id="3" name="Subtitle 2"/>
          <p:cNvSpPr>
            <a:spLocks noGrp="1"/>
          </p:cNvSpPr>
          <p:nvPr>
            <p:ph type="subTitle" idx="1"/>
          </p:nvPr>
        </p:nvSpPr>
        <p:spPr>
          <a:xfrm>
            <a:off x="684212" y="3606801"/>
            <a:ext cx="10390188" cy="2184400"/>
          </a:xfrm>
        </p:spPr>
        <p:txBody>
          <a:bodyPr>
            <a:noAutofit/>
          </a:bodyPr>
          <a:lstStyle/>
          <a:p>
            <a:r>
              <a:rPr lang="en-US" sz="3200" dirty="0" smtClean="0">
                <a:solidFill>
                  <a:schemeClr val="tx1"/>
                </a:solidFill>
              </a:rPr>
              <a:t>And if it seem evil unto you to serve the Lord, choose you this day whom ye will serve…as for me and my house, we will serve the Lord.  </a:t>
            </a:r>
          </a:p>
          <a:p>
            <a:r>
              <a:rPr lang="en-US" sz="3200" dirty="0" smtClean="0">
                <a:solidFill>
                  <a:schemeClr val="tx1"/>
                </a:solidFill>
              </a:rPr>
              <a:t>Joshua 24:15</a:t>
            </a:r>
            <a:endParaRPr lang="en-US" sz="3200" dirty="0">
              <a:solidFill>
                <a:schemeClr val="tx1"/>
              </a:solidFill>
            </a:endParaRPr>
          </a:p>
        </p:txBody>
      </p:sp>
    </p:spTree>
    <p:extLst>
      <p:ext uri="{BB962C8B-B14F-4D97-AF65-F5344CB8AC3E}">
        <p14:creationId xmlns:p14="http://schemas.microsoft.com/office/powerpoint/2010/main" val="627620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1"/>
            <a:ext cx="10898188" cy="3594100"/>
          </a:xfrm>
        </p:spPr>
        <p:txBody>
          <a:bodyPr>
            <a:normAutofit/>
          </a:bodyPr>
          <a:lstStyle/>
          <a:p>
            <a:r>
              <a:rPr lang="en-US" sz="6000" b="1" dirty="0" smtClean="0">
                <a:solidFill>
                  <a:schemeClr val="tx1"/>
                </a:solidFill>
                <a:effectLst>
                  <a:glow rad="101600">
                    <a:schemeClr val="bg1">
                      <a:alpha val="60000"/>
                    </a:schemeClr>
                  </a:glow>
                </a:effectLst>
              </a:rPr>
              <a:t>Why do we need to be careful in forming relationships?</a:t>
            </a:r>
            <a:endParaRPr lang="en-US" sz="6000" b="1" dirty="0">
              <a:solidFill>
                <a:schemeClr val="tx1"/>
              </a:solidFill>
              <a:effectLst>
                <a:glow rad="101600">
                  <a:schemeClr val="bg1">
                    <a:alpha val="60000"/>
                  </a:schemeClr>
                </a:glow>
              </a:effectLst>
            </a:endParaRPr>
          </a:p>
        </p:txBody>
      </p:sp>
    </p:spTree>
    <p:extLst>
      <p:ext uri="{BB962C8B-B14F-4D97-AF65-F5344CB8AC3E}">
        <p14:creationId xmlns:p14="http://schemas.microsoft.com/office/powerpoint/2010/main" val="264584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1507067"/>
          </a:xfrm>
        </p:spPr>
        <p:txBody>
          <a:bodyPr>
            <a:normAutofit/>
          </a:bodyPr>
          <a:lstStyle/>
          <a:p>
            <a:r>
              <a:rPr lang="en-US" sz="4400" dirty="0" smtClean="0"/>
              <a:t>2 Corinthians 6:14-18 KJV</a:t>
            </a:r>
            <a:endParaRPr lang="en-US" sz="4400" dirty="0"/>
          </a:p>
        </p:txBody>
      </p:sp>
      <p:sp>
        <p:nvSpPr>
          <p:cNvPr id="3" name="Content Placeholder 2"/>
          <p:cNvSpPr>
            <a:spLocks noGrp="1"/>
          </p:cNvSpPr>
          <p:nvPr>
            <p:ph idx="1"/>
          </p:nvPr>
        </p:nvSpPr>
        <p:spPr>
          <a:xfrm>
            <a:off x="176212" y="1181100"/>
            <a:ext cx="10847388" cy="4813300"/>
          </a:xfrm>
        </p:spPr>
        <p:txBody>
          <a:bodyPr>
            <a:noAutofit/>
          </a:bodyPr>
          <a:lstStyle/>
          <a:p>
            <a:pPr marL="0" indent="0">
              <a:buNone/>
            </a:pPr>
            <a:r>
              <a:rPr lang="en-US" sz="2400" b="1" dirty="0" smtClean="0">
                <a:solidFill>
                  <a:schemeClr val="tx1"/>
                </a:solidFill>
                <a:effectLst>
                  <a:glow rad="101600">
                    <a:schemeClr val="bg1">
                      <a:alpha val="60000"/>
                    </a:schemeClr>
                  </a:glow>
                </a:effectLst>
              </a:rPr>
              <a:t>14 Be ye not unequally yoked together with unbelievers: for what fellowship hath righteousness with unrighteousness? and what communion hath light with darkness?</a:t>
            </a:r>
          </a:p>
          <a:p>
            <a:pPr marL="0" indent="0">
              <a:buNone/>
            </a:pPr>
            <a:r>
              <a:rPr lang="en-US" sz="2400" b="1" dirty="0" smtClean="0">
                <a:solidFill>
                  <a:schemeClr val="tx1"/>
                </a:solidFill>
                <a:effectLst>
                  <a:glow rad="101600">
                    <a:schemeClr val="bg1">
                      <a:alpha val="60000"/>
                    </a:schemeClr>
                  </a:glow>
                </a:effectLst>
              </a:rPr>
              <a:t>15 And what concord hath Christ with Belial? or what part hath he that believeth with an infidel?</a:t>
            </a:r>
          </a:p>
          <a:p>
            <a:pPr marL="0" indent="0">
              <a:buNone/>
            </a:pPr>
            <a:r>
              <a:rPr lang="en-US" sz="2400" b="1" dirty="0" smtClean="0">
                <a:solidFill>
                  <a:schemeClr val="tx1"/>
                </a:solidFill>
                <a:effectLst>
                  <a:glow rad="101600">
                    <a:schemeClr val="bg1">
                      <a:alpha val="60000"/>
                    </a:schemeClr>
                  </a:glow>
                </a:effectLst>
              </a:rPr>
              <a:t>16 And what agreement hath the temple of God with idols? for ye are the temple of the living God; as God hath said, I will dwell in them, and walk in them; and I will be their God, and they shall be my people.</a:t>
            </a:r>
          </a:p>
          <a:p>
            <a:pPr marL="0" indent="0">
              <a:buNone/>
            </a:pPr>
            <a:r>
              <a:rPr lang="en-US" sz="2400" b="1" dirty="0" smtClean="0">
                <a:solidFill>
                  <a:schemeClr val="tx1"/>
                </a:solidFill>
                <a:effectLst>
                  <a:glow rad="101600">
                    <a:schemeClr val="bg1">
                      <a:alpha val="60000"/>
                    </a:schemeClr>
                  </a:glow>
                </a:effectLst>
              </a:rPr>
              <a:t>17 Wherefore come out from among them, and be ye separate, </a:t>
            </a:r>
            <a:r>
              <a:rPr lang="en-US" sz="2400" b="1" dirty="0" err="1" smtClean="0">
                <a:solidFill>
                  <a:schemeClr val="tx1"/>
                </a:solidFill>
                <a:effectLst>
                  <a:glow rad="101600">
                    <a:schemeClr val="bg1">
                      <a:alpha val="60000"/>
                    </a:schemeClr>
                  </a:glow>
                </a:effectLst>
              </a:rPr>
              <a:t>saith</a:t>
            </a:r>
            <a:r>
              <a:rPr lang="en-US" sz="2400" b="1" dirty="0" smtClean="0">
                <a:solidFill>
                  <a:schemeClr val="tx1"/>
                </a:solidFill>
                <a:effectLst>
                  <a:glow rad="101600">
                    <a:schemeClr val="bg1">
                      <a:alpha val="60000"/>
                    </a:schemeClr>
                  </a:glow>
                </a:effectLst>
              </a:rPr>
              <a:t> the Lord, and touch not the unclean thing; and I will receive you.</a:t>
            </a:r>
          </a:p>
          <a:p>
            <a:pPr marL="0" indent="0">
              <a:buNone/>
            </a:pPr>
            <a:r>
              <a:rPr lang="en-US" sz="2400" b="1" dirty="0" smtClean="0">
                <a:solidFill>
                  <a:schemeClr val="tx1"/>
                </a:solidFill>
                <a:effectLst>
                  <a:glow rad="101600">
                    <a:schemeClr val="bg1">
                      <a:alpha val="60000"/>
                    </a:schemeClr>
                  </a:glow>
                </a:effectLst>
              </a:rPr>
              <a:t>18 And will be a Father unto you, and ye shall be my sons and daughters, </a:t>
            </a:r>
            <a:r>
              <a:rPr lang="en-US" sz="2400" b="1" dirty="0" err="1" smtClean="0">
                <a:solidFill>
                  <a:schemeClr val="tx1"/>
                </a:solidFill>
                <a:effectLst>
                  <a:glow rad="101600">
                    <a:schemeClr val="bg1">
                      <a:alpha val="60000"/>
                    </a:schemeClr>
                  </a:glow>
                </a:effectLst>
              </a:rPr>
              <a:t>saith</a:t>
            </a:r>
            <a:r>
              <a:rPr lang="en-US" sz="2400" b="1" dirty="0" smtClean="0">
                <a:solidFill>
                  <a:schemeClr val="tx1"/>
                </a:solidFill>
                <a:effectLst>
                  <a:glow rad="101600">
                    <a:schemeClr val="bg1">
                      <a:alpha val="60000"/>
                    </a:schemeClr>
                  </a:glow>
                </a:effectLst>
              </a:rPr>
              <a:t> the Lord Almighty.</a:t>
            </a:r>
            <a:endParaRPr lang="en-US" sz="2400" b="1" dirty="0">
              <a:solidFill>
                <a:schemeClr val="tx1"/>
              </a:solidFill>
              <a:effectLst>
                <a:glow rad="101600">
                  <a:schemeClr val="bg1">
                    <a:alpha val="60000"/>
                  </a:schemeClr>
                </a:glow>
              </a:effectLst>
            </a:endParaRPr>
          </a:p>
        </p:txBody>
      </p:sp>
    </p:spTree>
    <p:extLst>
      <p:ext uri="{BB962C8B-B14F-4D97-AF65-F5344CB8AC3E}">
        <p14:creationId xmlns:p14="http://schemas.microsoft.com/office/powerpoint/2010/main" val="2604233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0"/>
            <a:ext cx="8534400" cy="1507067"/>
          </a:xfrm>
        </p:spPr>
        <p:txBody>
          <a:bodyPr>
            <a:normAutofit/>
          </a:bodyPr>
          <a:lstStyle/>
          <a:p>
            <a:r>
              <a:rPr lang="en-US" sz="4400" dirty="0" smtClean="0"/>
              <a:t>2 Corinthians 6:14-18 MSG</a:t>
            </a:r>
            <a:endParaRPr lang="en-US" sz="4400" dirty="0"/>
          </a:p>
        </p:txBody>
      </p:sp>
      <p:sp>
        <p:nvSpPr>
          <p:cNvPr id="3" name="Content Placeholder 2"/>
          <p:cNvSpPr>
            <a:spLocks noGrp="1"/>
          </p:cNvSpPr>
          <p:nvPr>
            <p:ph idx="1"/>
          </p:nvPr>
        </p:nvSpPr>
        <p:spPr>
          <a:xfrm>
            <a:off x="0" y="753533"/>
            <a:ext cx="11658600" cy="5105400"/>
          </a:xfrm>
        </p:spPr>
        <p:txBody>
          <a:bodyPr>
            <a:noAutofit/>
          </a:bodyPr>
          <a:lstStyle/>
          <a:p>
            <a:pPr marL="0" indent="0">
              <a:buNone/>
            </a:pPr>
            <a:r>
              <a:rPr lang="en-US" sz="2400" b="1" dirty="0" smtClean="0">
                <a:solidFill>
                  <a:schemeClr val="tx1"/>
                </a:solidFill>
                <a:effectLst>
                  <a:glow rad="101600">
                    <a:schemeClr val="bg1">
                      <a:alpha val="60000"/>
                    </a:schemeClr>
                  </a:glow>
                </a:effectLst>
              </a:rPr>
              <a:t>Don’t become partners with those who reject God. How can you make a partnership out of right and wrong? That’s not partnership; that’s war. Is light best friends with dark? Does Christ go strolling with the Devil? Do trust and mistrust hold hands? Who would think of setting up pagan idols in God’s holy Temple? But that is exactly what we are, each of us a temple in whom God lives. God himself put it this way:</a:t>
            </a:r>
          </a:p>
          <a:p>
            <a:pPr marL="0" indent="0">
              <a:buNone/>
            </a:pPr>
            <a:r>
              <a:rPr lang="en-US" sz="2400" b="1" dirty="0" smtClean="0">
                <a:solidFill>
                  <a:schemeClr val="tx1"/>
                </a:solidFill>
                <a:effectLst>
                  <a:glow rad="101600">
                    <a:schemeClr val="bg1">
                      <a:alpha val="60000"/>
                    </a:schemeClr>
                  </a:glow>
                </a:effectLst>
              </a:rPr>
              <a:t>“I’ll live in them, move into them; I’ll be their God and they’ll be my people. So leave the corruption and compromise; leave it for good,” says God.</a:t>
            </a:r>
          </a:p>
          <a:p>
            <a:pPr marL="0" indent="0">
              <a:buNone/>
            </a:pPr>
            <a:r>
              <a:rPr lang="en-US" sz="2400" b="1" dirty="0" smtClean="0">
                <a:solidFill>
                  <a:schemeClr val="tx1"/>
                </a:solidFill>
                <a:effectLst>
                  <a:glow rad="101600">
                    <a:schemeClr val="bg1">
                      <a:alpha val="60000"/>
                    </a:schemeClr>
                  </a:glow>
                </a:effectLst>
              </a:rPr>
              <a:t>“Don’t link up with those who will pollute you. I want you all for myself. I’ll be a Father to you; you’ll be sons and daughters to me. ”The Word of the Master, God.</a:t>
            </a:r>
            <a:endParaRPr lang="en-US" sz="2400" b="1" dirty="0">
              <a:solidFill>
                <a:schemeClr val="tx1"/>
              </a:solidFill>
              <a:effectLst>
                <a:glow rad="101600">
                  <a:schemeClr val="bg1">
                    <a:alpha val="60000"/>
                  </a:schemeClr>
                </a:glow>
              </a:effectLst>
            </a:endParaRPr>
          </a:p>
        </p:txBody>
      </p:sp>
    </p:spTree>
    <p:extLst>
      <p:ext uri="{BB962C8B-B14F-4D97-AF65-F5344CB8AC3E}">
        <p14:creationId xmlns:p14="http://schemas.microsoft.com/office/powerpoint/2010/main" val="2814984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52" y="0"/>
            <a:ext cx="8534400" cy="1507067"/>
          </a:xfrm>
        </p:spPr>
        <p:txBody>
          <a:bodyPr/>
          <a:lstStyle/>
          <a:p>
            <a:pPr algn="ctr"/>
            <a:r>
              <a:rPr lang="en-US" b="1" dirty="0"/>
              <a:t>Relationships/Friendships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618126"/>
              </p:ext>
            </p:extLst>
          </p:nvPr>
        </p:nvGraphicFramePr>
        <p:xfrm>
          <a:off x="1085667" y="1025675"/>
          <a:ext cx="10337800" cy="4923822"/>
        </p:xfrm>
        <a:graphic>
          <a:graphicData uri="http://schemas.openxmlformats.org/drawingml/2006/table">
            <a:tbl>
              <a:tblPr firstRow="1" firstCol="1" bandRow="1"/>
              <a:tblGrid>
                <a:gridCol w="2583897"/>
                <a:gridCol w="2583897"/>
                <a:gridCol w="2585003"/>
                <a:gridCol w="2585003"/>
              </a:tblGrid>
              <a:tr h="615478">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Family</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Friends</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Church/Kingdom</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Romantic</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216">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Moses and Miriam</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David and Johnathan</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err="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Dathan</a:t>
                      </a: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err="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Korah</a:t>
                      </a: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 and </a:t>
                      </a:r>
                      <a:r>
                        <a:rPr lang="en-US" sz="2000" b="1" dirty="0" err="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Abiram</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Samson and Delilah</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0956">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Jesus’s Mom and brothers</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Job and his friends</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Paul, Barnabas, and John Mark</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David and Bathsheba</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478">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Ananias and Sapphira</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David and Abiathar</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Elijah and Elisha</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Jacob and his wives</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478">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Ruth and Naomi</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Jesus and John</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Moses and Joshua</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 </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478">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Solomon and his wives</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Jesus and </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Rehoboam and friends</a:t>
                      </a:r>
                      <a:endParaRPr lang="en-US" sz="1100" b="1">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rPr>
                        <a:t> </a:t>
                      </a:r>
                      <a:endParaRPr lang="en-US" sz="1100" b="1" dirty="0">
                        <a:effectLst>
                          <a:glow rad="101600">
                            <a:schemeClr val="bg1">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8">
                <a:tc>
                  <a:txBody>
                    <a:bodyPr/>
                    <a:lstStyle/>
                    <a:p>
                      <a:pPr marL="0" marR="0" algn="ctr">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5533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656" y="63500"/>
            <a:ext cx="8534400" cy="1507067"/>
          </a:xfrm>
        </p:spPr>
        <p:txBody>
          <a:bodyPr>
            <a:normAutofit/>
          </a:bodyPr>
          <a:lstStyle/>
          <a:p>
            <a:pPr algn="ctr"/>
            <a:r>
              <a:rPr lang="en-US" sz="4400" dirty="0" smtClean="0"/>
              <a:t>Biblical Reference</a:t>
            </a:r>
            <a:endParaRPr lang="en-US" sz="4400" dirty="0"/>
          </a:p>
        </p:txBody>
      </p:sp>
      <p:sp>
        <p:nvSpPr>
          <p:cNvPr id="3" name="Content Placeholder 2"/>
          <p:cNvSpPr>
            <a:spLocks noGrp="1"/>
          </p:cNvSpPr>
          <p:nvPr>
            <p:ph idx="1"/>
          </p:nvPr>
        </p:nvSpPr>
        <p:spPr>
          <a:xfrm>
            <a:off x="455612" y="1244600"/>
            <a:ext cx="11012488" cy="5245100"/>
          </a:xfrm>
        </p:spPr>
        <p:txBody>
          <a:bodyPr>
            <a:normAutofit/>
          </a:bodyPr>
          <a:lstStyle/>
          <a:p>
            <a:r>
              <a:rPr lang="en-US" sz="2400" b="1" dirty="0" smtClean="0">
                <a:solidFill>
                  <a:schemeClr val="tx1"/>
                </a:solidFill>
                <a:effectLst>
                  <a:glow rad="101600">
                    <a:schemeClr val="bg1">
                      <a:alpha val="60000"/>
                    </a:schemeClr>
                  </a:glow>
                </a:effectLst>
              </a:rPr>
              <a:t>Samson and Delilah - Judges 14  </a:t>
            </a:r>
          </a:p>
          <a:p>
            <a:r>
              <a:rPr lang="en-US" sz="2400" b="1" dirty="0" smtClean="0">
                <a:solidFill>
                  <a:schemeClr val="tx1"/>
                </a:solidFill>
                <a:effectLst>
                  <a:glow rad="101600">
                    <a:schemeClr val="bg1">
                      <a:alpha val="60000"/>
                    </a:schemeClr>
                  </a:glow>
                </a:effectLst>
              </a:rPr>
              <a:t>Ruth and Naomi - Ruth 1-4</a:t>
            </a:r>
          </a:p>
          <a:p>
            <a:r>
              <a:rPr lang="en-US" sz="2400" b="1" dirty="0" smtClean="0">
                <a:solidFill>
                  <a:schemeClr val="tx1"/>
                </a:solidFill>
                <a:effectLst>
                  <a:glow rad="101600">
                    <a:schemeClr val="bg1">
                      <a:alpha val="60000"/>
                    </a:schemeClr>
                  </a:glow>
                </a:effectLst>
              </a:rPr>
              <a:t>Elijah/Elisha -  2 Kings 2</a:t>
            </a:r>
          </a:p>
          <a:p>
            <a:r>
              <a:rPr lang="en-US" sz="2400" b="1" dirty="0" smtClean="0">
                <a:solidFill>
                  <a:schemeClr val="tx1"/>
                </a:solidFill>
                <a:effectLst>
                  <a:glow rad="101600">
                    <a:schemeClr val="bg1">
                      <a:alpha val="60000"/>
                    </a:schemeClr>
                  </a:glow>
                </a:effectLst>
              </a:rPr>
              <a:t>Daniel and the Three Hebrew Boys – Daniel 3</a:t>
            </a:r>
          </a:p>
          <a:p>
            <a:r>
              <a:rPr lang="en-US" sz="2400" b="1" dirty="0" smtClean="0">
                <a:solidFill>
                  <a:schemeClr val="tx1"/>
                </a:solidFill>
                <a:effectLst>
                  <a:glow rad="101600">
                    <a:schemeClr val="bg1">
                      <a:alpha val="60000"/>
                    </a:schemeClr>
                  </a:glow>
                </a:effectLst>
              </a:rPr>
              <a:t>David and Johnathan – 1 Samuel 18:1-3</a:t>
            </a:r>
          </a:p>
          <a:p>
            <a:r>
              <a:rPr lang="en-US" sz="2400" b="1" dirty="0" smtClean="0">
                <a:solidFill>
                  <a:schemeClr val="tx1"/>
                </a:solidFill>
                <a:effectLst>
                  <a:glow rad="101600">
                    <a:schemeClr val="bg1">
                      <a:alpha val="60000"/>
                    </a:schemeClr>
                  </a:glow>
                </a:effectLst>
              </a:rPr>
              <a:t>Ananias and </a:t>
            </a:r>
            <a:r>
              <a:rPr lang="en-US" sz="2400" b="1" dirty="0" err="1" smtClean="0">
                <a:solidFill>
                  <a:schemeClr val="tx1"/>
                </a:solidFill>
                <a:effectLst>
                  <a:glow rad="101600">
                    <a:schemeClr val="bg1">
                      <a:alpha val="60000"/>
                    </a:schemeClr>
                  </a:glow>
                </a:effectLst>
              </a:rPr>
              <a:t>Sapphira</a:t>
            </a:r>
            <a:r>
              <a:rPr lang="en-US" sz="2400" b="1" dirty="0" smtClean="0">
                <a:solidFill>
                  <a:schemeClr val="tx1"/>
                </a:solidFill>
                <a:effectLst>
                  <a:glow rad="101600">
                    <a:schemeClr val="bg1">
                      <a:alpha val="60000"/>
                    </a:schemeClr>
                  </a:glow>
                </a:effectLst>
              </a:rPr>
              <a:t> - Acts 5</a:t>
            </a:r>
          </a:p>
          <a:p>
            <a:r>
              <a:rPr lang="en-US" sz="2400" b="1" dirty="0" err="1" smtClean="0">
                <a:solidFill>
                  <a:schemeClr val="tx1"/>
                </a:solidFill>
                <a:effectLst>
                  <a:glow rad="101600">
                    <a:schemeClr val="bg1">
                      <a:alpha val="60000"/>
                    </a:schemeClr>
                  </a:glow>
                </a:effectLst>
              </a:rPr>
              <a:t>Dathan</a:t>
            </a:r>
            <a:r>
              <a:rPr lang="en-US" sz="2400" b="1" dirty="0" smtClean="0">
                <a:solidFill>
                  <a:schemeClr val="tx1"/>
                </a:solidFill>
                <a:effectLst>
                  <a:glow rad="101600">
                    <a:schemeClr val="bg1">
                      <a:alpha val="60000"/>
                    </a:schemeClr>
                  </a:glow>
                </a:effectLst>
              </a:rPr>
              <a:t>, </a:t>
            </a:r>
            <a:r>
              <a:rPr lang="en-US" sz="2400" b="1" dirty="0" err="1" smtClean="0">
                <a:solidFill>
                  <a:schemeClr val="tx1"/>
                </a:solidFill>
                <a:effectLst>
                  <a:glow rad="101600">
                    <a:schemeClr val="bg1">
                      <a:alpha val="60000"/>
                    </a:schemeClr>
                  </a:glow>
                </a:effectLst>
              </a:rPr>
              <a:t>Korah</a:t>
            </a:r>
            <a:r>
              <a:rPr lang="en-US" sz="2400" b="1" dirty="0" smtClean="0">
                <a:solidFill>
                  <a:schemeClr val="tx1"/>
                </a:solidFill>
                <a:effectLst>
                  <a:glow rad="101600">
                    <a:schemeClr val="bg1">
                      <a:alpha val="60000"/>
                    </a:schemeClr>
                  </a:glow>
                </a:effectLst>
              </a:rPr>
              <a:t>, and </a:t>
            </a:r>
            <a:r>
              <a:rPr lang="en-US" sz="2400" b="1" dirty="0" err="1" smtClean="0">
                <a:solidFill>
                  <a:schemeClr val="tx1"/>
                </a:solidFill>
                <a:effectLst>
                  <a:glow rad="101600">
                    <a:schemeClr val="bg1">
                      <a:alpha val="60000"/>
                    </a:schemeClr>
                  </a:glow>
                </a:effectLst>
              </a:rPr>
              <a:t>Abiram</a:t>
            </a:r>
            <a:r>
              <a:rPr lang="en-US" sz="2400" b="1" dirty="0" smtClean="0">
                <a:solidFill>
                  <a:schemeClr val="tx1"/>
                </a:solidFill>
                <a:effectLst>
                  <a:glow rad="101600">
                    <a:schemeClr val="bg1">
                      <a:alpha val="60000"/>
                    </a:schemeClr>
                  </a:glow>
                </a:effectLst>
              </a:rPr>
              <a:t> – Numbers 16</a:t>
            </a:r>
          </a:p>
          <a:p>
            <a:r>
              <a:rPr lang="en-US" sz="2400" b="1" dirty="0" smtClean="0">
                <a:solidFill>
                  <a:schemeClr val="tx1"/>
                </a:solidFill>
                <a:effectLst>
                  <a:glow rad="101600">
                    <a:schemeClr val="bg1">
                      <a:alpha val="60000"/>
                    </a:schemeClr>
                  </a:glow>
                </a:effectLst>
              </a:rPr>
              <a:t>King </a:t>
            </a:r>
            <a:r>
              <a:rPr lang="en-US" sz="2400" b="1" dirty="0" err="1" smtClean="0">
                <a:solidFill>
                  <a:schemeClr val="tx1"/>
                </a:solidFill>
                <a:effectLst>
                  <a:glow rad="101600">
                    <a:schemeClr val="bg1">
                      <a:alpha val="60000"/>
                    </a:schemeClr>
                  </a:glow>
                </a:effectLst>
              </a:rPr>
              <a:t>Rehoboam</a:t>
            </a:r>
            <a:r>
              <a:rPr lang="en-US" sz="2400" b="1" dirty="0" smtClean="0">
                <a:solidFill>
                  <a:schemeClr val="tx1"/>
                </a:solidFill>
                <a:effectLst>
                  <a:glow rad="101600">
                    <a:schemeClr val="bg1">
                      <a:alpha val="60000"/>
                    </a:schemeClr>
                  </a:glow>
                </a:effectLst>
              </a:rPr>
              <a:t> and his cronies – 1 Kings 12: </a:t>
            </a:r>
          </a:p>
          <a:p>
            <a:r>
              <a:rPr lang="en-US" sz="2400" b="1" dirty="0" smtClean="0">
                <a:solidFill>
                  <a:schemeClr val="tx1"/>
                </a:solidFill>
                <a:effectLst>
                  <a:glow rad="101600">
                    <a:schemeClr val="bg1">
                      <a:alpha val="60000"/>
                    </a:schemeClr>
                  </a:glow>
                </a:effectLst>
              </a:rPr>
              <a:t>Jesus’s mother and brothers – Matthew 12: 46-50</a:t>
            </a:r>
          </a:p>
          <a:p>
            <a:endParaRPr lang="en-US" dirty="0"/>
          </a:p>
        </p:txBody>
      </p:sp>
    </p:spTree>
    <p:extLst>
      <p:ext uri="{BB962C8B-B14F-4D97-AF65-F5344CB8AC3E}">
        <p14:creationId xmlns:p14="http://schemas.microsoft.com/office/powerpoint/2010/main" val="1808724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90</TotalTime>
  <Words>511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Century Gothic</vt:lpstr>
      <vt:lpstr>Times New Roman</vt:lpstr>
      <vt:lpstr>Wingdings 3</vt:lpstr>
      <vt:lpstr>Slice</vt:lpstr>
      <vt:lpstr>Stand for Holiness: With Whom Have You Aligned Yourself? </vt:lpstr>
      <vt:lpstr>PowerPoint Presentation</vt:lpstr>
      <vt:lpstr>2 Corinthians 6:14-18 KJV</vt:lpstr>
      <vt:lpstr>2 Corinthians 6:14-18 MSG</vt:lpstr>
      <vt:lpstr>Relationships/Friendships </vt:lpstr>
      <vt:lpstr>Biblical 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for Holiness: With Whom Have You Aligned Yourself?</dc:title>
  <dc:creator>AFCC</dc:creator>
  <cp:lastModifiedBy>AFCC</cp:lastModifiedBy>
  <cp:revision>3</cp:revision>
  <dcterms:created xsi:type="dcterms:W3CDTF">2014-07-16T22:47:57Z</dcterms:created>
  <dcterms:modified xsi:type="dcterms:W3CDTF">2014-07-17T00:18:52Z</dcterms:modified>
</cp:coreProperties>
</file>