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67" r:id="rId3"/>
    <p:sldId id="268" r:id="rId4"/>
    <p:sldId id="269" r:id="rId5"/>
    <p:sldId id="270" r:id="rId6"/>
    <p:sldId id="271" r:id="rId7"/>
    <p:sldId id="257" r:id="rId8"/>
    <p:sldId id="258" r:id="rId9"/>
    <p:sldId id="259" r:id="rId10"/>
    <p:sldId id="260" r:id="rId11"/>
    <p:sldId id="272" r:id="rId12"/>
    <p:sldId id="262" r:id="rId13"/>
    <p:sldId id="261" r:id="rId14"/>
    <p:sldId id="264" r:id="rId15"/>
    <p:sldId id="273" r:id="rId16"/>
    <p:sldId id="263" r:id="rId17"/>
    <p:sldId id="266"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5C062D-6FB4-4AA7-8DE1-54B1C575E85C}" type="datetimeFigureOut">
              <a:rPr lang="en-US" smtClean="0"/>
              <a:t>11/28/2018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E6DB5-94FA-4B2F-9182-C207F0225B01}" type="slidenum">
              <a:rPr lang="en-US" smtClean="0"/>
              <a:t>‹#›</a:t>
            </a:fld>
            <a:endParaRPr lang="en-US"/>
          </a:p>
        </p:txBody>
      </p:sp>
    </p:spTree>
    <p:extLst>
      <p:ext uri="{BB962C8B-B14F-4D97-AF65-F5344CB8AC3E}">
        <p14:creationId xmlns:p14="http://schemas.microsoft.com/office/powerpoint/2010/main" val="3710182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F9E6DB5-94FA-4B2F-9182-C207F0225B01}" type="slidenum">
              <a:rPr lang="en-US" smtClean="0"/>
              <a:t>1</a:t>
            </a:fld>
            <a:endParaRPr lang="en-US"/>
          </a:p>
        </p:txBody>
      </p:sp>
    </p:spTree>
    <p:extLst>
      <p:ext uri="{BB962C8B-B14F-4D97-AF65-F5344CB8AC3E}">
        <p14:creationId xmlns:p14="http://schemas.microsoft.com/office/powerpoint/2010/main" val="29655590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1" name="Picture 10" descr="Celestia-R1---OverlayTitle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7397750" cy="6858000"/>
          </a:xfrm>
          <a:prstGeom prst="rect">
            <a:avLst/>
          </a:prstGeom>
        </p:spPr>
      </p:pic>
      <p:sp>
        <p:nvSpPr>
          <p:cNvPr id="2" name="Title 1"/>
          <p:cNvSpPr>
            <a:spLocks noGrp="1"/>
          </p:cNvSpPr>
          <p:nvPr>
            <p:ph type="ctrTitle"/>
          </p:nvPr>
        </p:nvSpPr>
        <p:spPr>
          <a:xfrm>
            <a:off x="2743973" y="1964267"/>
            <a:ext cx="5714228" cy="2421464"/>
          </a:xfrm>
        </p:spPr>
        <p:txBody>
          <a:bodyPr anchor="b">
            <a:normAutofit/>
          </a:bodyPr>
          <a:lstStyle>
            <a:lvl1pPr algn="r">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2743973" y="4385733"/>
            <a:ext cx="5714228"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6752311" y="5870576"/>
            <a:ext cx="1212173" cy="377825"/>
          </a:xfrm>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a:xfrm>
            <a:off x="2743973" y="5870576"/>
            <a:ext cx="3932137" cy="377825"/>
          </a:xfrm>
        </p:spPr>
        <p:txBody>
          <a:bodyPr/>
          <a:lstStyle/>
          <a:p>
            <a:endParaRPr lang="en-US"/>
          </a:p>
        </p:txBody>
      </p:sp>
      <p:sp>
        <p:nvSpPr>
          <p:cNvPr id="6" name="Slide Number Placeholder 5"/>
          <p:cNvSpPr>
            <a:spLocks noGrp="1"/>
          </p:cNvSpPr>
          <p:nvPr>
            <p:ph type="sldNum" sz="quarter" idx="12"/>
          </p:nvPr>
        </p:nvSpPr>
        <p:spPr>
          <a:xfrm>
            <a:off x="8040685" y="5870576"/>
            <a:ext cx="417516" cy="377825"/>
          </a:xfrm>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34971943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4732865"/>
            <a:ext cx="7772400" cy="566738"/>
          </a:xfrm>
        </p:spPr>
        <p:txBody>
          <a:bodyPr anchor="b">
            <a:normAutofit/>
          </a:bodyPr>
          <a:lstStyle>
            <a:lvl1pPr algn="l">
              <a:defRPr sz="2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4401" y="932112"/>
            <a:ext cx="6858000"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57201" y="5299603"/>
            <a:ext cx="7772400" cy="49371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272241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3" y="609602"/>
            <a:ext cx="7772399"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457202" y="4343400"/>
            <a:ext cx="7772399"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3666085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7" name="Picture 1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4" name="TextBox 13"/>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988671" y="3352800"/>
            <a:ext cx="6876133" cy="381000"/>
          </a:xfrm>
        </p:spPr>
        <p:txBody>
          <a:bodyPr anchor="ctr">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462266" y="4343400"/>
            <a:ext cx="7772400"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1593044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3291648"/>
            <a:ext cx="7772401" cy="1468800"/>
          </a:xfrm>
        </p:spPr>
        <p:txBody>
          <a:bodyPr anchor="b">
            <a:normAutofit/>
          </a:bodyPr>
          <a:lstStyle>
            <a:lvl1pPr algn="l">
              <a:defRPr sz="28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4760448"/>
            <a:ext cx="7772402" cy="8604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18970527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11" name="TextBox 10"/>
          <p:cNvSpPr txBox="1"/>
          <p:nvPr/>
        </p:nvSpPr>
        <p:spPr>
          <a:xfrm>
            <a:off x="421796" y="718114"/>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6" name="TextBox 15"/>
          <p:cNvSpPr txBox="1"/>
          <p:nvPr/>
        </p:nvSpPr>
        <p:spPr>
          <a:xfrm>
            <a:off x="7735800" y="2751671"/>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879115" y="609602"/>
            <a:ext cx="7091297"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3886200"/>
            <a:ext cx="7772401" cy="8890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57200" y="4775200"/>
            <a:ext cx="7772401" cy="10160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839653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4440" y="609602"/>
            <a:ext cx="7772401" cy="2743199"/>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464440" y="3505200"/>
            <a:ext cx="7772401" cy="838200"/>
          </a:xfrm>
        </p:spPr>
        <p:txBody>
          <a:bodyPr vert="horz" lIns="91440" tIns="45720" rIns="91440" bIns="45720" rtlCol="0" anchor="b">
            <a:normAutofit/>
          </a:bodyPr>
          <a:lstStyle>
            <a:lvl1pPr>
              <a:buNone/>
              <a:defRPr lang="en-US" sz="2000" b="0" cap="none"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464439" y="4343400"/>
            <a:ext cx="7772401" cy="1447800"/>
          </a:xfrm>
        </p:spPr>
        <p:txBody>
          <a:bodyPr anchor="t">
            <a:normAutofit/>
          </a:bodyPr>
          <a:lstStyle>
            <a:lvl1pPr marL="0" indent="0" algn="l">
              <a:buNone/>
              <a:defRPr sz="1600">
                <a:solidFill>
                  <a:schemeClr val="tx1"/>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994749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8" name="Title 1"/>
          <p:cNvSpPr>
            <a:spLocks noGrp="1"/>
          </p:cNvSpPr>
          <p:nvPr>
            <p:ph type="title"/>
          </p:nvPr>
        </p:nvSpPr>
        <p:spPr>
          <a:xfrm>
            <a:off x="457200" y="609601"/>
            <a:ext cx="7772400" cy="1456267"/>
          </a:xfrm>
        </p:spPr>
        <p:txBody>
          <a:bodyPr>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6862451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Vertical Title 1"/>
          <p:cNvSpPr>
            <a:spLocks noGrp="1"/>
          </p:cNvSpPr>
          <p:nvPr>
            <p:ph type="title" orient="vert"/>
          </p:nvPr>
        </p:nvSpPr>
        <p:spPr>
          <a:xfrm>
            <a:off x="6552978" y="609600"/>
            <a:ext cx="1676621" cy="5181601"/>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5990184" cy="5181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5023647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85444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2" y="3308581"/>
            <a:ext cx="7772400" cy="14688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457201" y="4777381"/>
            <a:ext cx="7772400" cy="860400"/>
          </a:xfrm>
        </p:spPr>
        <p:txBody>
          <a:bodyPr anchor="t">
            <a:normAutofit/>
          </a:bodyPr>
          <a:lstStyle>
            <a:lvl1pPr marL="0" indent="0" algn="l">
              <a:buNone/>
              <a:defRPr sz="18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65AD9F-16A5-4296-AEA4-197B77CFAA1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2338662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57201" y="2142068"/>
            <a:ext cx="3813048" cy="364913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416553" y="2142068"/>
            <a:ext cx="3813048" cy="364913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865AD9F-16A5-4296-AEA4-197B77CFAA1F}"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4152461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3" name="Picture 12"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43480" y="2218267"/>
            <a:ext cx="354060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11120" y="2218267"/>
            <a:ext cx="3518480"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416552" y="2870201"/>
            <a:ext cx="3813048" cy="292099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865AD9F-16A5-4296-AEA4-197B77CFAA1F}"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32891391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57201" y="609601"/>
            <a:ext cx="7772400" cy="1456267"/>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865AD9F-16A5-4296-AEA4-197B77CFAA1F}"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98478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Date Placeholder 1"/>
          <p:cNvSpPr>
            <a:spLocks noGrp="1"/>
          </p:cNvSpPr>
          <p:nvPr>
            <p:ph type="dt" sz="half" idx="10"/>
          </p:nvPr>
        </p:nvSpPr>
        <p:spPr/>
        <p:txBody>
          <a:bodyPr/>
          <a:lstStyle/>
          <a:p>
            <a:fld id="{8865AD9F-16A5-4296-AEA4-197B77CFAA1F}"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3821094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2" name="Picture 11"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1718" y="1557868"/>
            <a:ext cx="2862910" cy="1439332"/>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606144" y="609601"/>
            <a:ext cx="4627975" cy="5181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1718" y="2997200"/>
            <a:ext cx="2862910" cy="184573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1722222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1" name="Picture 10" descr="Celestia-R1---OverlayContentS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956" y="0"/>
            <a:ext cx="9118600" cy="6858000"/>
          </a:xfrm>
          <a:prstGeom prst="rect">
            <a:avLst/>
          </a:prstGeom>
        </p:spPr>
      </p:pic>
      <p:sp>
        <p:nvSpPr>
          <p:cNvPr id="2" name="Title 1"/>
          <p:cNvSpPr>
            <a:spLocks noGrp="1"/>
          </p:cNvSpPr>
          <p:nvPr>
            <p:ph type="title"/>
          </p:nvPr>
        </p:nvSpPr>
        <p:spPr>
          <a:xfrm>
            <a:off x="462128" y="1735672"/>
            <a:ext cx="4097204" cy="1371600"/>
          </a:xfrm>
        </p:spPr>
        <p:txBody>
          <a:bodyPr anchor="b">
            <a:normAutofit/>
          </a:bodyPr>
          <a:lstStyle>
            <a:lvl1pPr algn="l">
              <a:defRPr sz="24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029200" y="914400"/>
            <a:ext cx="3200400"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vert="horz" lIns="91440" tIns="45720" rIns="91440" bIns="45720" rtlCol="0" anchor="t">
            <a:normAutofit/>
          </a:bodyPr>
          <a:lstStyle>
            <a:lvl1pPr>
              <a:defRPr lang="en-US" sz="1600" dirty="0"/>
            </a:lvl1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a:xfrm>
            <a:off x="462128" y="3107272"/>
            <a:ext cx="4097204"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865AD9F-16A5-4296-AEA4-197B77CFAA1F}"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C9BCFD-5754-451F-B882-CEC87F22047A}" type="slidenum">
              <a:rPr lang="en-US" smtClean="0"/>
              <a:t>‹#›</a:t>
            </a:fld>
            <a:endParaRPr lang="en-US"/>
          </a:p>
        </p:txBody>
      </p:sp>
    </p:spTree>
    <p:extLst>
      <p:ext uri="{BB962C8B-B14F-4D97-AF65-F5344CB8AC3E}">
        <p14:creationId xmlns:p14="http://schemas.microsoft.com/office/powerpoint/2010/main" val="3338702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09601"/>
            <a:ext cx="7772400"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142068"/>
            <a:ext cx="7772400" cy="3649133"/>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523712" y="5870576"/>
            <a:ext cx="1212173"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8865AD9F-16A5-4296-AEA4-197B77CFAA1F}" type="datetimeFigureOut">
              <a:rPr lang="en-US" smtClean="0"/>
              <a:t>11/28/2018</a:t>
            </a:fld>
            <a:endParaRPr lang="en-US"/>
          </a:p>
        </p:txBody>
      </p:sp>
      <p:sp>
        <p:nvSpPr>
          <p:cNvPr id="5" name="Footer Placeholder 4"/>
          <p:cNvSpPr>
            <a:spLocks noGrp="1"/>
          </p:cNvSpPr>
          <p:nvPr>
            <p:ph type="ftr" sz="quarter" idx="3"/>
          </p:nvPr>
        </p:nvSpPr>
        <p:spPr>
          <a:xfrm>
            <a:off x="457200" y="5870576"/>
            <a:ext cx="5990311"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7812085" y="5870576"/>
            <a:ext cx="417516"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1BC9BCFD-5754-451F-B882-CEC87F22047A}" type="slidenum">
              <a:rPr lang="en-US" smtClean="0"/>
              <a:t>‹#›</a:t>
            </a:fld>
            <a:endParaRPr lang="en-US"/>
          </a:p>
        </p:txBody>
      </p:sp>
    </p:spTree>
    <p:extLst>
      <p:ext uri="{BB962C8B-B14F-4D97-AF65-F5344CB8AC3E}">
        <p14:creationId xmlns:p14="http://schemas.microsoft.com/office/powerpoint/2010/main" val="302485677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924800" cy="2914651"/>
          </a:xfrm>
        </p:spPr>
        <p:txBody>
          <a:bodyPr>
            <a:normAutofit/>
          </a:bodyPr>
          <a:lstStyle/>
          <a:p>
            <a:r>
              <a:rPr lang="en-US" sz="6000" dirty="0"/>
              <a:t>Holiday Stress Management</a:t>
            </a:r>
            <a:br>
              <a:rPr lang="en-US" sz="6000" dirty="0"/>
            </a:br>
            <a:r>
              <a:rPr lang="en-US" sz="6000" dirty="0"/>
              <a:t>&amp;   Stress Reduction</a:t>
            </a:r>
          </a:p>
        </p:txBody>
      </p:sp>
      <p:sp>
        <p:nvSpPr>
          <p:cNvPr id="3" name="Subtitle 2"/>
          <p:cNvSpPr>
            <a:spLocks noGrp="1"/>
          </p:cNvSpPr>
          <p:nvPr>
            <p:ph type="subTitle" idx="1"/>
          </p:nvPr>
        </p:nvSpPr>
        <p:spPr>
          <a:xfrm>
            <a:off x="1447800" y="3962400"/>
            <a:ext cx="6400800" cy="1752600"/>
          </a:xfrm>
        </p:spPr>
        <p:txBody>
          <a:bodyPr>
            <a:normAutofit lnSpcReduction="10000"/>
          </a:bodyPr>
          <a:lstStyle/>
          <a:p>
            <a:r>
              <a:rPr lang="en-US" sz="2400" dirty="0"/>
              <a:t>AFCC Healthy Christian Ministry</a:t>
            </a:r>
          </a:p>
          <a:p>
            <a:r>
              <a:rPr lang="en-US" sz="2400" dirty="0"/>
              <a:t> November 28, 2018</a:t>
            </a:r>
          </a:p>
          <a:p>
            <a:r>
              <a:rPr lang="en-US" sz="2400" dirty="0"/>
              <a:t>Mins. Carson &amp; Scott-Okafor</a:t>
            </a:r>
          </a:p>
          <a:p>
            <a:r>
              <a:rPr lang="en-US" dirty="0"/>
              <a:t>o</a:t>
            </a:r>
          </a:p>
        </p:txBody>
      </p:sp>
    </p:spTree>
    <p:extLst>
      <p:ext uri="{BB962C8B-B14F-4D97-AF65-F5344CB8AC3E}">
        <p14:creationId xmlns:p14="http://schemas.microsoft.com/office/powerpoint/2010/main" val="29253223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305800" cy="5638800"/>
          </a:xfrm>
        </p:spPr>
        <p:txBody>
          <a:bodyPr>
            <a:noAutofit/>
          </a:bodyPr>
          <a:lstStyle/>
          <a:p>
            <a:pPr marL="0" indent="0">
              <a:buNone/>
            </a:pPr>
            <a:r>
              <a:rPr lang="en-US" sz="1800" dirty="0"/>
              <a:t>7. Keep God First</a:t>
            </a:r>
          </a:p>
          <a:p>
            <a:pPr marL="0" indent="0">
              <a:buNone/>
            </a:pPr>
            <a:br>
              <a:rPr lang="en-US" sz="1800" dirty="0"/>
            </a:br>
            <a:r>
              <a:rPr lang="en-US" sz="1800" dirty="0"/>
              <a:t>"The steadfast of mind You will keep in perfect peace, Because he trusts in You. Trust in the LORD forever, For in GOD the LORD, we have an everlasting Rock.”</a:t>
            </a:r>
            <a:br>
              <a:rPr lang="en-US" sz="1800" dirty="0"/>
            </a:br>
            <a:r>
              <a:rPr lang="en-US" sz="1800" dirty="0"/>
              <a:t>Isaiah 26:3-4 NASB</a:t>
            </a:r>
            <a:br>
              <a:rPr lang="en-US" sz="1800" dirty="0"/>
            </a:br>
            <a:r>
              <a:rPr lang="en-US" sz="1800" dirty="0"/>
              <a:t>“Thou wilt keep him in perfect peace, whose mind is stayed on thee: because he </a:t>
            </a:r>
            <a:r>
              <a:rPr lang="en-US" sz="1800" dirty="0" err="1"/>
              <a:t>trusteth</a:t>
            </a:r>
            <a:r>
              <a:rPr lang="en-US" sz="1800" dirty="0"/>
              <a:t> in thee. Trust ye in the Lord for ever: for in the Lord Jehovah is everlasting strength:”</a:t>
            </a:r>
            <a:br>
              <a:rPr lang="en-US" sz="1800" dirty="0"/>
            </a:br>
            <a:r>
              <a:rPr lang="en-US" sz="1800" dirty="0"/>
              <a:t>Isaiah 26:3-4 KJV</a:t>
            </a:r>
            <a:br>
              <a:rPr lang="en-US" sz="1800" dirty="0"/>
            </a:br>
            <a:br>
              <a:rPr lang="en-US" sz="1800" dirty="0"/>
            </a:br>
            <a:r>
              <a:rPr lang="en-US" sz="1800" dirty="0"/>
              <a:t>““And why do you worry about clothes? See how the flowers of the field grow. They do not labor or spin. Yet I tell you that not even Solomon in all his splendor was dressed like one of these. If that is how God clothes the grass of the field, which is here today and tomorrow is thrown into the fire, will he not much more clothe you—you of little faith? So do not worry, saying, ‘What shall we eat?’ or ‘What shall we drink?’ or ‘What shall we wear?’ For the pagans run after all these things, and your heavenly Father knows that you need them. But seek first his kingdom and his righteousness, and all these things will be given to you as well. Therefore do not worry about tomorrow, for tomorrow will worry about itself. Each day has enough trouble of its own.”</a:t>
            </a:r>
          </a:p>
          <a:p>
            <a:pPr marL="0" indent="0">
              <a:buNone/>
            </a:pPr>
            <a:r>
              <a:rPr lang="en-US" sz="1800" dirty="0"/>
              <a:t>Matthew 6: 30-34 (NIV)</a:t>
            </a:r>
            <a:br>
              <a:rPr lang="en-US" sz="1800" dirty="0"/>
            </a:br>
            <a:endParaRPr lang="en-US" sz="1800" dirty="0"/>
          </a:p>
          <a:p>
            <a:pPr marL="0" indent="0">
              <a:buNone/>
            </a:pPr>
            <a:br>
              <a:rPr lang="en-US" sz="1600" dirty="0"/>
            </a:br>
            <a:endParaRPr lang="en-US" sz="1600" dirty="0"/>
          </a:p>
        </p:txBody>
      </p:sp>
    </p:spTree>
    <p:extLst>
      <p:ext uri="{BB962C8B-B14F-4D97-AF65-F5344CB8AC3E}">
        <p14:creationId xmlns:p14="http://schemas.microsoft.com/office/powerpoint/2010/main" val="3374775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B8709-67A3-43C8-97E4-628CDD676F24}"/>
              </a:ext>
            </a:extLst>
          </p:cNvPr>
          <p:cNvSpPr>
            <a:spLocks noGrp="1"/>
          </p:cNvSpPr>
          <p:nvPr>
            <p:ph type="title"/>
          </p:nvPr>
        </p:nvSpPr>
        <p:spPr>
          <a:xfrm>
            <a:off x="228600" y="228600"/>
            <a:ext cx="7772400" cy="1456267"/>
          </a:xfrm>
        </p:spPr>
        <p:txBody>
          <a:bodyPr>
            <a:normAutofit/>
          </a:bodyPr>
          <a:lstStyle/>
          <a:p>
            <a:r>
              <a:rPr lang="en-US" sz="4800" dirty="0"/>
              <a:t>Other Coping Strategies</a:t>
            </a:r>
          </a:p>
        </p:txBody>
      </p:sp>
      <p:sp>
        <p:nvSpPr>
          <p:cNvPr id="3" name="Content Placeholder 2">
            <a:extLst>
              <a:ext uri="{FF2B5EF4-FFF2-40B4-BE49-F238E27FC236}">
                <a16:creationId xmlns:a16="http://schemas.microsoft.com/office/drawing/2014/main" id="{9DAC53EE-5B64-47AB-AFEF-0B46F7A30970}"/>
              </a:ext>
            </a:extLst>
          </p:cNvPr>
          <p:cNvSpPr>
            <a:spLocks noGrp="1"/>
          </p:cNvSpPr>
          <p:nvPr>
            <p:ph idx="1"/>
          </p:nvPr>
        </p:nvSpPr>
        <p:spPr>
          <a:xfrm>
            <a:off x="228600" y="1219200"/>
            <a:ext cx="8534400" cy="5105400"/>
          </a:xfrm>
        </p:spPr>
        <p:txBody>
          <a:bodyPr>
            <a:normAutofit/>
          </a:bodyPr>
          <a:lstStyle/>
          <a:p>
            <a:r>
              <a:rPr lang="en-US" sz="3200" dirty="0"/>
              <a:t>1. Practice good sleep hygiene.</a:t>
            </a:r>
          </a:p>
          <a:p>
            <a:r>
              <a:rPr lang="en-US" sz="3200" dirty="0"/>
              <a:t>2. Give yourself regular breaks.</a:t>
            </a:r>
          </a:p>
          <a:p>
            <a:r>
              <a:rPr lang="en-US" sz="3200" dirty="0"/>
              <a:t>3. Regularly practice self-soothing techniques.</a:t>
            </a:r>
          </a:p>
          <a:p>
            <a:r>
              <a:rPr lang="en-US" sz="3200" dirty="0"/>
              <a:t>4. Exercise regularly.</a:t>
            </a:r>
          </a:p>
          <a:p>
            <a:r>
              <a:rPr lang="en-US" sz="3200" dirty="0"/>
              <a:t>5. Maintain a healthy diet.</a:t>
            </a:r>
          </a:p>
          <a:p>
            <a:r>
              <a:rPr lang="en-US" sz="3200" dirty="0"/>
              <a:t>6. Limit your consumption of alcohol and other mood altering substances (including sleeping aids).</a:t>
            </a:r>
          </a:p>
        </p:txBody>
      </p:sp>
    </p:spTree>
    <p:extLst>
      <p:ext uri="{BB962C8B-B14F-4D97-AF65-F5344CB8AC3E}">
        <p14:creationId xmlns:p14="http://schemas.microsoft.com/office/powerpoint/2010/main" val="17944102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9161"/>
            <a:ext cx="7772400" cy="865239"/>
          </a:xfrm>
        </p:spPr>
        <p:txBody>
          <a:bodyPr>
            <a:normAutofit/>
          </a:bodyPr>
          <a:lstStyle/>
          <a:p>
            <a:r>
              <a:rPr lang="en-US" sz="4000" dirty="0"/>
              <a:t>Stress Reduction</a:t>
            </a:r>
          </a:p>
        </p:txBody>
      </p:sp>
      <p:sp>
        <p:nvSpPr>
          <p:cNvPr id="3" name="Content Placeholder 2"/>
          <p:cNvSpPr>
            <a:spLocks noGrp="1"/>
          </p:cNvSpPr>
          <p:nvPr>
            <p:ph idx="1"/>
          </p:nvPr>
        </p:nvSpPr>
        <p:spPr>
          <a:xfrm>
            <a:off x="76200" y="914400"/>
            <a:ext cx="8610600" cy="2895600"/>
          </a:xfrm>
        </p:spPr>
        <p:txBody>
          <a:bodyPr>
            <a:normAutofit fontScale="25000" lnSpcReduction="20000"/>
          </a:bodyPr>
          <a:lstStyle/>
          <a:p>
            <a:pPr lvl="0"/>
            <a:r>
              <a:rPr lang="en-US" sz="7200" b="1" dirty="0"/>
              <a:t>Visualization.</a:t>
            </a:r>
            <a:r>
              <a:rPr lang="en-US" sz="7200" dirty="0"/>
              <a:t> In this relaxation technique, you may form mental images to take a visual journey to a peaceful, calming place or situation.</a:t>
            </a:r>
          </a:p>
          <a:p>
            <a:r>
              <a:rPr lang="en-US" sz="7200" dirty="0"/>
              <a:t>To relax using visualization, try to incorporate as many senses as you can, including smell, sight, sound and touch. If you imagine relaxing at the ocean, for instance, think about the smell of salt water, the sound of crashing waves and the warmth of the sun on your body.</a:t>
            </a:r>
          </a:p>
          <a:p>
            <a:r>
              <a:rPr lang="en-US" sz="7200" dirty="0"/>
              <a:t>You may want to close your eyes, sit in a quiet spot, loosen any tight clothing, and concentrate on your breathing. Aim to focus on the present and think positive thoughts.</a:t>
            </a:r>
          </a:p>
          <a:p>
            <a:endParaRPr lang="en-US" dirty="0"/>
          </a:p>
        </p:txBody>
      </p:sp>
      <p:sp>
        <p:nvSpPr>
          <p:cNvPr id="4" name="TextBox 3">
            <a:extLst>
              <a:ext uri="{FF2B5EF4-FFF2-40B4-BE49-F238E27FC236}">
                <a16:creationId xmlns:a16="http://schemas.microsoft.com/office/drawing/2014/main" id="{448BA1E0-5E0C-4635-AEDA-B04DF873F74E}"/>
              </a:ext>
            </a:extLst>
          </p:cNvPr>
          <p:cNvSpPr txBox="1"/>
          <p:nvPr/>
        </p:nvSpPr>
        <p:spPr>
          <a:xfrm>
            <a:off x="533400" y="3581400"/>
            <a:ext cx="7696200" cy="2887970"/>
          </a:xfrm>
          <a:prstGeom prst="rect">
            <a:avLst/>
          </a:prstGeom>
          <a:noFill/>
        </p:spPr>
        <p:txBody>
          <a:bodyPr wrap="square" numCol="2" rtlCol="0">
            <a:spAutoFit/>
          </a:bodyPr>
          <a:lstStyle/>
          <a:p>
            <a:pPr marL="285750" lvl="0" indent="-285750">
              <a:spcAft>
                <a:spcPts val="1000"/>
              </a:spcAft>
              <a:buClr>
                <a:prstClr val="white"/>
              </a:buClr>
              <a:buSzPct val="100000"/>
              <a:buFont typeface="Arial"/>
              <a:buChar char="•"/>
            </a:pPr>
            <a:r>
              <a:rPr lang="en-US" sz="2800" dirty="0">
                <a:solidFill>
                  <a:prstClr val="white"/>
                </a:solidFill>
              </a:rPr>
              <a:t>Deep breathing</a:t>
            </a:r>
          </a:p>
          <a:p>
            <a:pPr marL="285750" lvl="0" indent="-285750">
              <a:spcAft>
                <a:spcPts val="1000"/>
              </a:spcAft>
              <a:buClr>
                <a:prstClr val="white"/>
              </a:buClr>
              <a:buSzPct val="100000"/>
              <a:buFont typeface="Arial"/>
              <a:buChar char="•"/>
            </a:pPr>
            <a:r>
              <a:rPr lang="en-US" sz="2800" dirty="0">
                <a:solidFill>
                  <a:prstClr val="white"/>
                </a:solidFill>
              </a:rPr>
              <a:t>Massage</a:t>
            </a:r>
          </a:p>
          <a:p>
            <a:pPr marL="285750" lvl="0" indent="-285750">
              <a:spcAft>
                <a:spcPts val="1000"/>
              </a:spcAft>
              <a:buClr>
                <a:prstClr val="white"/>
              </a:buClr>
              <a:buSzPct val="100000"/>
              <a:buFont typeface="Arial"/>
              <a:buChar char="•"/>
            </a:pPr>
            <a:r>
              <a:rPr lang="en-US" sz="2800" dirty="0">
                <a:solidFill>
                  <a:prstClr val="white"/>
                </a:solidFill>
              </a:rPr>
              <a:t>Meditation/Prayer</a:t>
            </a:r>
          </a:p>
          <a:p>
            <a:pPr marL="285750" lvl="0" indent="-285750">
              <a:spcAft>
                <a:spcPts val="1000"/>
              </a:spcAft>
              <a:buClr>
                <a:prstClr val="white"/>
              </a:buClr>
              <a:buSzPct val="100000"/>
              <a:buFont typeface="Arial"/>
              <a:buChar char="•"/>
            </a:pPr>
            <a:r>
              <a:rPr lang="en-US" sz="2800" dirty="0">
                <a:solidFill>
                  <a:prstClr val="white"/>
                </a:solidFill>
              </a:rPr>
              <a:t>Tai chi/Exercise</a:t>
            </a:r>
          </a:p>
          <a:p>
            <a:pPr marL="285750" lvl="0" indent="-285750">
              <a:spcAft>
                <a:spcPts val="1000"/>
              </a:spcAft>
              <a:buClr>
                <a:prstClr val="white"/>
              </a:buClr>
              <a:buSzPct val="100000"/>
              <a:buFont typeface="Arial"/>
              <a:buChar char="•"/>
            </a:pPr>
            <a:r>
              <a:rPr lang="en-US" sz="2800" dirty="0">
                <a:solidFill>
                  <a:prstClr val="white"/>
                </a:solidFill>
              </a:rPr>
              <a:t>Yoga</a:t>
            </a:r>
          </a:p>
          <a:p>
            <a:pPr marL="285750" lvl="0" indent="-285750">
              <a:spcAft>
                <a:spcPts val="1000"/>
              </a:spcAft>
              <a:buClr>
                <a:prstClr val="white"/>
              </a:buClr>
              <a:buSzPct val="100000"/>
              <a:buFont typeface="Arial"/>
              <a:buChar char="•"/>
            </a:pPr>
            <a:r>
              <a:rPr lang="en-US" sz="2800" dirty="0">
                <a:solidFill>
                  <a:prstClr val="white"/>
                </a:solidFill>
              </a:rPr>
              <a:t>Biofeedback</a:t>
            </a:r>
          </a:p>
          <a:p>
            <a:pPr marL="285750" lvl="0" indent="-285750">
              <a:spcAft>
                <a:spcPts val="1000"/>
              </a:spcAft>
              <a:buClr>
                <a:prstClr val="white"/>
              </a:buClr>
              <a:buSzPct val="100000"/>
              <a:buFont typeface="Arial"/>
              <a:buChar char="•"/>
            </a:pPr>
            <a:r>
              <a:rPr lang="en-US" sz="2800" dirty="0">
                <a:solidFill>
                  <a:prstClr val="white"/>
                </a:solidFill>
              </a:rPr>
              <a:t>Music and art therapy</a:t>
            </a:r>
          </a:p>
          <a:p>
            <a:pPr marL="285750" lvl="0" indent="-285750">
              <a:spcAft>
                <a:spcPts val="1000"/>
              </a:spcAft>
              <a:buClr>
                <a:prstClr val="white"/>
              </a:buClr>
              <a:buSzPct val="100000"/>
              <a:buFont typeface="Arial"/>
              <a:buChar char="•"/>
            </a:pPr>
            <a:r>
              <a:rPr lang="en-US" sz="2800" dirty="0">
                <a:solidFill>
                  <a:prstClr val="white"/>
                </a:solidFill>
              </a:rPr>
              <a:t>Aromatherapy</a:t>
            </a:r>
          </a:p>
          <a:p>
            <a:pPr marL="285750" lvl="0" indent="-285750">
              <a:spcAft>
                <a:spcPts val="1000"/>
              </a:spcAft>
              <a:buClr>
                <a:prstClr val="white"/>
              </a:buClr>
              <a:buSzPct val="100000"/>
              <a:buFont typeface="Arial"/>
              <a:buChar char="•"/>
            </a:pPr>
            <a:r>
              <a:rPr lang="en-US" sz="2800" dirty="0">
                <a:solidFill>
                  <a:prstClr val="white"/>
                </a:solidFill>
              </a:rPr>
              <a:t>Hydrotherapy</a:t>
            </a:r>
            <a:endParaRPr lang="en-US" dirty="0">
              <a:solidFill>
                <a:prstClr val="white"/>
              </a:solidFill>
            </a:endParaRPr>
          </a:p>
        </p:txBody>
      </p:sp>
    </p:spTree>
    <p:extLst>
      <p:ext uri="{BB962C8B-B14F-4D97-AF65-F5344CB8AC3E}">
        <p14:creationId xmlns:p14="http://schemas.microsoft.com/office/powerpoint/2010/main" val="1149299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772400" cy="609599"/>
          </a:xfrm>
        </p:spPr>
        <p:txBody>
          <a:bodyPr>
            <a:noAutofit/>
          </a:bodyPr>
          <a:lstStyle/>
          <a:p>
            <a:r>
              <a:rPr lang="en-US" sz="4800" dirty="0"/>
              <a:t>Stress Reduction</a:t>
            </a:r>
          </a:p>
        </p:txBody>
      </p:sp>
      <p:sp>
        <p:nvSpPr>
          <p:cNvPr id="3" name="Content Placeholder 2"/>
          <p:cNvSpPr>
            <a:spLocks noGrp="1"/>
          </p:cNvSpPr>
          <p:nvPr>
            <p:ph idx="1"/>
          </p:nvPr>
        </p:nvSpPr>
        <p:spPr>
          <a:xfrm>
            <a:off x="228600" y="990600"/>
            <a:ext cx="8610600" cy="5181600"/>
          </a:xfrm>
        </p:spPr>
        <p:txBody>
          <a:bodyPr>
            <a:normAutofit fontScale="25000" lnSpcReduction="20000"/>
          </a:bodyPr>
          <a:lstStyle/>
          <a:p>
            <a:pPr lvl="0"/>
            <a:r>
              <a:rPr lang="en-US" sz="8000" b="1" dirty="0"/>
              <a:t>Autogenic relaxation.</a:t>
            </a:r>
            <a:r>
              <a:rPr lang="en-US" sz="8000" dirty="0"/>
              <a:t> Autogenic means something that comes from within you. In this relaxation technique, you use both visual imagery and body awareness to reduce stress.</a:t>
            </a:r>
          </a:p>
          <a:p>
            <a:r>
              <a:rPr lang="en-US" sz="8000" dirty="0"/>
              <a:t>You repeat words or suggestions in your mind that may help you relax and reduce muscle tension. For example, you may imagine a peaceful setting and then focus on controlled, relaxing breathing, slowing your heart rate, or feeling different physical sensations, such as relaxing each arm or leg one by one.</a:t>
            </a:r>
          </a:p>
          <a:p>
            <a:pPr lvl="0"/>
            <a:r>
              <a:rPr lang="en-US" sz="8000" b="1" dirty="0"/>
              <a:t>Progressive muscle relaxation.</a:t>
            </a:r>
            <a:r>
              <a:rPr lang="en-US" sz="8000" dirty="0"/>
              <a:t> In this relaxation technique, you focus on slowly tensing and then relaxing each muscle group.</a:t>
            </a:r>
          </a:p>
          <a:p>
            <a:r>
              <a:rPr lang="en-US" sz="8000" dirty="0"/>
              <a:t>This can help you focus on the difference between muscle tension and relaxation. You can become more aware of physical sensations.</a:t>
            </a:r>
          </a:p>
          <a:p>
            <a:r>
              <a:rPr lang="en-US" sz="8000" dirty="0"/>
              <a:t>In one method of progressive muscle relaxation, you start by tensing and relaxing the muscles in your toes and progressively working your way up to your neck and head. You can also start with your head and neck and work down to your toes. Tense your muscles for about five seconds and then relax for 30 seconds, and repeat.</a:t>
            </a:r>
          </a:p>
          <a:p>
            <a:endParaRPr lang="en-US" dirty="0"/>
          </a:p>
        </p:txBody>
      </p:sp>
    </p:spTree>
    <p:extLst>
      <p:ext uri="{BB962C8B-B14F-4D97-AF65-F5344CB8AC3E}">
        <p14:creationId xmlns:p14="http://schemas.microsoft.com/office/powerpoint/2010/main" val="1472263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6369"/>
            <a:ext cx="7772400" cy="848032"/>
          </a:xfrm>
        </p:spPr>
        <p:txBody>
          <a:bodyPr/>
          <a:lstStyle/>
          <a:p>
            <a:r>
              <a:rPr lang="en-US" dirty="0"/>
              <a:t>Stress Reduction Techniques</a:t>
            </a:r>
          </a:p>
        </p:txBody>
      </p:sp>
      <p:sp>
        <p:nvSpPr>
          <p:cNvPr id="3" name="Content Placeholder 2"/>
          <p:cNvSpPr>
            <a:spLocks noGrp="1"/>
          </p:cNvSpPr>
          <p:nvPr>
            <p:ph idx="1"/>
          </p:nvPr>
        </p:nvSpPr>
        <p:spPr>
          <a:xfrm>
            <a:off x="140110" y="914401"/>
            <a:ext cx="8534400" cy="2590800"/>
          </a:xfrm>
        </p:spPr>
        <p:txBody>
          <a:bodyPr>
            <a:normAutofit fontScale="25000" lnSpcReduction="20000"/>
          </a:bodyPr>
          <a:lstStyle/>
          <a:p>
            <a:pPr lvl="0"/>
            <a:r>
              <a:rPr lang="en-US" sz="7200" b="1" dirty="0"/>
              <a:t>Visualization.</a:t>
            </a:r>
            <a:r>
              <a:rPr lang="en-US" sz="7200" dirty="0"/>
              <a:t> In this relaxation technique, you may form mental images to take a visual journey to a peaceful, calming place or situation.</a:t>
            </a:r>
          </a:p>
          <a:p>
            <a:r>
              <a:rPr lang="en-US" sz="7200" dirty="0"/>
              <a:t>To relax using visualization, try to incorporate as many senses as you can, including smell, sight, sound and touch. If you imagine relaxing at the ocean, for instance, think about the smell of salt water, the sound of crashing waves and the warmth of the sun on your body.</a:t>
            </a:r>
          </a:p>
          <a:p>
            <a:r>
              <a:rPr lang="en-US" sz="7200" dirty="0"/>
              <a:t>You may want to close your eyes, sit in a quiet spot, loosen any tight clothing, and concentrate on your breathing. Aim to focus on the present and think positive thoughts.</a:t>
            </a:r>
          </a:p>
          <a:p>
            <a:endParaRPr lang="en-US" dirty="0"/>
          </a:p>
        </p:txBody>
      </p:sp>
      <p:sp>
        <p:nvSpPr>
          <p:cNvPr id="4" name="TextBox 3">
            <a:extLst>
              <a:ext uri="{FF2B5EF4-FFF2-40B4-BE49-F238E27FC236}">
                <a16:creationId xmlns:a16="http://schemas.microsoft.com/office/drawing/2014/main" id="{0F80B03F-C356-47FB-BC7B-8A5FE7DCED26}"/>
              </a:ext>
            </a:extLst>
          </p:cNvPr>
          <p:cNvSpPr txBox="1"/>
          <p:nvPr/>
        </p:nvSpPr>
        <p:spPr>
          <a:xfrm>
            <a:off x="164690" y="3429000"/>
            <a:ext cx="8674510" cy="3447098"/>
          </a:xfrm>
          <a:prstGeom prst="rect">
            <a:avLst/>
          </a:prstGeom>
          <a:noFill/>
        </p:spPr>
        <p:txBody>
          <a:bodyPr wrap="square" numCol="2" rtlCol="0">
            <a:spAutoFit/>
          </a:bodyPr>
          <a:lstStyle/>
          <a:p>
            <a:pPr marL="285750" lvl="0" indent="-285750">
              <a:spcAft>
                <a:spcPts val="1000"/>
              </a:spcAft>
              <a:buClr>
                <a:prstClr val="white"/>
              </a:buClr>
              <a:buSzPct val="100000"/>
              <a:buFont typeface="Arial"/>
              <a:buChar char="•"/>
            </a:pPr>
            <a:r>
              <a:rPr lang="en-US" sz="2800" dirty="0">
                <a:solidFill>
                  <a:prstClr val="white"/>
                </a:solidFill>
              </a:rPr>
              <a:t>Deep breathing</a:t>
            </a:r>
          </a:p>
          <a:p>
            <a:pPr marL="285750" lvl="0" indent="-285750">
              <a:spcAft>
                <a:spcPts val="1000"/>
              </a:spcAft>
              <a:buClr>
                <a:prstClr val="white"/>
              </a:buClr>
              <a:buSzPct val="100000"/>
              <a:buFont typeface="Arial"/>
              <a:buChar char="•"/>
            </a:pPr>
            <a:r>
              <a:rPr lang="en-US" sz="2800" dirty="0">
                <a:solidFill>
                  <a:prstClr val="white"/>
                </a:solidFill>
              </a:rPr>
              <a:t>Massage</a:t>
            </a:r>
          </a:p>
          <a:p>
            <a:pPr marL="285750" lvl="0" indent="-285750">
              <a:spcAft>
                <a:spcPts val="1000"/>
              </a:spcAft>
              <a:buClr>
                <a:prstClr val="white"/>
              </a:buClr>
              <a:buSzPct val="100000"/>
              <a:buFont typeface="Arial"/>
              <a:buChar char="•"/>
            </a:pPr>
            <a:r>
              <a:rPr lang="en-US" sz="2800" dirty="0">
                <a:solidFill>
                  <a:prstClr val="white"/>
                </a:solidFill>
              </a:rPr>
              <a:t>Meditation</a:t>
            </a:r>
          </a:p>
          <a:p>
            <a:pPr marL="285750" lvl="0" indent="-285750">
              <a:spcAft>
                <a:spcPts val="1000"/>
              </a:spcAft>
              <a:buClr>
                <a:prstClr val="white"/>
              </a:buClr>
              <a:buSzPct val="100000"/>
              <a:buFont typeface="Arial"/>
              <a:buChar char="•"/>
            </a:pPr>
            <a:r>
              <a:rPr lang="en-US" sz="2800" dirty="0">
                <a:solidFill>
                  <a:prstClr val="white"/>
                </a:solidFill>
              </a:rPr>
              <a:t>Tai chi</a:t>
            </a:r>
          </a:p>
          <a:p>
            <a:pPr marL="285750" lvl="0" indent="-285750">
              <a:spcAft>
                <a:spcPts val="1000"/>
              </a:spcAft>
              <a:buClr>
                <a:prstClr val="white"/>
              </a:buClr>
              <a:buSzPct val="100000"/>
              <a:buFont typeface="Arial"/>
              <a:buChar char="•"/>
            </a:pPr>
            <a:r>
              <a:rPr lang="en-US" sz="2800" dirty="0">
                <a:solidFill>
                  <a:prstClr val="white"/>
                </a:solidFill>
              </a:rPr>
              <a:t>Yoga</a:t>
            </a:r>
          </a:p>
          <a:p>
            <a:pPr marL="285750" lvl="0" indent="-285750">
              <a:spcAft>
                <a:spcPts val="1000"/>
              </a:spcAft>
              <a:buClr>
                <a:prstClr val="white"/>
              </a:buClr>
              <a:buSzPct val="100000"/>
              <a:buFont typeface="Arial"/>
              <a:buChar char="•"/>
            </a:pPr>
            <a:r>
              <a:rPr lang="en-US" sz="2800" dirty="0">
                <a:solidFill>
                  <a:prstClr val="white"/>
                </a:solidFill>
              </a:rPr>
              <a:t>Biofeedback</a:t>
            </a:r>
          </a:p>
          <a:p>
            <a:pPr marL="285750" lvl="0" indent="-285750">
              <a:spcAft>
                <a:spcPts val="1000"/>
              </a:spcAft>
              <a:buClr>
                <a:prstClr val="white"/>
              </a:buClr>
              <a:buSzPct val="100000"/>
              <a:buFont typeface="Arial"/>
              <a:buChar char="•"/>
            </a:pPr>
            <a:r>
              <a:rPr lang="en-US" sz="2800" dirty="0">
                <a:solidFill>
                  <a:prstClr val="white"/>
                </a:solidFill>
              </a:rPr>
              <a:t>Music and art therapy</a:t>
            </a:r>
          </a:p>
          <a:p>
            <a:pPr marL="285750" lvl="0" indent="-285750">
              <a:spcAft>
                <a:spcPts val="1000"/>
              </a:spcAft>
              <a:buClr>
                <a:prstClr val="white"/>
              </a:buClr>
              <a:buSzPct val="100000"/>
              <a:buFont typeface="Arial"/>
              <a:buChar char="•"/>
            </a:pPr>
            <a:r>
              <a:rPr lang="en-US" sz="2800" dirty="0">
                <a:solidFill>
                  <a:prstClr val="white"/>
                </a:solidFill>
              </a:rPr>
              <a:t>Aromatherapy</a:t>
            </a:r>
          </a:p>
          <a:p>
            <a:pPr marL="285750" lvl="0" indent="-285750">
              <a:spcAft>
                <a:spcPts val="1000"/>
              </a:spcAft>
              <a:buClr>
                <a:prstClr val="white"/>
              </a:buClr>
              <a:buSzPct val="100000"/>
              <a:buFont typeface="Arial"/>
              <a:buChar char="•"/>
            </a:pPr>
            <a:r>
              <a:rPr lang="en-US" sz="2800" dirty="0">
                <a:solidFill>
                  <a:prstClr val="white"/>
                </a:solidFill>
              </a:rPr>
              <a:t>Hydrotherapy</a:t>
            </a:r>
          </a:p>
          <a:p>
            <a:pPr marL="285750" lvl="0" indent="-285750">
              <a:spcAft>
                <a:spcPts val="1000"/>
              </a:spcAft>
              <a:buClr>
                <a:prstClr val="white"/>
              </a:buClr>
              <a:buSzPct val="100000"/>
              <a:buFont typeface="Arial"/>
              <a:buChar char="•"/>
            </a:pPr>
            <a:r>
              <a:rPr lang="en-US" sz="2800" dirty="0">
                <a:solidFill>
                  <a:prstClr val="white"/>
                </a:solidFill>
              </a:rPr>
              <a:t>Prayer</a:t>
            </a:r>
            <a:endParaRPr lang="en-US" sz="1600" dirty="0">
              <a:solidFill>
                <a:prstClr val="white"/>
              </a:solidFill>
            </a:endParaRPr>
          </a:p>
        </p:txBody>
      </p:sp>
    </p:spTree>
    <p:extLst>
      <p:ext uri="{BB962C8B-B14F-4D97-AF65-F5344CB8AC3E}">
        <p14:creationId xmlns:p14="http://schemas.microsoft.com/office/powerpoint/2010/main" val="27891795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FBB270-389D-4CA5-881E-BBEE46C309EA}"/>
              </a:ext>
            </a:extLst>
          </p:cNvPr>
          <p:cNvSpPr>
            <a:spLocks noGrp="1"/>
          </p:cNvSpPr>
          <p:nvPr>
            <p:ph type="title"/>
          </p:nvPr>
        </p:nvSpPr>
        <p:spPr>
          <a:xfrm>
            <a:off x="228600" y="228600"/>
            <a:ext cx="8382000" cy="838199"/>
          </a:xfrm>
        </p:spPr>
        <p:txBody>
          <a:bodyPr>
            <a:normAutofit/>
          </a:bodyPr>
          <a:lstStyle/>
          <a:p>
            <a:r>
              <a:rPr lang="en-US" sz="3600" dirty="0"/>
              <a:t>Physical Signs of Stress</a:t>
            </a:r>
          </a:p>
        </p:txBody>
      </p:sp>
      <p:sp>
        <p:nvSpPr>
          <p:cNvPr id="3" name="Content Placeholder 2">
            <a:extLst>
              <a:ext uri="{FF2B5EF4-FFF2-40B4-BE49-F238E27FC236}">
                <a16:creationId xmlns:a16="http://schemas.microsoft.com/office/drawing/2014/main" id="{B02C942D-5CEE-4633-9424-5B645D722CB0}"/>
              </a:ext>
            </a:extLst>
          </p:cNvPr>
          <p:cNvSpPr>
            <a:spLocks noGrp="1"/>
          </p:cNvSpPr>
          <p:nvPr>
            <p:ph idx="1"/>
          </p:nvPr>
        </p:nvSpPr>
        <p:spPr>
          <a:xfrm>
            <a:off x="228600" y="1143000"/>
            <a:ext cx="8001000" cy="4648201"/>
          </a:xfrm>
        </p:spPr>
        <p:txBody>
          <a:bodyPr/>
          <a:lstStyle/>
          <a:p>
            <a:pPr marL="0" indent="0">
              <a:buNone/>
            </a:pPr>
            <a:r>
              <a:rPr lang="en-US" sz="3600" dirty="0"/>
              <a:t>Sluggish </a:t>
            </a:r>
          </a:p>
          <a:p>
            <a:pPr marL="0" indent="0">
              <a:buNone/>
            </a:pPr>
            <a:r>
              <a:rPr lang="en-US" sz="3600" dirty="0"/>
              <a:t>Tired</a:t>
            </a:r>
          </a:p>
          <a:p>
            <a:pPr marL="0" indent="0">
              <a:buNone/>
            </a:pPr>
            <a:r>
              <a:rPr lang="en-US" sz="3600" dirty="0"/>
              <a:t>Neck stiffness</a:t>
            </a:r>
          </a:p>
          <a:p>
            <a:pPr marL="0" indent="0">
              <a:buNone/>
            </a:pPr>
            <a:r>
              <a:rPr lang="en-US" sz="3600" dirty="0"/>
              <a:t>Low back pain</a:t>
            </a:r>
          </a:p>
          <a:p>
            <a:pPr marL="0" indent="0">
              <a:buNone/>
            </a:pPr>
            <a:r>
              <a:rPr lang="en-US" sz="3600" dirty="0"/>
              <a:t>Headaches</a:t>
            </a:r>
          </a:p>
          <a:p>
            <a:pPr marL="0" indent="0">
              <a:buNone/>
            </a:pPr>
            <a:r>
              <a:rPr lang="en-US" sz="3600" dirty="0"/>
              <a:t>Decreased libido</a:t>
            </a:r>
          </a:p>
          <a:p>
            <a:pPr marL="0" indent="0">
              <a:buNone/>
            </a:pPr>
            <a:endParaRPr lang="en-US" dirty="0"/>
          </a:p>
        </p:txBody>
      </p:sp>
    </p:spTree>
    <p:extLst>
      <p:ext uri="{BB962C8B-B14F-4D97-AF65-F5344CB8AC3E}">
        <p14:creationId xmlns:p14="http://schemas.microsoft.com/office/powerpoint/2010/main" val="36436532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1119"/>
            <a:ext cx="8229600" cy="487362"/>
          </a:xfrm>
        </p:spPr>
        <p:txBody>
          <a:bodyPr>
            <a:normAutofit fontScale="90000"/>
          </a:bodyPr>
          <a:lstStyle/>
          <a:p>
            <a:r>
              <a:rPr lang="en-US" dirty="0"/>
              <a:t>Stress Reduction</a:t>
            </a:r>
          </a:p>
        </p:txBody>
      </p:sp>
      <p:sp>
        <p:nvSpPr>
          <p:cNvPr id="3" name="Content Placeholder 2"/>
          <p:cNvSpPr>
            <a:spLocks noGrp="1"/>
          </p:cNvSpPr>
          <p:nvPr>
            <p:ph idx="1"/>
          </p:nvPr>
        </p:nvSpPr>
        <p:spPr>
          <a:xfrm>
            <a:off x="211394" y="762000"/>
            <a:ext cx="8534400" cy="5638800"/>
          </a:xfrm>
        </p:spPr>
        <p:txBody>
          <a:bodyPr>
            <a:noAutofit/>
          </a:bodyPr>
          <a:lstStyle/>
          <a:p>
            <a:r>
              <a:rPr lang="en-US" sz="1400" dirty="0">
                <a:latin typeface="Times New Roman" panose="02020603050405020304" pitchFamily="18" charset="0"/>
                <a:cs typeface="Times New Roman" panose="02020603050405020304" pitchFamily="18" charset="0"/>
              </a:rPr>
              <a:t>“Peace I leave with you; my peace I give you. I do not give to you as the world gives. Do not let your hearts be troubled and do not be afraid.”</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John 14:27 NIV</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“Therefore, get rid of all moral filth and the evil that is so prevalent and humbly accept the word planted in you, which can save you.”</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James 1:21 NIV</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“Do not be anxious about anything, but in every situation, by prayer and petition, with thanksgiving, present your requests to God. And the peace of God, which transcends all understanding, will guard your hearts and your minds in Christ Jesus.”</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Philippians 4:6-7 NIV</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“Let the peace of Christ rule in your hearts, since as members of one body you were called to peace. And be thankful.</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Colossians 3:15</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And whatever you do, whether in word or deed, do it all in the name of the Lord Jesus, giving thanks to God the Father through him.”</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Colossians 3:17 NIV</a:t>
            </a:r>
            <a:br>
              <a:rPr lang="en-US" sz="1400" dirty="0">
                <a:latin typeface="Times New Roman" panose="02020603050405020304" pitchFamily="18" charset="0"/>
                <a:cs typeface="Times New Roman" panose="02020603050405020304" pitchFamily="18" charset="0"/>
              </a:rPr>
            </a:b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“For, “Whoever would love life and see good days must keep their tongue from evil and their lips from deceitful speech. They must turn from evil and do good; they must seek peace and pursue it. For the eyes of the Lord are on the righteous and his ears are attentive to their prayer, but the face of the Lord is against those who do evil.””</a:t>
            </a:r>
            <a:br>
              <a:rPr lang="en-US" sz="1400" dirty="0">
                <a:latin typeface="Times New Roman" panose="02020603050405020304" pitchFamily="18" charset="0"/>
                <a:cs typeface="Times New Roman" panose="02020603050405020304" pitchFamily="18" charset="0"/>
              </a:rPr>
            </a:br>
            <a:r>
              <a:rPr lang="en-US" sz="1400" dirty="0">
                <a:latin typeface="Times New Roman" panose="02020603050405020304" pitchFamily="18" charset="0"/>
                <a:cs typeface="Times New Roman" panose="02020603050405020304" pitchFamily="18" charset="0"/>
              </a:rPr>
              <a:t>1 Peter 3:10-12 NIV</a:t>
            </a:r>
          </a:p>
          <a:p>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0860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A3372-D1D4-44B2-AC97-7CE313BB6BE5}"/>
              </a:ext>
            </a:extLst>
          </p:cNvPr>
          <p:cNvSpPr>
            <a:spLocks noGrp="1"/>
          </p:cNvSpPr>
          <p:nvPr>
            <p:ph type="title"/>
          </p:nvPr>
        </p:nvSpPr>
        <p:spPr>
          <a:xfrm>
            <a:off x="457200" y="228600"/>
            <a:ext cx="8229600" cy="1189038"/>
          </a:xfrm>
        </p:spPr>
        <p:txBody>
          <a:bodyPr>
            <a:normAutofit/>
          </a:bodyPr>
          <a:lstStyle/>
          <a:p>
            <a:r>
              <a:rPr lang="en-US" sz="4800" dirty="0"/>
              <a:t>Our Assurance</a:t>
            </a:r>
          </a:p>
        </p:txBody>
      </p:sp>
      <p:sp>
        <p:nvSpPr>
          <p:cNvPr id="3" name="Content Placeholder 2">
            <a:extLst>
              <a:ext uri="{FF2B5EF4-FFF2-40B4-BE49-F238E27FC236}">
                <a16:creationId xmlns:a16="http://schemas.microsoft.com/office/drawing/2014/main" id="{5BD5DCF3-4E21-4DD1-8493-AD39E4024989}"/>
              </a:ext>
            </a:extLst>
          </p:cNvPr>
          <p:cNvSpPr>
            <a:spLocks noGrp="1"/>
          </p:cNvSpPr>
          <p:nvPr>
            <p:ph idx="1"/>
          </p:nvPr>
        </p:nvSpPr>
        <p:spPr>
          <a:xfrm>
            <a:off x="228600" y="1524000"/>
            <a:ext cx="8001000" cy="4267201"/>
          </a:xfrm>
        </p:spPr>
        <p:txBody>
          <a:bodyPr>
            <a:normAutofit fontScale="92500" lnSpcReduction="20000"/>
          </a:bodyPr>
          <a:lstStyle/>
          <a:p>
            <a:r>
              <a:rPr lang="en-US" sz="3600" dirty="0">
                <a:latin typeface="Times New Roman" panose="02020603050405020304" pitchFamily="18" charset="0"/>
                <a:cs typeface="Times New Roman" panose="02020603050405020304" pitchFamily="18" charset="0"/>
              </a:rPr>
              <a:t>“He gives strength to the weary and increases the power of the weak. Even youths grow tired and weary, and young men stumble and fall; but those who hope in the LORD will renew their strength. They will soar on wings like eagles; they will run and not grow weary, they will walk and not be faint.”</a:t>
            </a:r>
            <a:br>
              <a:rPr lang="en-US" sz="3600" dirty="0">
                <a:latin typeface="Times New Roman" panose="02020603050405020304" pitchFamily="18" charset="0"/>
                <a:cs typeface="Times New Roman" panose="02020603050405020304" pitchFamily="18" charset="0"/>
              </a:rPr>
            </a:br>
            <a:r>
              <a:rPr lang="en-US" sz="3600" dirty="0">
                <a:latin typeface="Times New Roman" panose="02020603050405020304" pitchFamily="18" charset="0"/>
                <a:cs typeface="Times New Roman" panose="02020603050405020304" pitchFamily="18" charset="0"/>
              </a:rPr>
              <a:t>Isaiah 40:29-31 NIV</a:t>
            </a:r>
          </a:p>
          <a:p>
            <a:endParaRPr lang="en-US" sz="3600" dirty="0"/>
          </a:p>
        </p:txBody>
      </p:sp>
    </p:spTree>
    <p:extLst>
      <p:ext uri="{BB962C8B-B14F-4D97-AF65-F5344CB8AC3E}">
        <p14:creationId xmlns:p14="http://schemas.microsoft.com/office/powerpoint/2010/main" val="1330505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7DB744-0AE4-402F-860C-C370610272BA}"/>
              </a:ext>
            </a:extLst>
          </p:cNvPr>
          <p:cNvSpPr>
            <a:spLocks noGrp="1"/>
          </p:cNvSpPr>
          <p:nvPr>
            <p:ph type="title"/>
          </p:nvPr>
        </p:nvSpPr>
        <p:spPr>
          <a:xfrm>
            <a:off x="381000" y="228600"/>
            <a:ext cx="7772400" cy="1456267"/>
          </a:xfrm>
        </p:spPr>
        <p:txBody>
          <a:bodyPr>
            <a:normAutofit/>
          </a:bodyPr>
          <a:lstStyle/>
          <a:p>
            <a:r>
              <a:rPr lang="en-US" sz="4400" dirty="0"/>
              <a:t>A Holiday Stress  Survey</a:t>
            </a:r>
          </a:p>
        </p:txBody>
      </p:sp>
      <p:sp>
        <p:nvSpPr>
          <p:cNvPr id="3" name="Content Placeholder 2">
            <a:extLst>
              <a:ext uri="{FF2B5EF4-FFF2-40B4-BE49-F238E27FC236}">
                <a16:creationId xmlns:a16="http://schemas.microsoft.com/office/drawing/2014/main" id="{18BEAA6D-1F76-4975-9E62-162B7E1CFE11}"/>
              </a:ext>
            </a:extLst>
          </p:cNvPr>
          <p:cNvSpPr>
            <a:spLocks noGrp="1"/>
          </p:cNvSpPr>
          <p:nvPr>
            <p:ph idx="1"/>
          </p:nvPr>
        </p:nvSpPr>
        <p:spPr>
          <a:xfrm>
            <a:off x="228600" y="1828800"/>
            <a:ext cx="8458200" cy="3962401"/>
          </a:xfrm>
        </p:spPr>
        <p:txBody>
          <a:bodyPr numCol="2">
            <a:normAutofit/>
          </a:bodyPr>
          <a:lstStyle/>
          <a:p>
            <a:r>
              <a:rPr lang="en-US" sz="3600" dirty="0"/>
              <a:t>Shopping</a:t>
            </a:r>
          </a:p>
          <a:p>
            <a:r>
              <a:rPr lang="en-US" sz="3600" dirty="0"/>
              <a:t>Finances</a:t>
            </a:r>
          </a:p>
          <a:p>
            <a:r>
              <a:rPr lang="en-US" sz="3600" dirty="0"/>
              <a:t>Work Events</a:t>
            </a:r>
          </a:p>
          <a:p>
            <a:r>
              <a:rPr lang="en-US" sz="3600" dirty="0"/>
              <a:t>Social Events</a:t>
            </a:r>
          </a:p>
          <a:p>
            <a:r>
              <a:rPr lang="en-US" sz="3600" dirty="0"/>
              <a:t>Family Events</a:t>
            </a:r>
          </a:p>
          <a:p>
            <a:r>
              <a:rPr lang="en-US" sz="3600" dirty="0"/>
              <a:t>Traditions</a:t>
            </a:r>
          </a:p>
          <a:p>
            <a:r>
              <a:rPr lang="en-US" sz="3600" dirty="0"/>
              <a:t>Your mental Health</a:t>
            </a:r>
          </a:p>
          <a:p>
            <a:r>
              <a:rPr lang="en-US" sz="3600" dirty="0"/>
              <a:t>Just keeping up</a:t>
            </a:r>
          </a:p>
          <a:p>
            <a:r>
              <a:rPr lang="en-US" sz="3600" dirty="0"/>
              <a:t>Travel</a:t>
            </a:r>
          </a:p>
          <a:p>
            <a:r>
              <a:rPr lang="en-US" sz="3600" dirty="0"/>
              <a:t>Other</a:t>
            </a:r>
          </a:p>
        </p:txBody>
      </p:sp>
    </p:spTree>
    <p:extLst>
      <p:ext uri="{BB962C8B-B14F-4D97-AF65-F5344CB8AC3E}">
        <p14:creationId xmlns:p14="http://schemas.microsoft.com/office/powerpoint/2010/main" val="8169385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A38E0-1605-432F-B3F6-4960B9B34ADF}"/>
              </a:ext>
            </a:extLst>
          </p:cNvPr>
          <p:cNvSpPr>
            <a:spLocks noGrp="1"/>
          </p:cNvSpPr>
          <p:nvPr>
            <p:ph type="title"/>
          </p:nvPr>
        </p:nvSpPr>
        <p:spPr>
          <a:xfrm>
            <a:off x="457200" y="338665"/>
            <a:ext cx="7772400" cy="1456267"/>
          </a:xfrm>
        </p:spPr>
        <p:txBody>
          <a:bodyPr>
            <a:normAutofit/>
          </a:bodyPr>
          <a:lstStyle/>
          <a:p>
            <a:r>
              <a:rPr lang="en-US" sz="6600" dirty="0"/>
              <a:t>Exam</a:t>
            </a:r>
          </a:p>
        </p:txBody>
      </p:sp>
      <p:sp>
        <p:nvSpPr>
          <p:cNvPr id="3" name="Content Placeholder 2">
            <a:extLst>
              <a:ext uri="{FF2B5EF4-FFF2-40B4-BE49-F238E27FC236}">
                <a16:creationId xmlns:a16="http://schemas.microsoft.com/office/drawing/2014/main" id="{604CB8B2-BD0B-43E2-B951-25160BF08BAF}"/>
              </a:ext>
            </a:extLst>
          </p:cNvPr>
          <p:cNvSpPr>
            <a:spLocks noGrp="1"/>
          </p:cNvSpPr>
          <p:nvPr>
            <p:ph idx="1"/>
          </p:nvPr>
        </p:nvSpPr>
        <p:spPr>
          <a:xfrm>
            <a:off x="304800" y="1524000"/>
            <a:ext cx="8229600" cy="4267201"/>
          </a:xfrm>
        </p:spPr>
        <p:txBody>
          <a:bodyPr>
            <a:normAutofit/>
          </a:bodyPr>
          <a:lstStyle/>
          <a:p>
            <a:r>
              <a:rPr lang="en-US" sz="2400" dirty="0"/>
              <a:t>When it comes to managing your schedule, where do you stand during the holidays?</a:t>
            </a:r>
          </a:p>
          <a:p>
            <a:r>
              <a:rPr lang="en-US" sz="2400" dirty="0"/>
              <a:t>When it comes to giving of yourself, where do you stand during he holidays? </a:t>
            </a:r>
          </a:p>
          <a:p>
            <a:r>
              <a:rPr lang="en-US" sz="2400" dirty="0"/>
              <a:t>When it comes to holiday gifting, where do you stand? </a:t>
            </a:r>
          </a:p>
          <a:p>
            <a:r>
              <a:rPr lang="en-US" sz="2400" dirty="0"/>
              <a:t>When it comes to managing your mood, where do you stand during the holidays? </a:t>
            </a:r>
          </a:p>
          <a:p>
            <a:r>
              <a:rPr lang="en-US" sz="2400" dirty="0"/>
              <a:t>When it comes to holiday spending, where do you stand?</a:t>
            </a:r>
          </a:p>
          <a:p>
            <a:endParaRPr lang="en-US" dirty="0"/>
          </a:p>
        </p:txBody>
      </p:sp>
    </p:spTree>
    <p:extLst>
      <p:ext uri="{BB962C8B-B14F-4D97-AF65-F5344CB8AC3E}">
        <p14:creationId xmlns:p14="http://schemas.microsoft.com/office/powerpoint/2010/main" val="1858794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98F3C-F919-4833-8386-13E6EEE9A617}"/>
              </a:ext>
            </a:extLst>
          </p:cNvPr>
          <p:cNvSpPr>
            <a:spLocks noGrp="1"/>
          </p:cNvSpPr>
          <p:nvPr>
            <p:ph type="title"/>
          </p:nvPr>
        </p:nvSpPr>
        <p:spPr>
          <a:xfrm>
            <a:off x="381000" y="338665"/>
            <a:ext cx="7772400" cy="1456267"/>
          </a:xfrm>
        </p:spPr>
        <p:txBody>
          <a:bodyPr>
            <a:normAutofit/>
          </a:bodyPr>
          <a:lstStyle/>
          <a:p>
            <a:r>
              <a:rPr lang="en-US" sz="4800" dirty="0"/>
              <a:t>Which is True? </a:t>
            </a:r>
          </a:p>
        </p:txBody>
      </p:sp>
      <p:sp>
        <p:nvSpPr>
          <p:cNvPr id="3" name="Content Placeholder 2">
            <a:extLst>
              <a:ext uri="{FF2B5EF4-FFF2-40B4-BE49-F238E27FC236}">
                <a16:creationId xmlns:a16="http://schemas.microsoft.com/office/drawing/2014/main" id="{A85A3FF9-3005-4DBC-8461-409CAE2D9835}"/>
              </a:ext>
            </a:extLst>
          </p:cNvPr>
          <p:cNvSpPr>
            <a:spLocks noGrp="1"/>
          </p:cNvSpPr>
          <p:nvPr>
            <p:ph idx="1"/>
          </p:nvPr>
        </p:nvSpPr>
        <p:spPr>
          <a:xfrm>
            <a:off x="304800" y="1600200"/>
            <a:ext cx="8153400" cy="4191001"/>
          </a:xfrm>
        </p:spPr>
        <p:txBody>
          <a:bodyPr>
            <a:normAutofit/>
          </a:bodyPr>
          <a:lstStyle/>
          <a:p>
            <a:r>
              <a:rPr lang="en-US" sz="3600" dirty="0"/>
              <a:t>I have taken on more than I can likely do during the holidays and I’m certain I’ll miss some big stuff</a:t>
            </a:r>
          </a:p>
          <a:p>
            <a:r>
              <a:rPr lang="en-US" sz="3600" dirty="0"/>
              <a:t>I have taken on more than I can likely do during the holidays and I’m confident I can do it all without killing myself</a:t>
            </a:r>
          </a:p>
        </p:txBody>
      </p:sp>
    </p:spTree>
    <p:extLst>
      <p:ext uri="{BB962C8B-B14F-4D97-AF65-F5344CB8AC3E}">
        <p14:creationId xmlns:p14="http://schemas.microsoft.com/office/powerpoint/2010/main" val="2014364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BF7165-219C-48DB-B3E5-CFB3298A3168}"/>
              </a:ext>
            </a:extLst>
          </p:cNvPr>
          <p:cNvSpPr>
            <a:spLocks noGrp="1"/>
          </p:cNvSpPr>
          <p:nvPr>
            <p:ph type="title"/>
          </p:nvPr>
        </p:nvSpPr>
        <p:spPr/>
        <p:txBody>
          <a:bodyPr>
            <a:normAutofit/>
          </a:bodyPr>
          <a:lstStyle/>
          <a:p>
            <a:r>
              <a:rPr lang="en-US" sz="4800" dirty="0"/>
              <a:t>Which is True? </a:t>
            </a:r>
          </a:p>
        </p:txBody>
      </p:sp>
      <p:sp>
        <p:nvSpPr>
          <p:cNvPr id="3" name="Content Placeholder 2">
            <a:extLst>
              <a:ext uri="{FF2B5EF4-FFF2-40B4-BE49-F238E27FC236}">
                <a16:creationId xmlns:a16="http://schemas.microsoft.com/office/drawing/2014/main" id="{773D85A6-73B7-4684-A0BF-08F85DE90E6C}"/>
              </a:ext>
            </a:extLst>
          </p:cNvPr>
          <p:cNvSpPr>
            <a:spLocks noGrp="1"/>
          </p:cNvSpPr>
          <p:nvPr>
            <p:ph idx="1"/>
          </p:nvPr>
        </p:nvSpPr>
        <p:spPr>
          <a:xfrm>
            <a:off x="457200" y="1905000"/>
            <a:ext cx="8229600" cy="3886201"/>
          </a:xfrm>
        </p:spPr>
        <p:txBody>
          <a:bodyPr>
            <a:normAutofit/>
          </a:bodyPr>
          <a:lstStyle/>
          <a:p>
            <a:r>
              <a:rPr lang="en-US" sz="3200" dirty="0"/>
              <a:t>I have taken on more than I can likely do during the holidays and I think I can get it all done, but it will take a massive toll on my stress and health.</a:t>
            </a:r>
          </a:p>
          <a:p>
            <a:r>
              <a:rPr lang="en-US" sz="3200" dirty="0"/>
              <a:t>I have been disciplined about how much I’ve committed to for the holiday season so I can be present in the things I really want to do.</a:t>
            </a:r>
          </a:p>
        </p:txBody>
      </p:sp>
    </p:spTree>
    <p:extLst>
      <p:ext uri="{BB962C8B-B14F-4D97-AF65-F5344CB8AC3E}">
        <p14:creationId xmlns:p14="http://schemas.microsoft.com/office/powerpoint/2010/main" val="2148839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188B-9E59-4F59-B62A-69C5F630FAB0}"/>
              </a:ext>
            </a:extLst>
          </p:cNvPr>
          <p:cNvSpPr>
            <a:spLocks noGrp="1"/>
          </p:cNvSpPr>
          <p:nvPr>
            <p:ph type="title"/>
          </p:nvPr>
        </p:nvSpPr>
        <p:spPr/>
        <p:txBody>
          <a:bodyPr>
            <a:normAutofit/>
          </a:bodyPr>
          <a:lstStyle/>
          <a:p>
            <a:r>
              <a:rPr lang="en-US" sz="5400" dirty="0"/>
              <a:t>Which is True?</a:t>
            </a:r>
          </a:p>
        </p:txBody>
      </p:sp>
      <p:sp>
        <p:nvSpPr>
          <p:cNvPr id="3" name="Content Placeholder 2">
            <a:extLst>
              <a:ext uri="{FF2B5EF4-FFF2-40B4-BE49-F238E27FC236}">
                <a16:creationId xmlns:a16="http://schemas.microsoft.com/office/drawing/2014/main" id="{9854D650-0E0A-4347-8A4B-EA8D165A730E}"/>
              </a:ext>
            </a:extLst>
          </p:cNvPr>
          <p:cNvSpPr>
            <a:spLocks noGrp="1"/>
          </p:cNvSpPr>
          <p:nvPr>
            <p:ph idx="1"/>
          </p:nvPr>
        </p:nvSpPr>
        <p:spPr>
          <a:xfrm>
            <a:off x="152400" y="1828800"/>
            <a:ext cx="8305800" cy="3962401"/>
          </a:xfrm>
        </p:spPr>
        <p:txBody>
          <a:bodyPr>
            <a:normAutofit/>
          </a:bodyPr>
          <a:lstStyle/>
          <a:p>
            <a:r>
              <a:rPr lang="en-US" sz="3200" dirty="0"/>
              <a:t>I don’t have solid lists of everything that needs to get done</a:t>
            </a:r>
          </a:p>
          <a:p>
            <a:r>
              <a:rPr lang="en-US" sz="3200" dirty="0"/>
              <a:t>I have clear lists of all the projects and to-dos I need to take care of this holiday season</a:t>
            </a:r>
          </a:p>
          <a:p>
            <a:r>
              <a:rPr lang="en-US" sz="3200" dirty="0"/>
              <a:t>I’m super stressed that I’ll forget something really important for the holiday season.</a:t>
            </a:r>
          </a:p>
        </p:txBody>
      </p:sp>
    </p:spTree>
    <p:extLst>
      <p:ext uri="{BB962C8B-B14F-4D97-AF65-F5344CB8AC3E}">
        <p14:creationId xmlns:p14="http://schemas.microsoft.com/office/powerpoint/2010/main" val="1557815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28600" y="152401"/>
            <a:ext cx="8686800" cy="838200"/>
          </a:xfrm>
        </p:spPr>
        <p:txBody>
          <a:bodyPr>
            <a:normAutofit/>
          </a:bodyPr>
          <a:lstStyle/>
          <a:p>
            <a:r>
              <a:rPr lang="en-US" sz="3200" dirty="0"/>
              <a:t>Overcoming Stress (Stress Management)</a:t>
            </a:r>
          </a:p>
        </p:txBody>
      </p:sp>
      <p:sp>
        <p:nvSpPr>
          <p:cNvPr id="6" name="Content Placeholder 5"/>
          <p:cNvSpPr>
            <a:spLocks noGrp="1"/>
          </p:cNvSpPr>
          <p:nvPr>
            <p:ph idx="1"/>
          </p:nvPr>
        </p:nvSpPr>
        <p:spPr>
          <a:xfrm>
            <a:off x="228600" y="1219200"/>
            <a:ext cx="8229600" cy="5181600"/>
          </a:xfrm>
        </p:spPr>
        <p:txBody>
          <a:bodyPr>
            <a:normAutofit fontScale="25000" lnSpcReduction="20000"/>
          </a:bodyPr>
          <a:lstStyle/>
          <a:p>
            <a:pPr marL="0" indent="0">
              <a:buNone/>
            </a:pPr>
            <a:r>
              <a:rPr lang="en-US" sz="5600" dirty="0"/>
              <a:t>*7 ways to Overcome Stress -From Christianity Today/ignite your faith (for students)</a:t>
            </a:r>
            <a:br>
              <a:rPr lang="en-US" sz="5600" dirty="0"/>
            </a:br>
            <a:endParaRPr lang="en-US" sz="5600" dirty="0"/>
          </a:p>
          <a:p>
            <a:pPr marL="0" indent="0">
              <a:buNone/>
            </a:pPr>
            <a:r>
              <a:rPr lang="en-US" sz="8000" dirty="0"/>
              <a:t>Stress Management: </a:t>
            </a:r>
            <a:br>
              <a:rPr lang="en-US" sz="8000" dirty="0"/>
            </a:br>
            <a:r>
              <a:rPr lang="en-US" sz="8000" dirty="0"/>
              <a:t>1. Admit when you're stressed.</a:t>
            </a:r>
          </a:p>
          <a:p>
            <a:r>
              <a:rPr lang="en-US" sz="7200" dirty="0"/>
              <a:t>Are you overbooked? </a:t>
            </a:r>
          </a:p>
          <a:p>
            <a:r>
              <a:rPr lang="en-US" sz="7200" dirty="0"/>
              <a:t>Over committed? </a:t>
            </a:r>
          </a:p>
          <a:p>
            <a:r>
              <a:rPr lang="en-US" sz="7200" dirty="0"/>
              <a:t>Stretched to the max or limit? </a:t>
            </a:r>
            <a:br>
              <a:rPr lang="en-US" sz="7200" dirty="0"/>
            </a:br>
            <a:r>
              <a:rPr lang="en-US" sz="7200" dirty="0"/>
              <a:t>Tired? </a:t>
            </a:r>
          </a:p>
          <a:p>
            <a:r>
              <a:rPr lang="en-US" sz="7200" dirty="0"/>
              <a:t>Short-tempered? </a:t>
            </a:r>
          </a:p>
          <a:p>
            <a:r>
              <a:rPr lang="en-US" sz="7200" dirty="0"/>
              <a:t>Discouraged?</a:t>
            </a:r>
          </a:p>
          <a:p>
            <a:r>
              <a:rPr lang="en-US" sz="7200" dirty="0"/>
              <a:t>Overwhelmed? </a:t>
            </a:r>
          </a:p>
          <a:p>
            <a:r>
              <a:rPr lang="en-US" sz="7200" dirty="0"/>
              <a:t>Frustrated?</a:t>
            </a:r>
            <a:br>
              <a:rPr lang="en-US" sz="7200" dirty="0"/>
            </a:br>
            <a:br>
              <a:rPr lang="en-US" sz="7200" dirty="0"/>
            </a:br>
            <a:r>
              <a:rPr lang="en-US" sz="7200" dirty="0"/>
              <a:t>You know you need help if you have the tendency to procrastinate or be late.</a:t>
            </a:r>
          </a:p>
          <a:p>
            <a:pPr marL="0" indent="0">
              <a:buNone/>
            </a:pPr>
            <a:endParaRPr lang="en-US" sz="7200" dirty="0"/>
          </a:p>
          <a:p>
            <a:pPr marL="0" indent="0">
              <a:buNone/>
            </a:pPr>
            <a:r>
              <a:rPr lang="en-US" sz="8000" dirty="0"/>
              <a:t>2. Make a list of the many things you are involved in-EVERYTHING. </a:t>
            </a:r>
          </a:p>
          <a:p>
            <a:r>
              <a:rPr lang="en-US" sz="7200" dirty="0"/>
              <a:t>Estimate the amount of time each week you spend in these activities, including prep time, transportation/commute time, cleaning up afterwards </a:t>
            </a:r>
            <a:br>
              <a:rPr lang="en-US" sz="7200" dirty="0"/>
            </a:br>
            <a:br>
              <a:rPr lang="en-US" sz="7200" dirty="0"/>
            </a:br>
            <a:br>
              <a:rPr lang="en-US" dirty="0"/>
            </a:br>
            <a:br>
              <a:rPr lang="en-US" dirty="0"/>
            </a:br>
            <a:endParaRPr lang="en-US" dirty="0"/>
          </a:p>
        </p:txBody>
      </p:sp>
    </p:spTree>
    <p:extLst>
      <p:ext uri="{BB962C8B-B14F-4D97-AF65-F5344CB8AC3E}">
        <p14:creationId xmlns:p14="http://schemas.microsoft.com/office/powerpoint/2010/main" val="319828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77000"/>
          </a:xfrm>
        </p:spPr>
        <p:txBody>
          <a:bodyPr>
            <a:normAutofit fontScale="25000" lnSpcReduction="20000"/>
          </a:bodyPr>
          <a:lstStyle/>
          <a:p>
            <a:pPr marL="0" indent="0">
              <a:buNone/>
            </a:pPr>
            <a:r>
              <a:rPr lang="en-US" sz="8000" dirty="0"/>
              <a:t>3. Discuss the list with a spiritually mature person you trust-letting them know WHY each item is important to you to help you:</a:t>
            </a:r>
          </a:p>
          <a:p>
            <a:r>
              <a:rPr lang="en-US" sz="8000" dirty="0"/>
              <a:t> determine your priorities, reviewing what is important to you vs what should be important to you. </a:t>
            </a:r>
          </a:p>
          <a:p>
            <a:endParaRPr lang="en-US" sz="8000" dirty="0"/>
          </a:p>
          <a:p>
            <a:pPr marL="0" indent="0">
              <a:buNone/>
            </a:pPr>
            <a:r>
              <a:rPr lang="en-US" sz="8000" dirty="0"/>
              <a:t>4. Prioritize Your List.</a:t>
            </a:r>
            <a:br>
              <a:rPr lang="en-US" sz="8000" dirty="0"/>
            </a:br>
            <a:r>
              <a:rPr lang="en-US" sz="8000" dirty="0"/>
              <a:t>-Order from most important to least important. </a:t>
            </a:r>
            <a:br>
              <a:rPr lang="en-US" sz="8000" dirty="0"/>
            </a:br>
            <a:r>
              <a:rPr lang="en-US" sz="8000" dirty="0"/>
              <a:t>-Cross out those things which need to be cut out of your life. </a:t>
            </a:r>
            <a:br>
              <a:rPr lang="en-US" sz="8000" dirty="0"/>
            </a:br>
            <a:r>
              <a:rPr lang="en-US" sz="8000" dirty="0"/>
              <a:t>-Circle the things you want to keep no matter what. </a:t>
            </a:r>
            <a:br>
              <a:rPr lang="en-US" sz="8000" dirty="0"/>
            </a:br>
            <a:r>
              <a:rPr lang="en-US" sz="8000" dirty="0"/>
              <a:t>-Evaluate the things left and resolve not to feel guilty if you don't do all of them. </a:t>
            </a:r>
            <a:br>
              <a:rPr lang="en-US" sz="8000" dirty="0"/>
            </a:br>
            <a:br>
              <a:rPr lang="en-US" sz="8000" dirty="0"/>
            </a:br>
            <a:r>
              <a:rPr lang="en-US" sz="8000" dirty="0"/>
              <a:t>5. Practice saying “No.” </a:t>
            </a:r>
            <a:br>
              <a:rPr lang="en-US" sz="8000" dirty="0"/>
            </a:br>
            <a:r>
              <a:rPr lang="en-US" sz="8000" dirty="0"/>
              <a:t>Then do it to avoid keeping from being over-committed. </a:t>
            </a:r>
            <a:br>
              <a:rPr lang="en-US" sz="8000" dirty="0"/>
            </a:br>
            <a:br>
              <a:rPr lang="en-US" sz="8000" dirty="0"/>
            </a:br>
            <a:r>
              <a:rPr lang="en-US" sz="8000" dirty="0"/>
              <a:t>“And straightway Jesus constrained his disciples to get into a ship, and to go before him unto the other side, while he sent the multitudes away. And when he had sent the multitudes away, he went up into a mountain apart to pray: and when the evening was come, he was there alone.”</a:t>
            </a:r>
            <a:br>
              <a:rPr lang="en-US" sz="8000" dirty="0"/>
            </a:br>
            <a:r>
              <a:rPr lang="en-US" sz="8000" dirty="0"/>
              <a:t>Matthew 14:22-23 KJV</a:t>
            </a:r>
          </a:p>
        </p:txBody>
      </p:sp>
    </p:spTree>
    <p:extLst>
      <p:ext uri="{BB962C8B-B14F-4D97-AF65-F5344CB8AC3E}">
        <p14:creationId xmlns:p14="http://schemas.microsoft.com/office/powerpoint/2010/main" val="401080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610600" cy="6248400"/>
          </a:xfrm>
        </p:spPr>
        <p:txBody>
          <a:bodyPr>
            <a:normAutofit fontScale="25000" lnSpcReduction="20000"/>
          </a:bodyPr>
          <a:lstStyle/>
          <a:p>
            <a:pPr marL="0" indent="0">
              <a:buNone/>
            </a:pPr>
            <a:r>
              <a:rPr lang="en-US" sz="8000" dirty="0"/>
              <a:t>6. Think about your use of time. </a:t>
            </a:r>
            <a:br>
              <a:rPr lang="en-US" sz="8000" dirty="0"/>
            </a:br>
            <a:r>
              <a:rPr lang="en-US" sz="8000" dirty="0"/>
              <a:t>-Learn how to manage your time well. </a:t>
            </a:r>
            <a:br>
              <a:rPr lang="en-US" sz="8000" dirty="0"/>
            </a:br>
            <a:r>
              <a:rPr lang="en-US" sz="8000" dirty="0"/>
              <a:t>-Redeem the time wisely. </a:t>
            </a:r>
            <a:br>
              <a:rPr lang="en-US" sz="8000" dirty="0"/>
            </a:br>
            <a:r>
              <a:rPr lang="en-US" sz="8000" dirty="0"/>
              <a:t>“Therefore be careful how you walk, not as unwise men but as wise, making the most of your time, because the days are evil. So then do not be foolish, but understand what the will of the Lord is.”</a:t>
            </a:r>
            <a:br>
              <a:rPr lang="en-US" sz="8000" dirty="0"/>
            </a:br>
            <a:r>
              <a:rPr lang="en-US" sz="8000" dirty="0"/>
              <a:t>Ephesians 5:15-17 NASB</a:t>
            </a:r>
            <a:br>
              <a:rPr lang="en-US" sz="8000" dirty="0"/>
            </a:br>
            <a:br>
              <a:rPr lang="en-US" sz="8000" dirty="0"/>
            </a:br>
            <a:r>
              <a:rPr lang="en-US" sz="8000" dirty="0"/>
              <a:t>-Use a day timer or other planner/calendar system and then utilize your smart phone reminder systems </a:t>
            </a:r>
            <a:br>
              <a:rPr lang="en-US" sz="8000" dirty="0"/>
            </a:br>
            <a:br>
              <a:rPr lang="en-US" sz="8000" dirty="0"/>
            </a:br>
            <a:r>
              <a:rPr lang="en-US" sz="8000" dirty="0"/>
              <a:t>-See everyday activities through the lens of our relationship with Christ. For instance, when you look at your daily schedule, consider what He wants you to accomplish in light of His will for your life. If you foresee a difficult situation, ask the Lord to show you how to respond. If worry creeps in or your temper flares, pray immediately, asking God to help you behave in a way that honors Him. </a:t>
            </a:r>
          </a:p>
          <a:p>
            <a:pPr marL="0" indent="0">
              <a:buNone/>
            </a:pPr>
            <a:r>
              <a:rPr lang="en-US" sz="8000" dirty="0"/>
              <a:t> </a:t>
            </a:r>
          </a:p>
          <a:p>
            <a:pPr marL="0" indent="0">
              <a:buNone/>
            </a:pPr>
            <a:r>
              <a:rPr lang="en-US" sz="8000" dirty="0"/>
              <a:t>-Also schedule some ‘self-care’ time into your day-including Relaxation Techniques.</a:t>
            </a:r>
          </a:p>
          <a:p>
            <a:pPr marL="0" indent="0">
              <a:buNone/>
            </a:pPr>
            <a:br>
              <a:rPr lang="en-US" sz="6400" dirty="0"/>
            </a:br>
            <a:endParaRPr lang="en-US" sz="2000" dirty="0"/>
          </a:p>
        </p:txBody>
      </p:sp>
    </p:spTree>
    <p:extLst>
      <p:ext uri="{BB962C8B-B14F-4D97-AF65-F5344CB8AC3E}">
        <p14:creationId xmlns:p14="http://schemas.microsoft.com/office/powerpoint/2010/main" val="23348664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Celestial">
      <a:dk1>
        <a:sysClr val="windowText" lastClr="000000"/>
      </a:dk1>
      <a:lt1>
        <a:sysClr val="window" lastClr="FFFFFF"/>
      </a:lt1>
      <a:dk2>
        <a:srgbClr val="18276C"/>
      </a:dk2>
      <a:lt2>
        <a:srgbClr val="EBEBEB"/>
      </a:lt2>
      <a:accent1>
        <a:srgbClr val="AC3EC1"/>
      </a:accent1>
      <a:accent2>
        <a:srgbClr val="477BD1"/>
      </a:accent2>
      <a:accent3>
        <a:srgbClr val="46B298"/>
      </a:accent3>
      <a:accent4>
        <a:srgbClr val="90BA4C"/>
      </a:accent4>
      <a:accent5>
        <a:srgbClr val="DD9D31"/>
      </a:accent5>
      <a:accent6>
        <a:srgbClr val="E25247"/>
      </a:accent6>
      <a:hlink>
        <a:srgbClr val="C573D2"/>
      </a:hlink>
      <a:folHlink>
        <a:srgbClr val="CCAEE8"/>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Celestial</Template>
  <TotalTime>458</TotalTime>
  <Words>1015</Words>
  <Application>Microsoft Office PowerPoint</Application>
  <PresentationFormat>On-screen Show (4:3)</PresentationFormat>
  <Paragraphs>109</Paragraphs>
  <Slides>17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Celestial</vt:lpstr>
      <vt:lpstr>Holiday Stress Management &amp;   Stress Reduction</vt:lpstr>
      <vt:lpstr>A Holiday Stress  Survey</vt:lpstr>
      <vt:lpstr>Exam</vt:lpstr>
      <vt:lpstr>Which is True? </vt:lpstr>
      <vt:lpstr>Which is True? </vt:lpstr>
      <vt:lpstr>Which is True?</vt:lpstr>
      <vt:lpstr>Overcoming Stress (Stress Management)</vt:lpstr>
      <vt:lpstr>PowerPoint Presentation</vt:lpstr>
      <vt:lpstr>PowerPoint Presentation</vt:lpstr>
      <vt:lpstr>PowerPoint Presentation</vt:lpstr>
      <vt:lpstr>Other Coping Strategies</vt:lpstr>
      <vt:lpstr>Stress Reduction</vt:lpstr>
      <vt:lpstr>Stress Reduction</vt:lpstr>
      <vt:lpstr>Stress Reduction Techniques</vt:lpstr>
      <vt:lpstr>Physical Signs of Stress</vt:lpstr>
      <vt:lpstr>Stress Reduction</vt:lpstr>
      <vt:lpstr>Our Assurance</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Reduction=God’s Peace</dc:title>
  <dc:creator>Department of Veterans Affairs</dc:creator>
  <cp:lastModifiedBy>Abiding Faith</cp:lastModifiedBy>
  <cp:revision>18</cp:revision>
  <dcterms:created xsi:type="dcterms:W3CDTF">2017-04-19T17:23:34Z</dcterms:created>
  <dcterms:modified xsi:type="dcterms:W3CDTF">2018-11-29T01:23:06Z</dcterms:modified>
</cp:coreProperties>
</file>