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57" r:id="rId5"/>
    <p:sldId id="258" r:id="rId6"/>
    <p:sldId id="271" r:id="rId7"/>
    <p:sldId id="274" r:id="rId8"/>
    <p:sldId id="273" r:id="rId9"/>
    <p:sldId id="260" r:id="rId10"/>
    <p:sldId id="264" r:id="rId11"/>
    <p:sldId id="263" r:id="rId12"/>
    <p:sldId id="265" r:id="rId13"/>
    <p:sldId id="267" r:id="rId14"/>
    <p:sldId id="268" r:id="rId15"/>
    <p:sldId id="269" r:id="rId16"/>
    <p:sldId id="270" r:id="rId17"/>
    <p:sldId id="272" r:id="rId18"/>
    <p:sldId id="262"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81" d="100"/>
          <a:sy n="81" d="100"/>
        </p:scale>
        <p:origin x="1026" y="96"/>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6/16/2018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6/16/2018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a:t>
            </a:fld>
            <a:endParaRPr lang="en-US" dirty="0"/>
          </a:p>
        </p:txBody>
      </p:sp>
    </p:spTree>
    <p:extLst>
      <p:ext uri="{BB962C8B-B14F-4D97-AF65-F5344CB8AC3E}">
        <p14:creationId xmlns:p14="http://schemas.microsoft.com/office/powerpoint/2010/main" val="249116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814468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2935018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3193755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194994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490330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15</a:t>
            </a:fld>
            <a:endParaRPr lang="en-US" dirty="0"/>
          </a:p>
        </p:txBody>
      </p:sp>
    </p:spTree>
    <p:extLst>
      <p:ext uri="{BB962C8B-B14F-4D97-AF65-F5344CB8AC3E}">
        <p14:creationId xmlns:p14="http://schemas.microsoft.com/office/powerpoint/2010/main" val="2865507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16</a:t>
            </a:fld>
            <a:endParaRPr lang="en-US" dirty="0"/>
          </a:p>
        </p:txBody>
      </p:sp>
    </p:spTree>
    <p:extLst>
      <p:ext uri="{BB962C8B-B14F-4D97-AF65-F5344CB8AC3E}">
        <p14:creationId xmlns:p14="http://schemas.microsoft.com/office/powerpoint/2010/main" val="3332124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130301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393034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214622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81103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24897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3953251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3776111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2375194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6/16/2018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6/16/2018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91662"/>
            <a:ext cx="1971675"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691662"/>
            <a:ext cx="5800725"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6/16/2018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6/16/2018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1709738"/>
            <a:ext cx="78867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342900" y="4589464"/>
            <a:ext cx="78867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6/16/2018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342900" y="1825625"/>
            <a:ext cx="366903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4237893" y="1825625"/>
            <a:ext cx="366903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6/16/2018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39150"/>
            <a:ext cx="7571232"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2900" y="1828800"/>
            <a:ext cx="366903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342900" y="2498724"/>
            <a:ext cx="366903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4242565" y="1828800"/>
            <a:ext cx="366903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4242565" y="2498724"/>
            <a:ext cx="366903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6/16/2018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6/16/2018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6/16/2018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09599"/>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3600450" y="987426"/>
            <a:ext cx="4314825"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342900" y="2254249"/>
            <a:ext cx="2949178"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6/16/2018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09599"/>
            <a:ext cx="2949178"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3600450" y="987426"/>
            <a:ext cx="4314825"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42900" y="2254249"/>
            <a:ext cx="2949178"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6/16/2018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639794"/>
            <a:ext cx="7572375"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1825625"/>
            <a:ext cx="7572375"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6/16/2018</a:t>
            </a:fld>
            <a:endParaRPr lang="en-US" dirty="0"/>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pos="216" userDrawn="1">
          <p15:clr>
            <a:srgbClr val="F26B43"/>
          </p15:clr>
        </p15:guide>
        <p15:guide id="3" pos="4986"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87" y="1028147"/>
            <a:ext cx="8998226" cy="2387600"/>
          </a:xfrm>
        </p:spPr>
        <p:txBody>
          <a:bodyPr>
            <a:noAutofit/>
          </a:bodyPr>
          <a:lstStyle/>
          <a:p>
            <a:pPr>
              <a:lnSpc>
                <a:spcPct val="100000"/>
              </a:lnSpc>
            </a:pPr>
            <a:r>
              <a:rPr lang="en-US" sz="4800" dirty="0"/>
              <a:t>THE IMPACT OF COMMUNICATION ON RELATIONSHIPS</a:t>
            </a:r>
          </a:p>
        </p:txBody>
      </p:sp>
      <p:sp>
        <p:nvSpPr>
          <p:cNvPr id="3" name="Subtitle 2"/>
          <p:cNvSpPr>
            <a:spLocks noGrp="1"/>
          </p:cNvSpPr>
          <p:nvPr>
            <p:ph type="subTitle" idx="1"/>
          </p:nvPr>
        </p:nvSpPr>
        <p:spPr/>
        <p:txBody>
          <a:bodyPr/>
          <a:lstStyle/>
          <a:p>
            <a:r>
              <a:rPr lang="en-US" dirty="0"/>
              <a:t>Self, Family, Friends</a:t>
            </a:r>
          </a:p>
        </p:txBody>
      </p:sp>
    </p:spTree>
    <p:extLst>
      <p:ext uri="{BB962C8B-B14F-4D97-AF65-F5344CB8AC3E}">
        <p14:creationId xmlns:p14="http://schemas.microsoft.com/office/powerpoint/2010/main" val="19908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60C708-8EBA-4BDC-BA0A-0418789C3E22}"/>
              </a:ext>
            </a:extLst>
          </p:cNvPr>
          <p:cNvSpPr/>
          <p:nvPr/>
        </p:nvSpPr>
        <p:spPr>
          <a:xfrm>
            <a:off x="231913" y="1961466"/>
            <a:ext cx="6831496" cy="3539430"/>
          </a:xfrm>
          <a:prstGeom prst="rect">
            <a:avLst/>
          </a:prstGeom>
        </p:spPr>
        <p:txBody>
          <a:bodyPr wrap="square">
            <a:spAutoFit/>
          </a:bodyPr>
          <a:lstStyle/>
          <a:p>
            <a:r>
              <a:rPr lang="en-US" sz="2800" dirty="0">
                <a:solidFill>
                  <a:schemeClr val="bg1"/>
                </a:solidFill>
                <a:latin typeface="Roboto"/>
              </a:rPr>
              <a:t>You </a:t>
            </a:r>
            <a:r>
              <a:rPr lang="en-US" sz="2800" dirty="0" err="1">
                <a:solidFill>
                  <a:schemeClr val="bg1"/>
                </a:solidFill>
                <a:latin typeface="Roboto"/>
              </a:rPr>
              <a:t>ain't</a:t>
            </a:r>
            <a:r>
              <a:rPr lang="en-US" sz="2800" dirty="0">
                <a:solidFill>
                  <a:schemeClr val="bg1"/>
                </a:solidFill>
                <a:latin typeface="Roboto"/>
              </a:rPr>
              <a:t> the one for me, baby</a:t>
            </a:r>
          </a:p>
          <a:p>
            <a:r>
              <a:rPr lang="en-US" sz="2800" dirty="0">
                <a:solidFill>
                  <a:schemeClr val="bg1"/>
                </a:solidFill>
                <a:latin typeface="Roboto"/>
              </a:rPr>
              <a:t>You </a:t>
            </a:r>
            <a:r>
              <a:rPr lang="en-US" sz="2800" dirty="0" err="1">
                <a:solidFill>
                  <a:schemeClr val="bg1"/>
                </a:solidFill>
                <a:latin typeface="Roboto"/>
              </a:rPr>
              <a:t>ain't</a:t>
            </a:r>
            <a:r>
              <a:rPr lang="en-US" sz="2800" dirty="0">
                <a:solidFill>
                  <a:schemeClr val="bg1"/>
                </a:solidFill>
                <a:latin typeface="Roboto"/>
              </a:rPr>
              <a:t> got s**t I need, b***h </a:t>
            </a:r>
          </a:p>
          <a:p>
            <a:r>
              <a:rPr lang="en-US" sz="2800" dirty="0">
                <a:solidFill>
                  <a:schemeClr val="bg1"/>
                </a:solidFill>
                <a:latin typeface="Roboto"/>
              </a:rPr>
              <a:t>You want me to take my time with you</a:t>
            </a:r>
          </a:p>
          <a:p>
            <a:r>
              <a:rPr lang="en-US" sz="2800" dirty="0">
                <a:solidFill>
                  <a:schemeClr val="bg1"/>
                </a:solidFill>
                <a:latin typeface="Roboto"/>
              </a:rPr>
              <a:t>Well maybe I'm not your speed, b***h </a:t>
            </a:r>
          </a:p>
          <a:p>
            <a:r>
              <a:rPr lang="en-US" sz="2800" dirty="0">
                <a:solidFill>
                  <a:schemeClr val="bg1"/>
                </a:solidFill>
                <a:latin typeface="Roboto"/>
              </a:rPr>
              <a:t>Maybe I'm out your league, b***h </a:t>
            </a:r>
          </a:p>
          <a:p>
            <a:r>
              <a:rPr lang="en-US" sz="2800" dirty="0">
                <a:solidFill>
                  <a:schemeClr val="bg1"/>
                </a:solidFill>
                <a:latin typeface="Roboto"/>
              </a:rPr>
              <a:t>You </a:t>
            </a:r>
            <a:r>
              <a:rPr lang="en-US" sz="2800" dirty="0" err="1">
                <a:solidFill>
                  <a:schemeClr val="bg1"/>
                </a:solidFill>
                <a:latin typeface="Roboto"/>
              </a:rPr>
              <a:t>ain't</a:t>
            </a:r>
            <a:r>
              <a:rPr lang="en-US" sz="2800" dirty="0">
                <a:solidFill>
                  <a:schemeClr val="bg1"/>
                </a:solidFill>
                <a:latin typeface="Roboto"/>
              </a:rPr>
              <a:t> even got no cheese, b***h </a:t>
            </a:r>
          </a:p>
          <a:p>
            <a:r>
              <a:rPr lang="en-US" sz="2800" dirty="0">
                <a:solidFill>
                  <a:schemeClr val="bg1"/>
                </a:solidFill>
                <a:latin typeface="Roboto"/>
              </a:rPr>
              <a:t>Maybe I'm just too G for you</a:t>
            </a:r>
          </a:p>
          <a:p>
            <a:r>
              <a:rPr lang="en-US" sz="2800" dirty="0">
                <a:solidFill>
                  <a:schemeClr val="bg1"/>
                </a:solidFill>
                <a:latin typeface="Roboto"/>
              </a:rPr>
              <a:t>Or maybe I'm just too street, b***h </a:t>
            </a:r>
            <a:endParaRPr lang="en-US" sz="2800" dirty="0">
              <a:solidFill>
                <a:schemeClr val="bg1"/>
              </a:solidFill>
            </a:endParaRPr>
          </a:p>
        </p:txBody>
      </p:sp>
      <p:sp>
        <p:nvSpPr>
          <p:cNvPr id="8" name="Rectangle 7">
            <a:extLst>
              <a:ext uri="{FF2B5EF4-FFF2-40B4-BE49-F238E27FC236}">
                <a16:creationId xmlns:a16="http://schemas.microsoft.com/office/drawing/2014/main" id="{FC17E91E-2FD8-4A8F-BC3C-02468274CFE3}"/>
              </a:ext>
            </a:extLst>
          </p:cNvPr>
          <p:cNvSpPr/>
          <p:nvPr/>
        </p:nvSpPr>
        <p:spPr>
          <a:xfrm>
            <a:off x="231913" y="748893"/>
            <a:ext cx="6831496" cy="1015663"/>
          </a:xfrm>
          <a:prstGeom prst="rect">
            <a:avLst/>
          </a:prstGeom>
        </p:spPr>
        <p:txBody>
          <a:bodyPr wrap="square">
            <a:spAutoFit/>
          </a:bodyPr>
          <a:lstStyle/>
          <a:p>
            <a:r>
              <a:rPr lang="en-US" sz="6000" dirty="0">
                <a:solidFill>
                  <a:schemeClr val="bg1"/>
                </a:solidFill>
                <a:latin typeface="Roboto"/>
              </a:rPr>
              <a:t>Roll In Peace</a:t>
            </a:r>
            <a:endParaRPr lang="en-US" sz="6000" dirty="0">
              <a:solidFill>
                <a:schemeClr val="bg1"/>
              </a:solidFill>
            </a:endParaRPr>
          </a:p>
        </p:txBody>
      </p:sp>
    </p:spTree>
    <p:extLst>
      <p:ext uri="{BB962C8B-B14F-4D97-AF65-F5344CB8AC3E}">
        <p14:creationId xmlns:p14="http://schemas.microsoft.com/office/powerpoint/2010/main" val="28678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60C708-8EBA-4BDC-BA0A-0418789C3E22}"/>
              </a:ext>
            </a:extLst>
          </p:cNvPr>
          <p:cNvSpPr/>
          <p:nvPr/>
        </p:nvSpPr>
        <p:spPr>
          <a:xfrm>
            <a:off x="231914" y="1961466"/>
            <a:ext cx="4340086" cy="4154984"/>
          </a:xfrm>
          <a:prstGeom prst="rect">
            <a:avLst/>
          </a:prstGeom>
        </p:spPr>
        <p:txBody>
          <a:bodyPr wrap="square">
            <a:spAutoFit/>
          </a:bodyPr>
          <a:lstStyle/>
          <a:p>
            <a:r>
              <a:rPr lang="en-US" sz="2400" dirty="0">
                <a:solidFill>
                  <a:schemeClr val="bg1"/>
                </a:solidFill>
                <a:latin typeface="Roboto"/>
              </a:rPr>
              <a:t>B***h you don't know </a:t>
            </a:r>
            <a:r>
              <a:rPr lang="en-US" sz="2400" dirty="0" err="1">
                <a:solidFill>
                  <a:schemeClr val="bg1"/>
                </a:solidFill>
                <a:latin typeface="Roboto"/>
              </a:rPr>
              <a:t>nann</a:t>
            </a:r>
            <a:r>
              <a:rPr lang="en-US" sz="2400" dirty="0">
                <a:solidFill>
                  <a:schemeClr val="bg1"/>
                </a:solidFill>
                <a:latin typeface="Roboto"/>
              </a:rPr>
              <a:t> </a:t>
            </a:r>
            <a:r>
              <a:rPr lang="en-US" sz="2400" dirty="0" err="1">
                <a:solidFill>
                  <a:schemeClr val="bg1"/>
                </a:solidFill>
                <a:latin typeface="Roboto"/>
              </a:rPr>
              <a:t>ni</a:t>
            </a:r>
            <a:r>
              <a:rPr lang="en-US" sz="2400" dirty="0">
                <a:solidFill>
                  <a:schemeClr val="bg1"/>
                </a:solidFill>
                <a:latin typeface="Roboto"/>
              </a:rPr>
              <a:t>**a, uh </a:t>
            </a:r>
            <a:r>
              <a:rPr lang="en-US" sz="2400" dirty="0" err="1">
                <a:solidFill>
                  <a:schemeClr val="bg1"/>
                </a:solidFill>
                <a:latin typeface="Roboto"/>
              </a:rPr>
              <a:t>uh</a:t>
            </a:r>
            <a:endParaRPr lang="en-US" sz="2400" dirty="0">
              <a:solidFill>
                <a:schemeClr val="bg1"/>
              </a:solidFill>
              <a:latin typeface="Roboto"/>
            </a:endParaRPr>
          </a:p>
          <a:p>
            <a:r>
              <a:rPr lang="en-US" sz="2400" dirty="0">
                <a:solidFill>
                  <a:schemeClr val="bg1"/>
                </a:solidFill>
                <a:latin typeface="Roboto"/>
              </a:rPr>
              <a:t>Who do the s**t that I do</a:t>
            </a:r>
          </a:p>
          <a:p>
            <a:r>
              <a:rPr lang="en-US" sz="2400" dirty="0">
                <a:solidFill>
                  <a:schemeClr val="bg1"/>
                </a:solidFill>
                <a:latin typeface="Roboto"/>
              </a:rPr>
              <a:t>Run through </a:t>
            </a:r>
            <a:r>
              <a:rPr lang="en-US" sz="2400" dirty="0" err="1">
                <a:solidFill>
                  <a:schemeClr val="bg1"/>
                </a:solidFill>
                <a:latin typeface="Roboto"/>
              </a:rPr>
              <a:t>yo</a:t>
            </a:r>
            <a:r>
              <a:rPr lang="en-US" sz="2400" dirty="0">
                <a:solidFill>
                  <a:schemeClr val="bg1"/>
                </a:solidFill>
                <a:latin typeface="Roboto"/>
              </a:rPr>
              <a:t> whole </a:t>
            </a:r>
            <a:r>
              <a:rPr lang="en-US" sz="2400" dirty="0" err="1">
                <a:solidFill>
                  <a:schemeClr val="bg1"/>
                </a:solidFill>
                <a:latin typeface="Roboto"/>
              </a:rPr>
              <a:t>lil</a:t>
            </a:r>
            <a:r>
              <a:rPr lang="en-US" sz="2400" dirty="0">
                <a:solidFill>
                  <a:schemeClr val="bg1"/>
                </a:solidFill>
                <a:latin typeface="Roboto"/>
              </a:rPr>
              <a:t>' crew </a:t>
            </a:r>
          </a:p>
          <a:p>
            <a:r>
              <a:rPr lang="en-US" sz="2400" dirty="0">
                <a:solidFill>
                  <a:schemeClr val="bg1"/>
                </a:solidFill>
                <a:latin typeface="Roboto"/>
              </a:rPr>
              <a:t>Pay for it if I got to</a:t>
            </a:r>
          </a:p>
          <a:p>
            <a:r>
              <a:rPr lang="en-US" sz="2400" dirty="0">
                <a:solidFill>
                  <a:schemeClr val="bg1"/>
                </a:solidFill>
                <a:latin typeface="Roboto"/>
              </a:rPr>
              <a:t>H*e you don't know </a:t>
            </a:r>
            <a:r>
              <a:rPr lang="en-US" sz="2400" dirty="0" err="1">
                <a:solidFill>
                  <a:schemeClr val="bg1"/>
                </a:solidFill>
                <a:latin typeface="Roboto"/>
              </a:rPr>
              <a:t>nann</a:t>
            </a:r>
            <a:r>
              <a:rPr lang="en-US" sz="2400" dirty="0">
                <a:solidFill>
                  <a:schemeClr val="bg1"/>
                </a:solidFill>
                <a:latin typeface="Roboto"/>
              </a:rPr>
              <a:t> </a:t>
            </a:r>
            <a:r>
              <a:rPr lang="en-US" sz="2400" dirty="0" err="1">
                <a:solidFill>
                  <a:schemeClr val="bg1"/>
                </a:solidFill>
                <a:latin typeface="Roboto"/>
              </a:rPr>
              <a:t>ni</a:t>
            </a:r>
            <a:r>
              <a:rPr lang="en-US" sz="2400" dirty="0">
                <a:solidFill>
                  <a:schemeClr val="bg1"/>
                </a:solidFill>
                <a:latin typeface="Roboto"/>
              </a:rPr>
              <a:t>**a, uh </a:t>
            </a:r>
            <a:r>
              <a:rPr lang="en-US" sz="2400" dirty="0" err="1">
                <a:solidFill>
                  <a:schemeClr val="bg1"/>
                </a:solidFill>
                <a:latin typeface="Roboto"/>
              </a:rPr>
              <a:t>uh</a:t>
            </a:r>
            <a:endParaRPr lang="en-US" sz="2400" dirty="0">
              <a:solidFill>
                <a:schemeClr val="bg1"/>
              </a:solidFill>
              <a:latin typeface="Roboto"/>
            </a:endParaRPr>
          </a:p>
          <a:p>
            <a:r>
              <a:rPr lang="en-US" sz="2400" dirty="0">
                <a:solidFill>
                  <a:schemeClr val="bg1"/>
                </a:solidFill>
                <a:latin typeface="Roboto"/>
              </a:rPr>
              <a:t>That'll run off in </a:t>
            </a:r>
            <a:r>
              <a:rPr lang="en-US" sz="2400" dirty="0" err="1">
                <a:solidFill>
                  <a:schemeClr val="bg1"/>
                </a:solidFill>
                <a:latin typeface="Roboto"/>
              </a:rPr>
              <a:t>yo</a:t>
            </a:r>
            <a:r>
              <a:rPr lang="en-US" sz="2400" dirty="0">
                <a:solidFill>
                  <a:schemeClr val="bg1"/>
                </a:solidFill>
                <a:latin typeface="Roboto"/>
              </a:rPr>
              <a:t> house </a:t>
            </a:r>
          </a:p>
          <a:p>
            <a:r>
              <a:rPr lang="en-US" sz="2400" dirty="0">
                <a:solidFill>
                  <a:schemeClr val="bg1"/>
                </a:solidFill>
                <a:latin typeface="Roboto"/>
              </a:rPr>
              <a:t>Put the gun off in </a:t>
            </a:r>
            <a:r>
              <a:rPr lang="en-US" sz="2400" dirty="0" err="1">
                <a:solidFill>
                  <a:schemeClr val="bg1"/>
                </a:solidFill>
                <a:latin typeface="Roboto"/>
              </a:rPr>
              <a:t>yo</a:t>
            </a:r>
            <a:r>
              <a:rPr lang="en-US" sz="2400" dirty="0">
                <a:solidFill>
                  <a:schemeClr val="bg1"/>
                </a:solidFill>
                <a:latin typeface="Roboto"/>
              </a:rPr>
              <a:t> mouth </a:t>
            </a:r>
          </a:p>
          <a:p>
            <a:r>
              <a:rPr lang="en-US" sz="2400" dirty="0">
                <a:solidFill>
                  <a:schemeClr val="bg1"/>
                </a:solidFill>
                <a:latin typeface="Roboto"/>
              </a:rPr>
              <a:t>Blow </a:t>
            </a:r>
            <a:r>
              <a:rPr lang="en-US" sz="2400" dirty="0" err="1">
                <a:solidFill>
                  <a:schemeClr val="bg1"/>
                </a:solidFill>
                <a:latin typeface="Roboto"/>
              </a:rPr>
              <a:t>yo</a:t>
            </a:r>
            <a:r>
              <a:rPr lang="en-US" sz="2400" dirty="0">
                <a:solidFill>
                  <a:schemeClr val="bg1"/>
                </a:solidFill>
                <a:latin typeface="Roboto"/>
              </a:rPr>
              <a:t> </a:t>
            </a:r>
            <a:r>
              <a:rPr lang="en-US" sz="2400" dirty="0" err="1">
                <a:solidFill>
                  <a:schemeClr val="bg1"/>
                </a:solidFill>
                <a:latin typeface="Roboto"/>
              </a:rPr>
              <a:t>motherf</a:t>
            </a:r>
            <a:r>
              <a:rPr lang="en-US" sz="2400" dirty="0">
                <a:solidFill>
                  <a:schemeClr val="bg1"/>
                </a:solidFill>
                <a:latin typeface="Roboto"/>
              </a:rPr>
              <a:t>***</a:t>
            </a:r>
            <a:r>
              <a:rPr lang="en-US" sz="2400" dirty="0" err="1">
                <a:solidFill>
                  <a:schemeClr val="bg1"/>
                </a:solidFill>
                <a:latin typeface="Roboto"/>
              </a:rPr>
              <a:t>ing</a:t>
            </a:r>
            <a:r>
              <a:rPr lang="en-US" sz="2400" dirty="0">
                <a:solidFill>
                  <a:schemeClr val="bg1"/>
                </a:solidFill>
                <a:latin typeface="Roboto"/>
              </a:rPr>
              <a:t> brains out</a:t>
            </a:r>
            <a:endParaRPr lang="en-US" sz="2400" dirty="0">
              <a:solidFill>
                <a:schemeClr val="bg1"/>
              </a:solidFill>
            </a:endParaRPr>
          </a:p>
        </p:txBody>
      </p:sp>
      <p:sp>
        <p:nvSpPr>
          <p:cNvPr id="8" name="Rectangle 7">
            <a:extLst>
              <a:ext uri="{FF2B5EF4-FFF2-40B4-BE49-F238E27FC236}">
                <a16:creationId xmlns:a16="http://schemas.microsoft.com/office/drawing/2014/main" id="{FC17E91E-2FD8-4A8F-BC3C-02468274CFE3}"/>
              </a:ext>
            </a:extLst>
          </p:cNvPr>
          <p:cNvSpPr/>
          <p:nvPr/>
        </p:nvSpPr>
        <p:spPr>
          <a:xfrm>
            <a:off x="231913" y="748893"/>
            <a:ext cx="6831496" cy="1015663"/>
          </a:xfrm>
          <a:prstGeom prst="rect">
            <a:avLst/>
          </a:prstGeom>
        </p:spPr>
        <p:txBody>
          <a:bodyPr wrap="square">
            <a:spAutoFit/>
          </a:bodyPr>
          <a:lstStyle/>
          <a:p>
            <a:r>
              <a:rPr lang="en-US" sz="6000" dirty="0" err="1">
                <a:solidFill>
                  <a:schemeClr val="bg1"/>
                </a:solidFill>
                <a:latin typeface="Roboto"/>
              </a:rPr>
              <a:t>Nann</a:t>
            </a:r>
            <a:endParaRPr lang="en-US" sz="6000" dirty="0">
              <a:solidFill>
                <a:schemeClr val="bg1"/>
              </a:solidFill>
            </a:endParaRPr>
          </a:p>
        </p:txBody>
      </p:sp>
      <p:sp>
        <p:nvSpPr>
          <p:cNvPr id="2" name="Rectangle 1">
            <a:extLst>
              <a:ext uri="{FF2B5EF4-FFF2-40B4-BE49-F238E27FC236}">
                <a16:creationId xmlns:a16="http://schemas.microsoft.com/office/drawing/2014/main" id="{F3263533-1665-4D1A-98FF-1B83EB9AD85B}"/>
              </a:ext>
            </a:extLst>
          </p:cNvPr>
          <p:cNvSpPr/>
          <p:nvPr/>
        </p:nvSpPr>
        <p:spPr>
          <a:xfrm>
            <a:off x="4572000" y="1974862"/>
            <a:ext cx="4572000" cy="3416320"/>
          </a:xfrm>
          <a:prstGeom prst="rect">
            <a:avLst/>
          </a:prstGeom>
        </p:spPr>
        <p:txBody>
          <a:bodyPr wrap="square">
            <a:spAutoFit/>
          </a:bodyPr>
          <a:lstStyle/>
          <a:p>
            <a:r>
              <a:rPr lang="en-US" sz="2400" dirty="0">
                <a:solidFill>
                  <a:schemeClr val="bg1"/>
                </a:solidFill>
                <a:latin typeface="Roboto"/>
              </a:rPr>
              <a:t>You don't know </a:t>
            </a:r>
            <a:r>
              <a:rPr lang="en-US" sz="2400" dirty="0" err="1">
                <a:solidFill>
                  <a:schemeClr val="bg1"/>
                </a:solidFill>
                <a:latin typeface="Roboto"/>
              </a:rPr>
              <a:t>nann</a:t>
            </a:r>
            <a:r>
              <a:rPr lang="en-US" sz="2400" dirty="0">
                <a:solidFill>
                  <a:schemeClr val="bg1"/>
                </a:solidFill>
                <a:latin typeface="Roboto"/>
              </a:rPr>
              <a:t> h*e, uh </a:t>
            </a:r>
            <a:r>
              <a:rPr lang="en-US" sz="2400" dirty="0" err="1">
                <a:solidFill>
                  <a:schemeClr val="bg1"/>
                </a:solidFill>
                <a:latin typeface="Roboto"/>
              </a:rPr>
              <a:t>uh</a:t>
            </a:r>
            <a:endParaRPr lang="en-US" sz="2400" dirty="0">
              <a:solidFill>
                <a:schemeClr val="bg1"/>
              </a:solidFill>
              <a:latin typeface="Roboto"/>
            </a:endParaRPr>
          </a:p>
          <a:p>
            <a:r>
              <a:rPr lang="en-US" sz="2400" dirty="0">
                <a:solidFill>
                  <a:schemeClr val="bg1"/>
                </a:solidFill>
                <a:latin typeface="Roboto"/>
              </a:rPr>
              <a:t>Don' been the places I been</a:t>
            </a:r>
          </a:p>
          <a:p>
            <a:r>
              <a:rPr lang="en-US" sz="2400" dirty="0">
                <a:solidFill>
                  <a:schemeClr val="bg1"/>
                </a:solidFill>
                <a:latin typeface="Roboto"/>
              </a:rPr>
              <a:t>Who can spend the grands that I spend</a:t>
            </a:r>
          </a:p>
          <a:p>
            <a:r>
              <a:rPr lang="en-US" sz="2400" dirty="0">
                <a:solidFill>
                  <a:schemeClr val="bg1"/>
                </a:solidFill>
                <a:latin typeface="Roboto"/>
              </a:rPr>
              <a:t>F**k 'bout 5 or 6 best friends</a:t>
            </a:r>
          </a:p>
          <a:p>
            <a:r>
              <a:rPr lang="en-US" sz="2400" dirty="0">
                <a:solidFill>
                  <a:schemeClr val="bg1"/>
                </a:solidFill>
                <a:latin typeface="Roboto"/>
              </a:rPr>
              <a:t>You don't know </a:t>
            </a:r>
            <a:r>
              <a:rPr lang="en-US" sz="2400" dirty="0" err="1">
                <a:solidFill>
                  <a:schemeClr val="bg1"/>
                </a:solidFill>
                <a:latin typeface="Roboto"/>
              </a:rPr>
              <a:t>nann</a:t>
            </a:r>
            <a:r>
              <a:rPr lang="en-US" sz="2400" dirty="0">
                <a:solidFill>
                  <a:schemeClr val="bg1"/>
                </a:solidFill>
                <a:latin typeface="Roboto"/>
              </a:rPr>
              <a:t> h*e, uh </a:t>
            </a:r>
            <a:r>
              <a:rPr lang="en-US" sz="2400" dirty="0" err="1">
                <a:solidFill>
                  <a:schemeClr val="bg1"/>
                </a:solidFill>
                <a:latin typeface="Roboto"/>
              </a:rPr>
              <a:t>uh</a:t>
            </a:r>
            <a:r>
              <a:rPr lang="en-US" sz="2400" dirty="0">
                <a:solidFill>
                  <a:schemeClr val="bg1"/>
                </a:solidFill>
                <a:latin typeface="Roboto"/>
              </a:rPr>
              <a:t> </a:t>
            </a:r>
          </a:p>
          <a:p>
            <a:r>
              <a:rPr lang="en-US" sz="2400" dirty="0">
                <a:solidFill>
                  <a:schemeClr val="bg1"/>
                </a:solidFill>
                <a:latin typeface="Roboto"/>
              </a:rPr>
              <a:t>That sell more a** than me </a:t>
            </a:r>
          </a:p>
          <a:p>
            <a:r>
              <a:rPr lang="en-US" sz="2400" dirty="0">
                <a:solidFill>
                  <a:schemeClr val="bg1"/>
                </a:solidFill>
                <a:latin typeface="Roboto"/>
              </a:rPr>
              <a:t>You know </a:t>
            </a:r>
            <a:r>
              <a:rPr lang="en-US" sz="2400" dirty="0" err="1">
                <a:solidFill>
                  <a:schemeClr val="bg1"/>
                </a:solidFill>
                <a:latin typeface="Roboto"/>
              </a:rPr>
              <a:t>nann</a:t>
            </a:r>
            <a:r>
              <a:rPr lang="en-US" sz="2400" dirty="0">
                <a:solidFill>
                  <a:schemeClr val="bg1"/>
                </a:solidFill>
                <a:latin typeface="Roboto"/>
              </a:rPr>
              <a:t> h*e</a:t>
            </a:r>
          </a:p>
          <a:p>
            <a:r>
              <a:rPr lang="en-US" sz="2400" dirty="0">
                <a:solidFill>
                  <a:schemeClr val="bg1"/>
                </a:solidFill>
                <a:latin typeface="Roboto"/>
              </a:rPr>
              <a:t>That'll make you come like me</a:t>
            </a:r>
          </a:p>
        </p:txBody>
      </p:sp>
    </p:spTree>
    <p:extLst>
      <p:ext uri="{BB962C8B-B14F-4D97-AF65-F5344CB8AC3E}">
        <p14:creationId xmlns:p14="http://schemas.microsoft.com/office/powerpoint/2010/main" val="1979437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60C708-8EBA-4BDC-BA0A-0418789C3E22}"/>
              </a:ext>
            </a:extLst>
          </p:cNvPr>
          <p:cNvSpPr/>
          <p:nvPr/>
        </p:nvSpPr>
        <p:spPr>
          <a:xfrm>
            <a:off x="231913" y="1595021"/>
            <a:ext cx="6831496" cy="5262979"/>
          </a:xfrm>
          <a:prstGeom prst="rect">
            <a:avLst/>
          </a:prstGeom>
        </p:spPr>
        <p:txBody>
          <a:bodyPr wrap="square">
            <a:spAutoFit/>
          </a:bodyPr>
          <a:lstStyle/>
          <a:p>
            <a:r>
              <a:rPr lang="en-US" sz="2800" dirty="0">
                <a:solidFill>
                  <a:schemeClr val="bg1"/>
                </a:solidFill>
                <a:latin typeface="Roboto"/>
              </a:rPr>
              <a:t>Yeah we </a:t>
            </a:r>
            <a:r>
              <a:rPr lang="en-US" sz="2800" dirty="0" err="1">
                <a:solidFill>
                  <a:schemeClr val="bg1"/>
                </a:solidFill>
                <a:latin typeface="Roboto"/>
              </a:rPr>
              <a:t>knuckin</a:t>
            </a:r>
            <a:r>
              <a:rPr lang="en-US" sz="2800" dirty="0">
                <a:solidFill>
                  <a:schemeClr val="bg1"/>
                </a:solidFill>
                <a:latin typeface="Roboto"/>
              </a:rPr>
              <a:t>' and </a:t>
            </a:r>
            <a:r>
              <a:rPr lang="en-US" sz="2800" dirty="0" err="1">
                <a:solidFill>
                  <a:schemeClr val="bg1"/>
                </a:solidFill>
                <a:latin typeface="Roboto"/>
              </a:rPr>
              <a:t>buckin</a:t>
            </a:r>
            <a:r>
              <a:rPr lang="en-US" sz="2800" dirty="0">
                <a:solidFill>
                  <a:schemeClr val="bg1"/>
                </a:solidFill>
                <a:latin typeface="Roboto"/>
              </a:rPr>
              <a:t>' and ready to fight</a:t>
            </a:r>
          </a:p>
          <a:p>
            <a:r>
              <a:rPr lang="en-US" sz="2800" dirty="0">
                <a:solidFill>
                  <a:schemeClr val="bg1"/>
                </a:solidFill>
                <a:latin typeface="Roboto"/>
              </a:rPr>
              <a:t>I </a:t>
            </a:r>
            <a:r>
              <a:rPr lang="en-US" sz="2800" dirty="0" err="1">
                <a:solidFill>
                  <a:schemeClr val="bg1"/>
                </a:solidFill>
                <a:latin typeface="Roboto"/>
              </a:rPr>
              <a:t>betcha</a:t>
            </a:r>
            <a:r>
              <a:rPr lang="en-US" sz="2800" dirty="0">
                <a:solidFill>
                  <a:schemeClr val="bg1"/>
                </a:solidFill>
                <a:latin typeface="Roboto"/>
              </a:rPr>
              <a:t> </a:t>
            </a:r>
            <a:r>
              <a:rPr lang="en-US" sz="2800" dirty="0" err="1">
                <a:solidFill>
                  <a:schemeClr val="bg1"/>
                </a:solidFill>
                <a:latin typeface="Roboto"/>
              </a:rPr>
              <a:t>I'm'a</a:t>
            </a:r>
            <a:r>
              <a:rPr lang="en-US" sz="2800" dirty="0">
                <a:solidFill>
                  <a:schemeClr val="bg1"/>
                </a:solidFill>
                <a:latin typeface="Roboto"/>
              </a:rPr>
              <a:t> throw </a:t>
            </a:r>
            <a:r>
              <a:rPr lang="en-US" sz="2800" dirty="0" err="1">
                <a:solidFill>
                  <a:schemeClr val="bg1"/>
                </a:solidFill>
                <a:latin typeface="Roboto"/>
              </a:rPr>
              <a:t>dem</a:t>
            </a:r>
            <a:r>
              <a:rPr lang="en-US" sz="2800" dirty="0">
                <a:solidFill>
                  <a:schemeClr val="bg1"/>
                </a:solidFill>
                <a:latin typeface="Roboto"/>
              </a:rPr>
              <a:t> thangs</a:t>
            </a:r>
          </a:p>
          <a:p>
            <a:r>
              <a:rPr lang="en-US" sz="2800" dirty="0">
                <a:solidFill>
                  <a:schemeClr val="bg1"/>
                </a:solidFill>
                <a:latin typeface="Roboto"/>
              </a:rPr>
              <a:t>So haters best to think twice</a:t>
            </a:r>
          </a:p>
          <a:p>
            <a:r>
              <a:rPr lang="en-US" sz="2800" dirty="0">
                <a:solidFill>
                  <a:schemeClr val="bg1"/>
                </a:solidFill>
                <a:latin typeface="Roboto"/>
              </a:rPr>
              <a:t>See me I </a:t>
            </a:r>
            <a:r>
              <a:rPr lang="en-US" sz="2800" dirty="0" err="1">
                <a:solidFill>
                  <a:schemeClr val="bg1"/>
                </a:solidFill>
                <a:latin typeface="Roboto"/>
              </a:rPr>
              <a:t>ain't</a:t>
            </a:r>
            <a:r>
              <a:rPr lang="en-US" sz="2800" dirty="0">
                <a:solidFill>
                  <a:schemeClr val="bg1"/>
                </a:solidFill>
                <a:latin typeface="Roboto"/>
              </a:rPr>
              <a:t> </a:t>
            </a:r>
            <a:r>
              <a:rPr lang="en-US" sz="2800" dirty="0" err="1">
                <a:solidFill>
                  <a:schemeClr val="bg1"/>
                </a:solidFill>
                <a:latin typeface="Roboto"/>
              </a:rPr>
              <a:t>nothin</a:t>
            </a:r>
            <a:r>
              <a:rPr lang="en-US" sz="2800" dirty="0">
                <a:solidFill>
                  <a:schemeClr val="bg1"/>
                </a:solidFill>
                <a:latin typeface="Roboto"/>
              </a:rPr>
              <a:t> nice</a:t>
            </a:r>
          </a:p>
          <a:p>
            <a:r>
              <a:rPr lang="en-US" sz="2800" dirty="0">
                <a:solidFill>
                  <a:schemeClr val="bg1"/>
                </a:solidFill>
                <a:latin typeface="Roboto"/>
              </a:rPr>
              <a:t>And crime mob it </a:t>
            </a:r>
            <a:r>
              <a:rPr lang="en-US" sz="2800" dirty="0" err="1">
                <a:solidFill>
                  <a:schemeClr val="bg1"/>
                </a:solidFill>
                <a:latin typeface="Roboto"/>
              </a:rPr>
              <a:t>ain't</a:t>
            </a:r>
            <a:r>
              <a:rPr lang="en-US" sz="2800" dirty="0">
                <a:solidFill>
                  <a:schemeClr val="bg1"/>
                </a:solidFill>
                <a:latin typeface="Roboto"/>
              </a:rPr>
              <a:t> no </a:t>
            </a:r>
            <a:r>
              <a:rPr lang="en-US" sz="2800" dirty="0" err="1">
                <a:solidFill>
                  <a:schemeClr val="bg1"/>
                </a:solidFill>
                <a:latin typeface="Roboto"/>
              </a:rPr>
              <a:t>stoppin</a:t>
            </a:r>
            <a:r>
              <a:rPr lang="en-US" sz="2800" dirty="0">
                <a:solidFill>
                  <a:schemeClr val="bg1"/>
                </a:solidFill>
                <a:latin typeface="Roboto"/>
              </a:rPr>
              <a:t>'</a:t>
            </a:r>
          </a:p>
          <a:p>
            <a:r>
              <a:rPr lang="en-US" sz="2800" dirty="0">
                <a:solidFill>
                  <a:schemeClr val="bg1"/>
                </a:solidFill>
                <a:latin typeface="Roboto"/>
              </a:rPr>
              <a:t>It be like </a:t>
            </a:r>
            <a:r>
              <a:rPr lang="en-US" sz="2800" dirty="0" err="1">
                <a:solidFill>
                  <a:schemeClr val="bg1"/>
                </a:solidFill>
                <a:latin typeface="Roboto"/>
              </a:rPr>
              <a:t>Sadaam</a:t>
            </a:r>
            <a:r>
              <a:rPr lang="en-US" sz="2800" dirty="0">
                <a:solidFill>
                  <a:schemeClr val="bg1"/>
                </a:solidFill>
                <a:latin typeface="Roboto"/>
              </a:rPr>
              <a:t> </a:t>
            </a:r>
            <a:r>
              <a:rPr lang="en-US" sz="2800" dirty="0" err="1">
                <a:solidFill>
                  <a:schemeClr val="bg1"/>
                </a:solidFill>
                <a:latin typeface="Roboto"/>
              </a:rPr>
              <a:t>Husein</a:t>
            </a:r>
            <a:r>
              <a:rPr lang="en-US" sz="2800" dirty="0">
                <a:solidFill>
                  <a:schemeClr val="bg1"/>
                </a:solidFill>
                <a:latin typeface="Roboto"/>
              </a:rPr>
              <a:t>, Hitler, and Osama Bin Laden</a:t>
            </a:r>
          </a:p>
          <a:p>
            <a:r>
              <a:rPr lang="en-US" sz="2800" dirty="0">
                <a:solidFill>
                  <a:schemeClr val="bg1"/>
                </a:solidFill>
                <a:latin typeface="Roboto"/>
              </a:rPr>
              <a:t>Now they steady gun </a:t>
            </a:r>
            <a:r>
              <a:rPr lang="en-US" sz="2800" dirty="0" err="1">
                <a:solidFill>
                  <a:schemeClr val="bg1"/>
                </a:solidFill>
                <a:latin typeface="Roboto"/>
              </a:rPr>
              <a:t>poppin</a:t>
            </a:r>
            <a:r>
              <a:rPr lang="en-US" sz="2800" dirty="0">
                <a:solidFill>
                  <a:schemeClr val="bg1"/>
                </a:solidFill>
                <a:latin typeface="Roboto"/>
              </a:rPr>
              <a:t>'</a:t>
            </a:r>
          </a:p>
          <a:p>
            <a:r>
              <a:rPr lang="en-US" sz="2800" dirty="0">
                <a:solidFill>
                  <a:schemeClr val="bg1"/>
                </a:solidFill>
                <a:latin typeface="Roboto"/>
              </a:rPr>
              <a:t>And I am actin' a fool</a:t>
            </a:r>
          </a:p>
          <a:p>
            <a:r>
              <a:rPr lang="en-US" sz="2800" dirty="0">
                <a:solidFill>
                  <a:schemeClr val="bg1"/>
                </a:solidFill>
                <a:latin typeface="Roboto"/>
              </a:rPr>
              <a:t>I wish a hater would get </a:t>
            </a:r>
            <a:r>
              <a:rPr lang="en-US" sz="2800" dirty="0" err="1">
                <a:solidFill>
                  <a:schemeClr val="bg1"/>
                </a:solidFill>
                <a:latin typeface="Roboto"/>
              </a:rPr>
              <a:t>crunk</a:t>
            </a:r>
            <a:r>
              <a:rPr lang="en-US" sz="2800" dirty="0">
                <a:solidFill>
                  <a:schemeClr val="bg1"/>
                </a:solidFill>
                <a:latin typeface="Roboto"/>
              </a:rPr>
              <a:t> up on this crime mob crew</a:t>
            </a:r>
            <a:endParaRPr lang="en-US" sz="2800" dirty="0">
              <a:solidFill>
                <a:schemeClr val="bg1"/>
              </a:solidFill>
            </a:endParaRPr>
          </a:p>
        </p:txBody>
      </p:sp>
      <p:sp>
        <p:nvSpPr>
          <p:cNvPr id="8" name="Rectangle 7">
            <a:extLst>
              <a:ext uri="{FF2B5EF4-FFF2-40B4-BE49-F238E27FC236}">
                <a16:creationId xmlns:a16="http://schemas.microsoft.com/office/drawing/2014/main" id="{FC17E91E-2FD8-4A8F-BC3C-02468274CFE3}"/>
              </a:ext>
            </a:extLst>
          </p:cNvPr>
          <p:cNvSpPr/>
          <p:nvPr/>
        </p:nvSpPr>
        <p:spPr>
          <a:xfrm>
            <a:off x="231913" y="579358"/>
            <a:ext cx="6831496" cy="1015663"/>
          </a:xfrm>
          <a:prstGeom prst="rect">
            <a:avLst/>
          </a:prstGeom>
        </p:spPr>
        <p:txBody>
          <a:bodyPr wrap="square">
            <a:spAutoFit/>
          </a:bodyPr>
          <a:lstStyle/>
          <a:p>
            <a:r>
              <a:rPr lang="en-US" sz="6000" dirty="0" err="1">
                <a:solidFill>
                  <a:schemeClr val="bg1"/>
                </a:solidFill>
                <a:latin typeface="Roboto"/>
              </a:rPr>
              <a:t>Knuck</a:t>
            </a:r>
            <a:r>
              <a:rPr lang="en-US" sz="6000" dirty="0">
                <a:solidFill>
                  <a:schemeClr val="bg1"/>
                </a:solidFill>
                <a:latin typeface="Roboto"/>
              </a:rPr>
              <a:t> If You Buck</a:t>
            </a:r>
            <a:endParaRPr lang="en-US" sz="6000" dirty="0">
              <a:solidFill>
                <a:schemeClr val="bg1"/>
              </a:solidFill>
            </a:endParaRPr>
          </a:p>
        </p:txBody>
      </p:sp>
    </p:spTree>
    <p:extLst>
      <p:ext uri="{BB962C8B-B14F-4D97-AF65-F5344CB8AC3E}">
        <p14:creationId xmlns:p14="http://schemas.microsoft.com/office/powerpoint/2010/main" val="325914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1046922" y="1028148"/>
            <a:ext cx="7086600" cy="2387600"/>
          </a:xfrm>
        </p:spPr>
        <p:txBody>
          <a:bodyPr>
            <a:normAutofit/>
          </a:bodyPr>
          <a:lstStyle/>
          <a:p>
            <a:r>
              <a:rPr lang="en-US" dirty="0"/>
              <a:t>Relationships</a:t>
            </a:r>
          </a:p>
        </p:txBody>
      </p:sp>
    </p:spTree>
    <p:extLst>
      <p:ext uri="{BB962C8B-B14F-4D97-AF65-F5344CB8AC3E}">
        <p14:creationId xmlns:p14="http://schemas.microsoft.com/office/powerpoint/2010/main" val="3530071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437322" y="1646506"/>
            <a:ext cx="8322365" cy="2657138"/>
          </a:xfrm>
        </p:spPr>
        <p:txBody>
          <a:bodyPr wrap="square">
            <a:spAutoFit/>
          </a:bodyPr>
          <a:lstStyle/>
          <a:p>
            <a:pPr algn="l"/>
            <a:r>
              <a:rPr lang="en-US" sz="3600" dirty="0">
                <a:solidFill>
                  <a:schemeClr val="bg1"/>
                </a:solidFill>
                <a:latin typeface="Roboto"/>
                <a:ea typeface="+mn-ea"/>
                <a:cs typeface="+mn-cs"/>
              </a:rPr>
              <a:t>All relationships should be driven by purpose and love. Relationships should not be driven just by passion because it’s unstable. Passion is a feeling and feelings change.  </a:t>
            </a:r>
          </a:p>
        </p:txBody>
      </p:sp>
    </p:spTree>
    <p:extLst>
      <p:ext uri="{BB962C8B-B14F-4D97-AF65-F5344CB8AC3E}">
        <p14:creationId xmlns:p14="http://schemas.microsoft.com/office/powerpoint/2010/main" val="211142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21AFC8D-9B9A-4BDB-B987-806050E5DFAF}"/>
              </a:ext>
            </a:extLst>
          </p:cNvPr>
          <p:cNvSpPr/>
          <p:nvPr/>
        </p:nvSpPr>
        <p:spPr>
          <a:xfrm>
            <a:off x="0" y="238539"/>
            <a:ext cx="9144000" cy="2385391"/>
          </a:xfrm>
          <a:prstGeom prst="rect">
            <a:avLst/>
          </a:prstGeom>
        </p:spPr>
        <p:txBody>
          <a:bodyPr vert="horz" lIns="91440" tIns="45720" rIns="91440" bIns="45720" rtlCol="0">
            <a:normAutofit fontScale="92500" lnSpcReduction="20000"/>
          </a:bodyPr>
          <a:lstStyle/>
          <a:p>
            <a:pPr algn="just">
              <a:lnSpc>
                <a:spcPct val="90000"/>
              </a:lnSpc>
              <a:spcBef>
                <a:spcPct val="30000"/>
              </a:spcBef>
              <a:buClr>
                <a:schemeClr val="bg1"/>
              </a:buClr>
              <a:buSzPct val="70000"/>
            </a:pPr>
            <a:r>
              <a:rPr lang="en-US" sz="2400" dirty="0">
                <a:solidFill>
                  <a:schemeClr val="bg1"/>
                </a:solidFill>
              </a:rPr>
              <a:t>“I thought Will was really cute and we would hang out a lot on the road. He liked to take care of me and never let me spend a dime. He was that kind of guy, real generous. I remember when they won their first award, he asked me to go out with him afterward. He was so excited. We were walking along the street getting ready to grab something to eat, and he just gave this homeless guy $100 dollars…I sometimes kick myself when I think about what could have been. He was so nice to me, but I really wasn’t feeling him. I guess I couldn’t appreciate a nice guy like Will Smith. He wasn’t thug enough. I was attracted to thugs and hoodlums. Will was too nice to me.”</a:t>
            </a:r>
          </a:p>
        </p:txBody>
      </p:sp>
      <p:pic>
        <p:nvPicPr>
          <p:cNvPr id="2050" name="Picture 2" descr="Related image">
            <a:extLst>
              <a:ext uri="{FF2B5EF4-FFF2-40B4-BE49-F238E27FC236}">
                <a16:creationId xmlns:a16="http://schemas.microsoft.com/office/drawing/2014/main" id="{23FF1648-3859-4729-9874-18A736DDD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809" y="2623930"/>
            <a:ext cx="2863756" cy="389261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7FD2AD86-D68E-45FB-8CB7-7D5BE2C9ABF0}"/>
              </a:ext>
            </a:extLst>
          </p:cNvPr>
          <p:cNvSpPr/>
          <p:nvPr/>
        </p:nvSpPr>
        <p:spPr>
          <a:xfrm>
            <a:off x="3710531" y="2504662"/>
            <a:ext cx="5168503" cy="2386839"/>
          </a:xfrm>
          <a:prstGeom prst="rect">
            <a:avLst/>
          </a:prstGeom>
        </p:spPr>
        <p:txBody>
          <a:bodyPr vert="horz" lIns="91440" tIns="45720" rIns="91440" bIns="45720" rtlCol="0">
            <a:normAutofit/>
          </a:bodyPr>
          <a:lstStyle/>
          <a:p>
            <a:pPr algn="just">
              <a:lnSpc>
                <a:spcPct val="90000"/>
              </a:lnSpc>
              <a:spcBef>
                <a:spcPct val="30000"/>
              </a:spcBef>
              <a:buClr>
                <a:schemeClr val="bg1"/>
              </a:buClr>
              <a:buSzPct val="70000"/>
            </a:pPr>
            <a:r>
              <a:rPr lang="en-US" sz="2200" dirty="0">
                <a:solidFill>
                  <a:schemeClr val="bg1"/>
                </a:solidFill>
              </a:rPr>
              <a:t>“I liked people like Louis Burrell (MC Hammer’s brother). He was rough, he was street and he didn’t pull any punches. He would walk around with a cane and pimp hat. He always referred to women as b**</a:t>
            </a:r>
            <a:r>
              <a:rPr lang="en-US" sz="2200" dirty="0" err="1">
                <a:solidFill>
                  <a:schemeClr val="bg1"/>
                </a:solidFill>
              </a:rPr>
              <a:t>ches.</a:t>
            </a:r>
            <a:r>
              <a:rPr lang="en-US" sz="2200" dirty="0">
                <a:solidFill>
                  <a:schemeClr val="bg1"/>
                </a:solidFill>
              </a:rPr>
              <a:t>” Even with all that, I liked him.”</a:t>
            </a:r>
          </a:p>
        </p:txBody>
      </p:sp>
    </p:spTree>
    <p:extLst>
      <p:ext uri="{BB962C8B-B14F-4D97-AF65-F5344CB8AC3E}">
        <p14:creationId xmlns:p14="http://schemas.microsoft.com/office/powerpoint/2010/main" val="3928235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reach">
            <a:extLst>
              <a:ext uri="{FF2B5EF4-FFF2-40B4-BE49-F238E27FC236}">
                <a16:creationId xmlns:a16="http://schemas.microsoft.com/office/drawing/2014/main" id="{E651FAA3-0B09-4E26-86ED-41C19483C9F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625"/>
          <a:stretch/>
        </p:blipFill>
        <p:spPr bwMode="auto">
          <a:xfrm>
            <a:off x="0" y="0"/>
            <a:ext cx="4553020" cy="68401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will smith 90s">
            <a:extLst>
              <a:ext uri="{FF2B5EF4-FFF2-40B4-BE49-F238E27FC236}">
                <a16:creationId xmlns:a16="http://schemas.microsoft.com/office/drawing/2014/main" id="{BC3B3846-88D6-423F-9903-5522F989978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980" r="29380"/>
          <a:stretch/>
        </p:blipFill>
        <p:spPr bwMode="auto">
          <a:xfrm>
            <a:off x="4553021" y="0"/>
            <a:ext cx="45909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9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1 Corinthians 15:33</a:t>
            </a:r>
          </a:p>
        </p:txBody>
      </p:sp>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p:txBody>
          <a:bodyPr>
            <a:normAutofit fontScale="90000"/>
          </a:bodyPr>
          <a:lstStyle/>
          <a:p>
            <a:pPr>
              <a:lnSpc>
                <a:spcPct val="100000"/>
              </a:lnSpc>
            </a:pPr>
            <a:r>
              <a:rPr lang="en-US" sz="5400" dirty="0"/>
              <a:t>Be not deceived: evil communications corrupt good manners. </a:t>
            </a:r>
          </a:p>
        </p:txBody>
      </p:sp>
    </p:spTree>
    <p:extLst>
      <p:ext uri="{BB962C8B-B14F-4D97-AF65-F5344CB8AC3E}">
        <p14:creationId xmlns:p14="http://schemas.microsoft.com/office/powerpoint/2010/main" val="169897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304801" y="597955"/>
            <a:ext cx="8322365" cy="4196020"/>
          </a:xfrm>
        </p:spPr>
        <p:txBody>
          <a:bodyPr wrap="square">
            <a:spAutoFit/>
          </a:bodyPr>
          <a:lstStyle/>
          <a:p>
            <a:pPr algn="l"/>
            <a:r>
              <a:rPr lang="en-US" sz="3600" dirty="0">
                <a:solidFill>
                  <a:schemeClr val="bg1"/>
                </a:solidFill>
                <a:latin typeface="Roboto"/>
                <a:ea typeface="+mn-ea"/>
                <a:cs typeface="+mn-cs"/>
              </a:rPr>
              <a:t>Communication:</a:t>
            </a:r>
            <a:br>
              <a:rPr lang="en-US" sz="3600" dirty="0">
                <a:solidFill>
                  <a:schemeClr val="bg1"/>
                </a:solidFill>
                <a:latin typeface="Roboto"/>
                <a:ea typeface="+mn-ea"/>
                <a:cs typeface="+mn-cs"/>
              </a:rPr>
            </a:br>
            <a:br>
              <a:rPr lang="en-US" sz="3600" dirty="0">
                <a:solidFill>
                  <a:schemeClr val="bg1"/>
                </a:solidFill>
                <a:latin typeface="Roboto"/>
                <a:ea typeface="+mn-ea"/>
                <a:cs typeface="+mn-cs"/>
              </a:rPr>
            </a:br>
            <a:r>
              <a:rPr lang="en-US" sz="3600" dirty="0">
                <a:solidFill>
                  <a:schemeClr val="bg1"/>
                </a:solidFill>
                <a:latin typeface="Roboto"/>
                <a:ea typeface="+mn-ea"/>
                <a:cs typeface="+mn-cs"/>
              </a:rPr>
              <a:t>- the imparting or exchanging of information or news</a:t>
            </a:r>
            <a:br>
              <a:rPr lang="en-US" sz="3600" dirty="0">
                <a:solidFill>
                  <a:schemeClr val="bg1"/>
                </a:solidFill>
                <a:latin typeface="Roboto"/>
                <a:ea typeface="+mn-ea"/>
                <a:cs typeface="+mn-cs"/>
              </a:rPr>
            </a:br>
            <a:br>
              <a:rPr lang="en-US" sz="3600" dirty="0">
                <a:solidFill>
                  <a:schemeClr val="bg1"/>
                </a:solidFill>
                <a:latin typeface="Roboto"/>
                <a:ea typeface="+mn-ea"/>
                <a:cs typeface="+mn-cs"/>
              </a:rPr>
            </a:br>
            <a:r>
              <a:rPr lang="en-US" sz="3600" dirty="0">
                <a:solidFill>
                  <a:schemeClr val="bg1"/>
                </a:solidFill>
                <a:latin typeface="Roboto"/>
                <a:ea typeface="+mn-ea"/>
                <a:cs typeface="+mn-cs"/>
              </a:rPr>
              <a:t>- the successful conveying or sharing of ideas and feeling</a:t>
            </a:r>
            <a:br>
              <a:rPr lang="en-US" sz="3600" dirty="0">
                <a:solidFill>
                  <a:schemeClr val="bg1"/>
                </a:solidFill>
                <a:latin typeface="Roboto"/>
                <a:ea typeface="+mn-ea"/>
                <a:cs typeface="+mn-cs"/>
              </a:rPr>
            </a:br>
            <a:endParaRPr lang="en-US" sz="3600" dirty="0">
              <a:solidFill>
                <a:schemeClr val="bg1"/>
              </a:solidFill>
              <a:latin typeface="Roboto"/>
              <a:ea typeface="+mn-ea"/>
              <a:cs typeface="+mn-cs"/>
            </a:endParaRPr>
          </a:p>
        </p:txBody>
      </p:sp>
    </p:spTree>
    <p:extLst>
      <p:ext uri="{BB962C8B-B14F-4D97-AF65-F5344CB8AC3E}">
        <p14:creationId xmlns:p14="http://schemas.microsoft.com/office/powerpoint/2010/main" val="244079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225288" y="656466"/>
            <a:ext cx="8322365" cy="3170099"/>
          </a:xfrm>
        </p:spPr>
        <p:txBody>
          <a:bodyPr wrap="square">
            <a:spAutoFit/>
          </a:bodyPr>
          <a:lstStyle/>
          <a:p>
            <a:pPr algn="l"/>
            <a:r>
              <a:rPr lang="en-US" sz="3600" dirty="0">
                <a:solidFill>
                  <a:schemeClr val="bg1"/>
                </a:solidFill>
                <a:latin typeface="Roboto"/>
                <a:ea typeface="+mn-ea"/>
                <a:cs typeface="+mn-cs"/>
              </a:rPr>
              <a:t>Corrupt:</a:t>
            </a:r>
            <a:br>
              <a:rPr lang="en-US" sz="3600" dirty="0">
                <a:solidFill>
                  <a:schemeClr val="bg1"/>
                </a:solidFill>
                <a:latin typeface="Roboto"/>
                <a:ea typeface="+mn-ea"/>
                <a:cs typeface="+mn-cs"/>
              </a:rPr>
            </a:br>
            <a:br>
              <a:rPr lang="en-US" sz="3600" dirty="0">
                <a:solidFill>
                  <a:schemeClr val="bg1"/>
                </a:solidFill>
                <a:latin typeface="Roboto"/>
                <a:ea typeface="+mn-ea"/>
                <a:cs typeface="+mn-cs"/>
              </a:rPr>
            </a:br>
            <a:r>
              <a:rPr lang="en-US" sz="3600" dirty="0">
                <a:solidFill>
                  <a:schemeClr val="bg1"/>
                </a:solidFill>
                <a:latin typeface="Roboto"/>
                <a:ea typeface="+mn-ea"/>
                <a:cs typeface="+mn-cs"/>
              </a:rPr>
              <a:t>- cause to become morally depraved</a:t>
            </a:r>
            <a:br>
              <a:rPr lang="en-US" sz="3600" dirty="0">
                <a:solidFill>
                  <a:schemeClr val="bg1"/>
                </a:solidFill>
                <a:latin typeface="Roboto"/>
                <a:ea typeface="+mn-ea"/>
                <a:cs typeface="+mn-cs"/>
              </a:rPr>
            </a:br>
            <a:br>
              <a:rPr lang="en-US" sz="3600" dirty="0">
                <a:solidFill>
                  <a:schemeClr val="bg1"/>
                </a:solidFill>
                <a:latin typeface="Roboto"/>
                <a:ea typeface="+mn-ea"/>
                <a:cs typeface="+mn-cs"/>
              </a:rPr>
            </a:br>
            <a:r>
              <a:rPr lang="en-US" sz="3600" dirty="0">
                <a:solidFill>
                  <a:schemeClr val="bg1"/>
                </a:solidFill>
                <a:latin typeface="Roboto"/>
                <a:ea typeface="+mn-ea"/>
                <a:cs typeface="+mn-cs"/>
              </a:rPr>
              <a:t>- infect; contaminate.</a:t>
            </a:r>
            <a:br>
              <a:rPr lang="en-US" sz="3600" dirty="0">
                <a:solidFill>
                  <a:schemeClr val="bg1"/>
                </a:solidFill>
                <a:latin typeface="Roboto"/>
                <a:ea typeface="+mn-ea"/>
                <a:cs typeface="+mn-cs"/>
              </a:rPr>
            </a:br>
            <a:endParaRPr lang="en-US" sz="3600" dirty="0">
              <a:solidFill>
                <a:schemeClr val="bg1"/>
              </a:solidFill>
              <a:latin typeface="Roboto"/>
              <a:ea typeface="+mn-ea"/>
              <a:cs typeface="+mn-cs"/>
            </a:endParaRPr>
          </a:p>
        </p:txBody>
      </p:sp>
    </p:spTree>
    <p:extLst>
      <p:ext uri="{BB962C8B-B14F-4D97-AF65-F5344CB8AC3E}">
        <p14:creationId xmlns:p14="http://schemas.microsoft.com/office/powerpoint/2010/main" val="393653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437322" y="2672428"/>
            <a:ext cx="8322365" cy="1631216"/>
          </a:xfrm>
        </p:spPr>
        <p:txBody>
          <a:bodyPr wrap="square">
            <a:spAutoFit/>
          </a:bodyPr>
          <a:lstStyle/>
          <a:p>
            <a:pPr algn="l"/>
            <a:r>
              <a:rPr lang="en-US" sz="3600" dirty="0">
                <a:solidFill>
                  <a:schemeClr val="bg1"/>
                </a:solidFill>
                <a:latin typeface="Roboto"/>
                <a:ea typeface="+mn-ea"/>
                <a:cs typeface="+mn-cs"/>
              </a:rPr>
              <a:t>What we hear, see, and say communicates to our minds, hearts, and souls.  Communication influences us. </a:t>
            </a:r>
          </a:p>
        </p:txBody>
      </p:sp>
    </p:spTree>
    <p:extLst>
      <p:ext uri="{BB962C8B-B14F-4D97-AF65-F5344CB8AC3E}">
        <p14:creationId xmlns:p14="http://schemas.microsoft.com/office/powerpoint/2010/main" val="138006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p:txBody>
          <a:bodyPr>
            <a:normAutofit/>
          </a:bodyPr>
          <a:lstStyle/>
          <a:p>
            <a:r>
              <a:rPr lang="en-US" dirty="0"/>
              <a:t>Fast Pass</a:t>
            </a:r>
          </a:p>
        </p:txBody>
      </p:sp>
    </p:spTree>
    <p:extLst>
      <p:ext uri="{BB962C8B-B14F-4D97-AF65-F5344CB8AC3E}">
        <p14:creationId xmlns:p14="http://schemas.microsoft.com/office/powerpoint/2010/main" val="914309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97E6E-31B5-412F-828A-D7B5788E2702}"/>
              </a:ext>
            </a:extLst>
          </p:cNvPr>
          <p:cNvSpPr>
            <a:spLocks noGrp="1"/>
          </p:cNvSpPr>
          <p:nvPr>
            <p:ph type="ctrTitle"/>
          </p:nvPr>
        </p:nvSpPr>
        <p:spPr>
          <a:xfrm>
            <a:off x="1046922" y="1028148"/>
            <a:ext cx="7086600" cy="2387600"/>
          </a:xfrm>
        </p:spPr>
        <p:txBody>
          <a:bodyPr>
            <a:normAutofit/>
          </a:bodyPr>
          <a:lstStyle/>
          <a:p>
            <a:r>
              <a:rPr lang="en-US" dirty="0"/>
              <a:t>What’s the message?</a:t>
            </a:r>
          </a:p>
        </p:txBody>
      </p:sp>
    </p:spTree>
    <p:extLst>
      <p:ext uri="{BB962C8B-B14F-4D97-AF65-F5344CB8AC3E}">
        <p14:creationId xmlns:p14="http://schemas.microsoft.com/office/powerpoint/2010/main" val="14284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60C708-8EBA-4BDC-BA0A-0418789C3E22}"/>
              </a:ext>
            </a:extLst>
          </p:cNvPr>
          <p:cNvSpPr/>
          <p:nvPr/>
        </p:nvSpPr>
        <p:spPr>
          <a:xfrm>
            <a:off x="231913" y="1961466"/>
            <a:ext cx="6831496" cy="2246769"/>
          </a:xfrm>
          <a:prstGeom prst="rect">
            <a:avLst/>
          </a:prstGeom>
        </p:spPr>
        <p:txBody>
          <a:bodyPr wrap="square">
            <a:spAutoFit/>
          </a:bodyPr>
          <a:lstStyle/>
          <a:p>
            <a:r>
              <a:rPr lang="en-US" sz="2800" dirty="0">
                <a:solidFill>
                  <a:schemeClr val="bg1"/>
                </a:solidFill>
                <a:latin typeface="Roboto"/>
              </a:rPr>
              <a:t>If your dude come close to me</a:t>
            </a:r>
            <a:br>
              <a:rPr lang="en-US" sz="2800" dirty="0">
                <a:solidFill>
                  <a:schemeClr val="bg1"/>
                </a:solidFill>
              </a:rPr>
            </a:br>
            <a:r>
              <a:rPr lang="en-US" sz="2800" dirty="0">
                <a:solidFill>
                  <a:schemeClr val="bg1"/>
                </a:solidFill>
                <a:latin typeface="Roboto"/>
              </a:rPr>
              <a:t>He </a:t>
            </a:r>
            <a:r>
              <a:rPr lang="en-US" sz="2800" dirty="0" err="1">
                <a:solidFill>
                  <a:schemeClr val="bg1"/>
                </a:solidFill>
                <a:latin typeface="Roboto"/>
              </a:rPr>
              <a:t>gon</a:t>
            </a:r>
            <a:r>
              <a:rPr lang="en-US" sz="2800" dirty="0">
                <a:solidFill>
                  <a:schemeClr val="bg1"/>
                </a:solidFill>
                <a:latin typeface="Roboto"/>
              </a:rPr>
              <a:t>' want to ride off in a Ghost with me (I'll make him do it)</a:t>
            </a:r>
            <a:br>
              <a:rPr lang="en-US" sz="2800" dirty="0">
                <a:solidFill>
                  <a:schemeClr val="bg1"/>
                </a:solidFill>
              </a:rPr>
            </a:br>
            <a:r>
              <a:rPr lang="en-US" sz="2800" dirty="0">
                <a:solidFill>
                  <a:schemeClr val="bg1"/>
                </a:solidFill>
                <a:latin typeface="Roboto"/>
              </a:rPr>
              <a:t>I might let your boy chauffeur me</a:t>
            </a:r>
            <a:br>
              <a:rPr lang="en-US" sz="2800" dirty="0">
                <a:solidFill>
                  <a:schemeClr val="bg1"/>
                </a:solidFill>
              </a:rPr>
            </a:br>
            <a:r>
              <a:rPr lang="en-US" sz="2800" dirty="0">
                <a:solidFill>
                  <a:schemeClr val="bg1"/>
                </a:solidFill>
                <a:latin typeface="Roboto"/>
              </a:rPr>
              <a:t>But he got to eat the booty like groceries</a:t>
            </a:r>
            <a:endParaRPr lang="en-US" sz="2800" dirty="0">
              <a:solidFill>
                <a:schemeClr val="bg1"/>
              </a:solidFill>
            </a:endParaRPr>
          </a:p>
        </p:txBody>
      </p:sp>
      <p:sp>
        <p:nvSpPr>
          <p:cNvPr id="8" name="Rectangle 7">
            <a:extLst>
              <a:ext uri="{FF2B5EF4-FFF2-40B4-BE49-F238E27FC236}">
                <a16:creationId xmlns:a16="http://schemas.microsoft.com/office/drawing/2014/main" id="{FC17E91E-2FD8-4A8F-BC3C-02468274CFE3}"/>
              </a:ext>
            </a:extLst>
          </p:cNvPr>
          <p:cNvSpPr/>
          <p:nvPr/>
        </p:nvSpPr>
        <p:spPr>
          <a:xfrm>
            <a:off x="231913" y="748893"/>
            <a:ext cx="6831496" cy="1015663"/>
          </a:xfrm>
          <a:prstGeom prst="rect">
            <a:avLst/>
          </a:prstGeom>
        </p:spPr>
        <p:txBody>
          <a:bodyPr wrap="square">
            <a:spAutoFit/>
          </a:bodyPr>
          <a:lstStyle/>
          <a:p>
            <a:r>
              <a:rPr lang="en-US" sz="6000" dirty="0">
                <a:solidFill>
                  <a:schemeClr val="bg1"/>
                </a:solidFill>
                <a:latin typeface="Roboto"/>
              </a:rPr>
              <a:t>Post to Be</a:t>
            </a:r>
            <a:endParaRPr lang="en-US" sz="6000" dirty="0">
              <a:solidFill>
                <a:schemeClr val="bg1"/>
              </a:solidFill>
            </a:endParaRPr>
          </a:p>
        </p:txBody>
      </p:sp>
    </p:spTree>
    <p:extLst>
      <p:ext uri="{BB962C8B-B14F-4D97-AF65-F5344CB8AC3E}">
        <p14:creationId xmlns:p14="http://schemas.microsoft.com/office/powerpoint/2010/main" val="416697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60C708-8EBA-4BDC-BA0A-0418789C3E22}"/>
              </a:ext>
            </a:extLst>
          </p:cNvPr>
          <p:cNvSpPr/>
          <p:nvPr/>
        </p:nvSpPr>
        <p:spPr>
          <a:xfrm>
            <a:off x="231913" y="1961466"/>
            <a:ext cx="6831496" cy="4832092"/>
          </a:xfrm>
          <a:prstGeom prst="rect">
            <a:avLst/>
          </a:prstGeom>
        </p:spPr>
        <p:txBody>
          <a:bodyPr wrap="square">
            <a:spAutoFit/>
          </a:bodyPr>
          <a:lstStyle/>
          <a:p>
            <a:r>
              <a:rPr lang="en-US" sz="2800" dirty="0">
                <a:solidFill>
                  <a:schemeClr val="bg1"/>
                </a:solidFill>
                <a:latin typeface="Roboto"/>
              </a:rPr>
              <a:t>Raindrops, drop tops (drop top)</a:t>
            </a:r>
          </a:p>
          <a:p>
            <a:r>
              <a:rPr lang="en-US" sz="2800" dirty="0" err="1">
                <a:solidFill>
                  <a:schemeClr val="bg1"/>
                </a:solidFill>
                <a:latin typeface="Roboto"/>
              </a:rPr>
              <a:t>Smokin</a:t>
            </a:r>
            <a:r>
              <a:rPr lang="en-US" sz="2800" dirty="0">
                <a:solidFill>
                  <a:schemeClr val="bg1"/>
                </a:solidFill>
                <a:latin typeface="Roboto"/>
              </a:rPr>
              <a:t>' on cookie in the hotbox (cookie)</a:t>
            </a:r>
          </a:p>
          <a:p>
            <a:r>
              <a:rPr lang="en-US" sz="2800" dirty="0">
                <a:solidFill>
                  <a:schemeClr val="bg1"/>
                </a:solidFill>
                <a:latin typeface="Roboto"/>
              </a:rPr>
              <a:t>F**kin' on your b***h she a thot, thot, thot (Thot)</a:t>
            </a:r>
          </a:p>
          <a:p>
            <a:r>
              <a:rPr lang="en-US" sz="2800" dirty="0" err="1">
                <a:solidFill>
                  <a:schemeClr val="bg1"/>
                </a:solidFill>
                <a:latin typeface="Roboto"/>
              </a:rPr>
              <a:t>Cookin</a:t>
            </a:r>
            <a:r>
              <a:rPr lang="en-US" sz="2800" dirty="0">
                <a:solidFill>
                  <a:schemeClr val="bg1"/>
                </a:solidFill>
                <a:latin typeface="Roboto"/>
              </a:rPr>
              <a:t>' up dope in the crockpot, (pot)</a:t>
            </a:r>
          </a:p>
          <a:p>
            <a:r>
              <a:rPr lang="en-US" sz="2800" dirty="0">
                <a:solidFill>
                  <a:schemeClr val="bg1"/>
                </a:solidFill>
                <a:latin typeface="Roboto"/>
              </a:rPr>
              <a:t>We came from </a:t>
            </a:r>
            <a:r>
              <a:rPr lang="en-US" sz="2800" dirty="0" err="1">
                <a:solidFill>
                  <a:schemeClr val="bg1"/>
                </a:solidFill>
                <a:latin typeface="Roboto"/>
              </a:rPr>
              <a:t>nothin</a:t>
            </a:r>
            <a:r>
              <a:rPr lang="en-US" sz="2800" dirty="0">
                <a:solidFill>
                  <a:schemeClr val="bg1"/>
                </a:solidFill>
                <a:latin typeface="Roboto"/>
              </a:rPr>
              <a:t>' to </a:t>
            </a:r>
            <a:r>
              <a:rPr lang="en-US" sz="2800" dirty="0" err="1">
                <a:solidFill>
                  <a:schemeClr val="bg1"/>
                </a:solidFill>
                <a:latin typeface="Roboto"/>
              </a:rPr>
              <a:t>somethin</a:t>
            </a:r>
            <a:r>
              <a:rPr lang="en-US" sz="2800" dirty="0">
                <a:solidFill>
                  <a:schemeClr val="bg1"/>
                </a:solidFill>
                <a:latin typeface="Roboto"/>
              </a:rPr>
              <a:t>’ </a:t>
            </a:r>
            <a:r>
              <a:rPr lang="en-US" sz="2800" dirty="0" err="1">
                <a:solidFill>
                  <a:schemeClr val="bg1"/>
                </a:solidFill>
                <a:latin typeface="Roboto"/>
              </a:rPr>
              <a:t>ni</a:t>
            </a:r>
            <a:r>
              <a:rPr lang="en-US" sz="2800" dirty="0">
                <a:solidFill>
                  <a:schemeClr val="bg1"/>
                </a:solidFill>
                <a:latin typeface="Roboto"/>
              </a:rPr>
              <a:t>**a (hey)</a:t>
            </a:r>
          </a:p>
          <a:p>
            <a:r>
              <a:rPr lang="en-US" sz="2800" dirty="0">
                <a:solidFill>
                  <a:schemeClr val="bg1"/>
                </a:solidFill>
                <a:latin typeface="Roboto"/>
              </a:rPr>
              <a:t>I don't trust nobody, grip the trigger (nobody)</a:t>
            </a:r>
          </a:p>
          <a:p>
            <a:r>
              <a:rPr lang="en-US" sz="2800" dirty="0">
                <a:solidFill>
                  <a:schemeClr val="bg1"/>
                </a:solidFill>
                <a:latin typeface="Roboto"/>
              </a:rPr>
              <a:t>Call up the gang, they come and get you (gang)</a:t>
            </a:r>
            <a:endParaRPr lang="en-US" sz="2800" dirty="0">
              <a:solidFill>
                <a:schemeClr val="bg1"/>
              </a:solidFill>
            </a:endParaRPr>
          </a:p>
        </p:txBody>
      </p:sp>
      <p:sp>
        <p:nvSpPr>
          <p:cNvPr id="8" name="Rectangle 7">
            <a:extLst>
              <a:ext uri="{FF2B5EF4-FFF2-40B4-BE49-F238E27FC236}">
                <a16:creationId xmlns:a16="http://schemas.microsoft.com/office/drawing/2014/main" id="{FC17E91E-2FD8-4A8F-BC3C-02468274CFE3}"/>
              </a:ext>
            </a:extLst>
          </p:cNvPr>
          <p:cNvSpPr/>
          <p:nvPr/>
        </p:nvSpPr>
        <p:spPr>
          <a:xfrm>
            <a:off x="231913" y="748893"/>
            <a:ext cx="6831496" cy="1015663"/>
          </a:xfrm>
          <a:prstGeom prst="rect">
            <a:avLst/>
          </a:prstGeom>
        </p:spPr>
        <p:txBody>
          <a:bodyPr wrap="square">
            <a:spAutoFit/>
          </a:bodyPr>
          <a:lstStyle/>
          <a:p>
            <a:r>
              <a:rPr lang="en-US" sz="6000" dirty="0">
                <a:solidFill>
                  <a:schemeClr val="bg1"/>
                </a:solidFill>
                <a:latin typeface="Roboto"/>
              </a:rPr>
              <a:t>Bad and </a:t>
            </a:r>
            <a:r>
              <a:rPr lang="en-US" sz="6000" dirty="0" err="1">
                <a:solidFill>
                  <a:schemeClr val="bg1"/>
                </a:solidFill>
                <a:latin typeface="Roboto"/>
              </a:rPr>
              <a:t>Boujee</a:t>
            </a:r>
            <a:endParaRPr lang="en-US" sz="6000" dirty="0">
              <a:solidFill>
                <a:schemeClr val="bg1"/>
              </a:solidFill>
            </a:endParaRPr>
          </a:p>
        </p:txBody>
      </p:sp>
    </p:spTree>
    <p:extLst>
      <p:ext uri="{BB962C8B-B14F-4D97-AF65-F5344CB8AC3E}">
        <p14:creationId xmlns:p14="http://schemas.microsoft.com/office/powerpoint/2010/main" val="1154214557"/>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a4f35948-e619-41b3-aa29-22878b09cfd2"/>
    <ds:schemaRef ds:uri="http://purl.org/dc/term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40262f94-9f35-4ac3-9a90-690165a166b7"/>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116</TotalTime>
  <Words>699</Words>
  <Application>Microsoft Office PowerPoint</Application>
  <PresentationFormat>On-screen Show (4:3)</PresentationFormat>
  <Paragraphs>75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Roboto</vt:lpstr>
      <vt:lpstr>Vertical Lexicon design template</vt:lpstr>
      <vt:lpstr>THE IMPACT OF COMMUNICATION ON RELATIONSHIPS</vt:lpstr>
      <vt:lpstr>Be not deceived: evil communications corrupt good manners. </vt:lpstr>
      <vt:lpstr>Communication:  - the imparting or exchanging of information or news  - the successful conveying or sharing of ideas and feeling </vt:lpstr>
      <vt:lpstr>Corrupt:  - cause to become morally depraved  - infect; contaminate. </vt:lpstr>
      <vt:lpstr>What we hear, see, and say communicates to our minds, hearts, and souls.  Communication influences us. </vt:lpstr>
      <vt:lpstr>Fast Pass</vt:lpstr>
      <vt:lpstr>What’s the message?</vt:lpstr>
      <vt:lpstr>PowerPoint Presentation</vt:lpstr>
      <vt:lpstr>PowerPoint Presentation</vt:lpstr>
      <vt:lpstr>PowerPoint Presentation</vt:lpstr>
      <vt:lpstr>PowerPoint Presentation</vt:lpstr>
      <vt:lpstr>PowerPoint Presentation</vt:lpstr>
      <vt:lpstr>Relationships</vt:lpstr>
      <vt:lpstr>All relationships should be driven by purpose and love. Relationships should not be driven just by passion because it’s unstable. Passion is a feeling and feelings change.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COMMUNICATION ON RELATIONSHIPS</dc:title>
  <dc:creator>Rodney Gammons</dc:creator>
  <cp:lastModifiedBy>Abiding Faith</cp:lastModifiedBy>
  <cp:revision>11</cp:revision>
  <dcterms:created xsi:type="dcterms:W3CDTF">2018-06-16T04:44:44Z</dcterms:created>
  <dcterms:modified xsi:type="dcterms:W3CDTF">2018-06-16T13:03:57Z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