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85" r:id="rId3"/>
    <p:sldId id="286" r:id="rId4"/>
    <p:sldId id="258" r:id="rId5"/>
    <p:sldId id="259" r:id="rId6"/>
    <p:sldId id="260" r:id="rId7"/>
    <p:sldId id="262" r:id="rId8"/>
    <p:sldId id="263" r:id="rId9"/>
    <p:sldId id="287" r:id="rId10"/>
    <p:sldId id="267" r:id="rId11"/>
    <p:sldId id="268" r:id="rId12"/>
    <p:sldId id="269" r:id="rId13"/>
    <p:sldId id="273" r:id="rId14"/>
    <p:sldId id="274" r:id="rId15"/>
    <p:sldId id="276" r:id="rId16"/>
    <p:sldId id="275" r:id="rId17"/>
    <p:sldId id="288" r:id="rId18"/>
    <p:sldId id="28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13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1430C5-ACC9-4E9D-B83A-60C4DF6369CF}" type="datetimeFigureOut">
              <a:rPr lang="en-US" smtClean="0"/>
              <a:t>4/4/2018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8AFDD-C662-41D0-9A2F-CE2584AFBD21}" type="slidenum">
              <a:rPr lang="en-US" smtClean="0"/>
              <a:t>‹#›</a:t>
            </a:fld>
            <a:endParaRPr lang="en-US"/>
          </a:p>
        </p:txBody>
      </p:sp>
    </p:spTree>
    <p:extLst>
      <p:ext uri="{BB962C8B-B14F-4D97-AF65-F5344CB8AC3E}">
        <p14:creationId xmlns:p14="http://schemas.microsoft.com/office/powerpoint/2010/main" val="32631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647207-41BA-449A-B9E6-9C6EAC9A7EA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752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45531958-1D20-4826-8A9D-D54DD26EBAB8}"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1166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531958-1D20-4826-8A9D-D54DD26EBAB8}" type="slidenum">
              <a:rPr lang="en-US" smtClean="0"/>
              <a:t>‹#›</a:t>
            </a:fld>
            <a:endParaRPr lang="en-US" dirty="0"/>
          </a:p>
        </p:txBody>
      </p:sp>
    </p:spTree>
    <p:extLst>
      <p:ext uri="{BB962C8B-B14F-4D97-AF65-F5344CB8AC3E}">
        <p14:creationId xmlns:p14="http://schemas.microsoft.com/office/powerpoint/2010/main" val="1560390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531958-1D20-4826-8A9D-D54DD26EBAB8}"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293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531958-1D20-4826-8A9D-D54DD26EBAB8}"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913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531958-1D20-4826-8A9D-D54DD26EBAB8}"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241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531958-1D20-4826-8A9D-D54DD26EBAB8}"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8679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531958-1D20-4826-8A9D-D54DD26EBAB8}" type="slidenum">
              <a:rPr lang="en-US" smtClean="0"/>
              <a:t>‹#›</a:t>
            </a:fld>
            <a:endParaRPr lang="en-US" dirty="0"/>
          </a:p>
        </p:txBody>
      </p:sp>
    </p:spTree>
    <p:extLst>
      <p:ext uri="{BB962C8B-B14F-4D97-AF65-F5344CB8AC3E}">
        <p14:creationId xmlns:p14="http://schemas.microsoft.com/office/powerpoint/2010/main" val="1582015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531958-1D20-4826-8A9D-D54DD26EBAB8}" type="slidenum">
              <a:rPr lang="en-US" smtClean="0"/>
              <a:t>‹#›</a:t>
            </a:fld>
            <a:endParaRPr lang="en-US" dirty="0"/>
          </a:p>
        </p:txBody>
      </p:sp>
    </p:spTree>
    <p:extLst>
      <p:ext uri="{BB962C8B-B14F-4D97-AF65-F5344CB8AC3E}">
        <p14:creationId xmlns:p14="http://schemas.microsoft.com/office/powerpoint/2010/main" val="3937546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531958-1D20-4826-8A9D-D54DD26EBAB8}" type="slidenum">
              <a:rPr lang="en-US" smtClean="0"/>
              <a:t>‹#›</a:t>
            </a:fld>
            <a:endParaRPr lang="en-US" dirty="0"/>
          </a:p>
        </p:txBody>
      </p:sp>
    </p:spTree>
    <p:extLst>
      <p:ext uri="{BB962C8B-B14F-4D97-AF65-F5344CB8AC3E}">
        <p14:creationId xmlns:p14="http://schemas.microsoft.com/office/powerpoint/2010/main" val="849957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EF4F1CA-1315-4A86-BC15-555908583EA8}" type="datetimeFigureOut">
              <a:rPr lang="en-US" smtClean="0"/>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531958-1D20-4826-8A9D-D54DD26EBAB8}"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4116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2EF4F1CA-1315-4A86-BC15-555908583EA8}" type="datetimeFigureOut">
              <a:rPr lang="en-US" smtClean="0"/>
              <a:t>4/4/2018</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45531958-1D20-4826-8A9D-D54DD26EBAB8}"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39832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EF4F1CA-1315-4A86-BC15-555908583EA8}" type="datetimeFigureOut">
              <a:rPr lang="en-US" smtClean="0"/>
              <a:t>4/4/2018</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45531958-1D20-4826-8A9D-D54DD26EBAB8}" type="slidenum">
              <a:rPr lang="en-US" smtClean="0"/>
              <a:t>‹#›</a:t>
            </a:fld>
            <a:endParaRPr lang="en-US" dirty="0"/>
          </a:p>
        </p:txBody>
      </p:sp>
    </p:spTree>
    <p:extLst>
      <p:ext uri="{BB962C8B-B14F-4D97-AF65-F5344CB8AC3E}">
        <p14:creationId xmlns:p14="http://schemas.microsoft.com/office/powerpoint/2010/main" val="35702347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Thoughts &amp; Intents </a:t>
            </a:r>
          </a:p>
        </p:txBody>
      </p:sp>
      <p:sp>
        <p:nvSpPr>
          <p:cNvPr id="3" name="Subtitle 2"/>
          <p:cNvSpPr>
            <a:spLocks noGrp="1"/>
          </p:cNvSpPr>
          <p:nvPr>
            <p:ph type="subTitle" idx="1"/>
          </p:nvPr>
        </p:nvSpPr>
        <p:spPr>
          <a:xfrm>
            <a:off x="2396319" y="3531205"/>
            <a:ext cx="5618515" cy="2107595"/>
          </a:xfrm>
        </p:spPr>
        <p:txBody>
          <a:bodyPr>
            <a:normAutofit/>
          </a:bodyPr>
          <a:lstStyle/>
          <a:p>
            <a:r>
              <a:rPr lang="en-US" sz="2400" dirty="0">
                <a:effectLst/>
              </a:rPr>
              <a:t>Above all else, guard your heart, for it is the wellspring of life” (</a:t>
            </a:r>
            <a:r>
              <a:rPr lang="en-US" sz="2400" u="none" strike="noStrike" dirty="0">
                <a:effectLst/>
              </a:rPr>
              <a:t>Proverbs 4:23</a:t>
            </a:r>
            <a:r>
              <a:rPr lang="en-US" sz="2400" dirty="0">
                <a:effectLst/>
              </a:rPr>
              <a:t>, NIV). </a:t>
            </a:r>
            <a:endParaRPr lang="en-US" sz="2400" dirty="0"/>
          </a:p>
        </p:txBody>
      </p:sp>
    </p:spTree>
    <p:extLst>
      <p:ext uri="{BB962C8B-B14F-4D97-AF65-F5344CB8AC3E}">
        <p14:creationId xmlns:p14="http://schemas.microsoft.com/office/powerpoint/2010/main" val="325004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533400" y="1853755"/>
            <a:ext cx="8229599" cy="4325372"/>
          </a:xfrm>
        </p:spPr>
        <p:txBody>
          <a:bodyPr>
            <a:normAutofit/>
          </a:bodyPr>
          <a:lstStyle/>
          <a:p>
            <a:r>
              <a:rPr lang="en-US" dirty="0">
                <a:effectLst/>
              </a:rPr>
              <a:t>One of the goals of the Christian life is the formation of Christ-like character, the character of Christ formed in our lives through the various life changing tools that God has chosen to use:</a:t>
            </a:r>
          </a:p>
          <a:p>
            <a:r>
              <a:rPr lang="en-US" dirty="0"/>
              <a:t>·</a:t>
            </a:r>
            <a:r>
              <a:rPr lang="en-US" dirty="0">
                <a:effectLst/>
              </a:rPr>
              <a:t> The ministry of the Holy Spirit (</a:t>
            </a:r>
            <a:r>
              <a:rPr lang="en-US" u="none" strike="noStrike" dirty="0">
                <a:effectLst/>
              </a:rPr>
              <a:t>Gal. 5:16-26</a:t>
            </a:r>
            <a:r>
              <a:rPr lang="en-US" dirty="0">
                <a:effectLst/>
              </a:rPr>
              <a:t>) </a:t>
            </a:r>
          </a:p>
          <a:p>
            <a:r>
              <a:rPr lang="en-US" dirty="0"/>
              <a:t>·</a:t>
            </a:r>
            <a:r>
              <a:rPr lang="en-US" dirty="0">
                <a:effectLst/>
              </a:rPr>
              <a:t> The truth of the Word (</a:t>
            </a:r>
            <a:r>
              <a:rPr lang="en-US" u="none" strike="noStrike" dirty="0">
                <a:effectLst/>
              </a:rPr>
              <a:t>Ps. 19:7-14; 119:9-11</a:t>
            </a:r>
            <a:r>
              <a:rPr lang="en-US" dirty="0">
                <a:effectLst/>
              </a:rPr>
              <a:t>; </a:t>
            </a:r>
            <a:r>
              <a:rPr lang="en-US" u="none" strike="noStrike" dirty="0">
                <a:effectLst/>
              </a:rPr>
              <a:t>John 17:17</a:t>
            </a:r>
            <a:r>
              <a:rPr lang="en-US" dirty="0">
                <a:effectLst/>
              </a:rPr>
              <a:t>) </a:t>
            </a:r>
          </a:p>
          <a:p>
            <a:r>
              <a:rPr lang="en-US" dirty="0"/>
              <a:t>·</a:t>
            </a:r>
            <a:r>
              <a:rPr lang="en-US" dirty="0">
                <a:effectLst/>
              </a:rPr>
              <a:t> The trials and testings' of life (</a:t>
            </a:r>
            <a:r>
              <a:rPr lang="en-US" u="none" strike="noStrike" dirty="0">
                <a:effectLst/>
              </a:rPr>
              <a:t>Jam. 1:2-4</a:t>
            </a:r>
            <a:r>
              <a:rPr lang="en-US" dirty="0">
                <a:effectLst/>
              </a:rPr>
              <a:t>; </a:t>
            </a:r>
            <a:r>
              <a:rPr lang="en-US" u="none" strike="noStrike" dirty="0">
                <a:effectLst/>
              </a:rPr>
              <a:t>Ps. 119:67, 71</a:t>
            </a:r>
            <a:r>
              <a:rPr lang="en-US" dirty="0">
                <a:effectLst/>
              </a:rPr>
              <a:t>)</a:t>
            </a:r>
          </a:p>
          <a:p>
            <a:r>
              <a:rPr lang="en-US" dirty="0"/>
              <a:t>·</a:t>
            </a:r>
            <a:r>
              <a:rPr lang="en-US" dirty="0">
                <a:effectLst/>
              </a:rPr>
              <a:t> The ministry of others as iron sharpens iron (</a:t>
            </a:r>
            <a:r>
              <a:rPr lang="en-US" u="none" strike="noStrike" dirty="0">
                <a:effectLst/>
              </a:rPr>
              <a:t>Prov. 27:17</a:t>
            </a:r>
            <a:r>
              <a:rPr lang="en-US" dirty="0">
                <a:effectLst/>
              </a:rPr>
              <a:t>)</a:t>
            </a:r>
          </a:p>
          <a:p>
            <a:r>
              <a:rPr lang="en-US" dirty="0">
                <a:effectLst/>
              </a:rPr>
              <a:t>For these tools to be truly effective, we need personal diligence in honestly dealing with the heart.</a:t>
            </a:r>
          </a:p>
          <a:p>
            <a:endParaRPr lang="en-US" dirty="0"/>
          </a:p>
        </p:txBody>
      </p:sp>
    </p:spTree>
    <p:extLst>
      <p:ext uri="{BB962C8B-B14F-4D97-AF65-F5344CB8AC3E}">
        <p14:creationId xmlns:p14="http://schemas.microsoft.com/office/powerpoint/2010/main" val="2902620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853755"/>
            <a:ext cx="8305799" cy="4394645"/>
          </a:xfrm>
        </p:spPr>
        <p:txBody>
          <a:bodyPr>
            <a:normAutofit/>
          </a:bodyPr>
          <a:lstStyle/>
          <a:p>
            <a:r>
              <a:rPr lang="en-US" sz="2400" dirty="0">
                <a:effectLst/>
              </a:rPr>
              <a:t>Since the heart is so important to what we think, say, and do, we each need to regularly do open heart surgery with the scalpel of the Word under the guiding hand of the great physician, the Lord Jesus. </a:t>
            </a:r>
          </a:p>
          <a:p>
            <a:r>
              <a:rPr lang="en-US" sz="2400" dirty="0">
                <a:effectLst/>
              </a:rPr>
              <a:t>We accomplish this through the teaching, guiding, convicting ministry of the Holy Spirit. </a:t>
            </a:r>
          </a:p>
          <a:p>
            <a:r>
              <a:rPr lang="en-US" sz="2400" dirty="0">
                <a:effectLst/>
              </a:rPr>
              <a:t>Like a sharp two-edged sword, the Word divides the inner man asunder to reveal the true condition and needs of our hearts (</a:t>
            </a:r>
            <a:r>
              <a:rPr lang="en-US" sz="2400" u="none" strike="noStrike" dirty="0">
                <a:effectLst/>
              </a:rPr>
              <a:t>Heb. 4:12</a:t>
            </a:r>
            <a:r>
              <a:rPr lang="en-US" sz="2400" dirty="0">
                <a:effectLst/>
              </a:rPr>
              <a:t>).</a:t>
            </a:r>
            <a:endParaRPr lang="en-US" sz="2400" dirty="0"/>
          </a:p>
        </p:txBody>
      </p:sp>
    </p:spTree>
    <p:extLst>
      <p:ext uri="{BB962C8B-B14F-4D97-AF65-F5344CB8AC3E}">
        <p14:creationId xmlns:p14="http://schemas.microsoft.com/office/powerpoint/2010/main" val="3269454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304801" y="1853755"/>
            <a:ext cx="8285018" cy="4199725"/>
          </a:xfrm>
        </p:spPr>
        <p:txBody>
          <a:bodyPr>
            <a:normAutofit fontScale="85000" lnSpcReduction="10000"/>
          </a:bodyPr>
          <a:lstStyle/>
          <a:p>
            <a:r>
              <a:rPr lang="en-US" sz="2400" dirty="0">
                <a:effectLst/>
              </a:rPr>
              <a:t>Most people today want to be successful according to their own idea of success. However, as you listen to the success propaganda of today, again and again the focus of attention is on one of two things. </a:t>
            </a:r>
          </a:p>
          <a:p>
            <a:r>
              <a:rPr lang="en-US" sz="2400" dirty="0">
                <a:effectLst/>
              </a:rPr>
              <a:t>First, the vast majority of thinking, writing, and talk focuses on the outer self—on how smart we can appear</a:t>
            </a:r>
            <a:r>
              <a:rPr lang="en-US" sz="2400" dirty="0"/>
              <a:t> or the kind of impression we make. </a:t>
            </a:r>
            <a:endParaRPr lang="en-US" sz="2400" dirty="0">
              <a:effectLst/>
            </a:endParaRPr>
          </a:p>
          <a:p>
            <a:r>
              <a:rPr lang="en-US" sz="2400" dirty="0"/>
              <a:t>And second, very little that you read places any emphasis on the inner man, on the heart, the wellspring of our thoughts, motives, ambitions, values, and decisions.</a:t>
            </a:r>
          </a:p>
          <a:p>
            <a:r>
              <a:rPr lang="en-US" sz="2400" dirty="0"/>
              <a:t>Scripture’s goal is not material or even spiritual gain for oneself, nor self-realization or promotion, but the realization of our calling as heralds and ambassadors of Jesus Christ. </a:t>
            </a:r>
          </a:p>
          <a:p>
            <a:endParaRPr lang="en-US" sz="1200" dirty="0"/>
          </a:p>
        </p:txBody>
      </p:sp>
    </p:spTree>
    <p:extLst>
      <p:ext uri="{BB962C8B-B14F-4D97-AF65-F5344CB8AC3E}">
        <p14:creationId xmlns:p14="http://schemas.microsoft.com/office/powerpoint/2010/main" val="299463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853755"/>
            <a:ext cx="8305799" cy="4199725"/>
          </a:xfrm>
        </p:spPr>
        <p:txBody>
          <a:bodyPr>
            <a:normAutofit/>
          </a:bodyPr>
          <a:lstStyle/>
          <a:p>
            <a:r>
              <a:rPr lang="en-US" sz="2400" dirty="0">
                <a:effectLst/>
              </a:rPr>
              <a:t>In our society today, we focus on inner feelings and on purely personal hopes and goals. </a:t>
            </a:r>
          </a:p>
          <a:p>
            <a:r>
              <a:rPr lang="en-US" sz="2400" dirty="0">
                <a:effectLst/>
              </a:rPr>
              <a:t>God is deemed necessary to help his people attain the desires of their hearts or to find perfect happiness. </a:t>
            </a:r>
          </a:p>
          <a:p>
            <a:r>
              <a:rPr lang="en-US" sz="2400" dirty="0">
                <a:effectLst/>
              </a:rPr>
              <a:t>Some even make the object of religion sound like —acquiring only the goods of this life. </a:t>
            </a:r>
            <a:r>
              <a:rPr lang="en-US" sz="2400" dirty="0"/>
              <a:t>That</a:t>
            </a:r>
            <a:r>
              <a:rPr lang="en-US" sz="2400" dirty="0">
                <a:effectLst/>
              </a:rPr>
              <a:t> prosperity of material items is inevitable of true faith? </a:t>
            </a:r>
            <a:endParaRPr lang="en-US" sz="2400" dirty="0"/>
          </a:p>
        </p:txBody>
      </p:sp>
    </p:spTree>
    <p:extLst>
      <p:ext uri="{BB962C8B-B14F-4D97-AF65-F5344CB8AC3E}">
        <p14:creationId xmlns:p14="http://schemas.microsoft.com/office/powerpoint/2010/main" val="3336822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853755"/>
            <a:ext cx="8305799" cy="4199725"/>
          </a:xfrm>
        </p:spPr>
        <p:txBody>
          <a:bodyPr>
            <a:normAutofit/>
          </a:bodyPr>
          <a:lstStyle/>
          <a:p>
            <a:r>
              <a:rPr lang="en-US" dirty="0">
                <a:effectLst/>
              </a:rPr>
              <a:t>Importantly and interestingly, the Bible says very little about success, especially that kind of success, but as seen, it says a tremendous amount about the heart because the heart is the wellspring of true success.</a:t>
            </a:r>
          </a:p>
          <a:p>
            <a:r>
              <a:rPr lang="en-US" dirty="0"/>
              <a:t>Isaiah 55:8-11 “For My thoughts are not your thoughts, Neither are your ways My ways,” declares the LORD. 9 “For as the heavens are higher than the earth, So are My ways higher than your ways, And My thoughts than your thoughts.”</a:t>
            </a:r>
          </a:p>
          <a:p>
            <a:r>
              <a:rPr lang="en-US" dirty="0"/>
              <a:t>Create in me a clean heart and renew a right (steadfast) spirit within me. Ps. 51:10</a:t>
            </a:r>
          </a:p>
        </p:txBody>
      </p:sp>
    </p:spTree>
    <p:extLst>
      <p:ext uri="{BB962C8B-B14F-4D97-AF65-F5344CB8AC3E}">
        <p14:creationId xmlns:p14="http://schemas.microsoft.com/office/powerpoint/2010/main" val="1098058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853755"/>
            <a:ext cx="8229599" cy="4199725"/>
          </a:xfrm>
        </p:spPr>
        <p:txBody>
          <a:bodyPr>
            <a:normAutofit fontScale="92500" lnSpcReduction="10000"/>
          </a:bodyPr>
          <a:lstStyle/>
          <a:p>
            <a:pPr marL="0" indent="0">
              <a:buNone/>
            </a:pPr>
            <a:r>
              <a:rPr lang="en-US" sz="2200" b="1" dirty="0">
                <a:effectLst/>
              </a:rPr>
              <a:t>The Heart Needs Guarding</a:t>
            </a:r>
            <a:endParaRPr lang="en-US" sz="2200" dirty="0">
              <a:effectLst/>
            </a:endParaRPr>
          </a:p>
          <a:p>
            <a:r>
              <a:rPr lang="en-US" sz="2200" dirty="0">
                <a:effectLst/>
              </a:rPr>
              <a:t>The heart needs guarding because it’s naturally bent </a:t>
            </a:r>
            <a:r>
              <a:rPr lang="en-US" sz="2200" dirty="0"/>
              <a:t>on following the flesh. </a:t>
            </a:r>
            <a:r>
              <a:rPr lang="en-US" sz="2200" dirty="0">
                <a:effectLst/>
              </a:rPr>
              <a:t> </a:t>
            </a:r>
          </a:p>
          <a:p>
            <a:r>
              <a:rPr lang="en-US" sz="2200" dirty="0">
                <a:effectLst/>
              </a:rPr>
              <a:t>And this is true even of those who have been regenerated by the Spirit of God through faith in Jesus Christ. </a:t>
            </a:r>
          </a:p>
          <a:p>
            <a:r>
              <a:rPr lang="en-US" sz="2200" dirty="0">
                <a:effectLst/>
              </a:rPr>
              <a:t>While believers possess the new nature and the capacity to know God and discern spiritual things, and while they have received the enlightening and empowering ministry of the Holy Spirit</a:t>
            </a:r>
            <a:endParaRPr lang="en-US" sz="2200" dirty="0"/>
          </a:p>
          <a:p>
            <a:r>
              <a:rPr lang="en-US" sz="2200" dirty="0"/>
              <a:t>We</a:t>
            </a:r>
            <a:r>
              <a:rPr lang="en-US" sz="2200" dirty="0">
                <a:effectLst/>
              </a:rPr>
              <a:t> still possess the power to choose the old nature or the capacity for evil and selfish pursuits by which they can independently strive to handle life on their own apart from God. </a:t>
            </a:r>
          </a:p>
          <a:p>
            <a:endParaRPr lang="en-US" dirty="0"/>
          </a:p>
        </p:txBody>
      </p:sp>
    </p:spTree>
    <p:extLst>
      <p:ext uri="{BB962C8B-B14F-4D97-AF65-F5344CB8AC3E}">
        <p14:creationId xmlns:p14="http://schemas.microsoft.com/office/powerpoint/2010/main" val="108949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853755"/>
            <a:ext cx="8049491" cy="4199725"/>
          </a:xfrm>
        </p:spPr>
        <p:txBody>
          <a:bodyPr>
            <a:normAutofit fontScale="85000" lnSpcReduction="10000"/>
          </a:bodyPr>
          <a:lstStyle/>
          <a:p>
            <a:r>
              <a:rPr lang="en-US" sz="2100" dirty="0">
                <a:effectLst/>
              </a:rPr>
              <a:t>Is it any wonder then, that Solomon challenges us:</a:t>
            </a:r>
          </a:p>
          <a:p>
            <a:r>
              <a:rPr lang="en-US" sz="2100" dirty="0">
                <a:effectLst/>
              </a:rPr>
              <a:t>Above all else, guard your heart, for it is the wellspring of life. (</a:t>
            </a:r>
            <a:r>
              <a:rPr lang="en-US" sz="2100" u="none" strike="noStrike" dirty="0">
                <a:effectLst/>
              </a:rPr>
              <a:t>Proverbs 4:23</a:t>
            </a:r>
            <a:r>
              <a:rPr lang="en-US" sz="2100" dirty="0">
                <a:effectLst/>
              </a:rPr>
              <a:t>, NIV) </a:t>
            </a:r>
          </a:p>
          <a:p>
            <a:r>
              <a:rPr lang="en-US" sz="2100" dirty="0">
                <a:effectLst/>
              </a:rPr>
              <a:t>Swindoll writes: “How important is the heart? It is there that character is formed. It alone holds the secrets of true success. Its treasures are priceless—but they can be stolen.”</a:t>
            </a:r>
          </a:p>
          <a:p>
            <a:r>
              <a:rPr lang="en-US" sz="2100" dirty="0">
                <a:effectLst/>
              </a:rPr>
              <a:t>We must all ask ourselves this question: How well am I guarding (keeping) my heart?</a:t>
            </a:r>
          </a:p>
          <a:p>
            <a:r>
              <a:rPr lang="en-US" sz="2100" dirty="0">
                <a:effectLst/>
              </a:rPr>
              <a:t> Is the condition of my heart my greatest concern? It should be because it is so determinative of every aspect of life. </a:t>
            </a:r>
          </a:p>
          <a:p>
            <a:r>
              <a:rPr lang="en-US" sz="2100" dirty="0">
                <a:effectLst/>
              </a:rPr>
              <a:t>It ultimately determines our love for God and for others. It determines who we are and what we do.</a:t>
            </a:r>
          </a:p>
          <a:p>
            <a:endParaRPr lang="en-US" dirty="0"/>
          </a:p>
        </p:txBody>
      </p:sp>
    </p:spTree>
    <p:extLst>
      <p:ext uri="{BB962C8B-B14F-4D97-AF65-F5344CB8AC3E}">
        <p14:creationId xmlns:p14="http://schemas.microsoft.com/office/powerpoint/2010/main" val="1348484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2F9A-1F66-4E33-B5FC-410349ABEA2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3D0D010-37BC-4DDC-81F8-F3D1BE68DAD3}"/>
              </a:ext>
            </a:extLst>
          </p:cNvPr>
          <p:cNvSpPr>
            <a:spLocks noGrp="1"/>
          </p:cNvSpPr>
          <p:nvPr>
            <p:ph idx="1"/>
          </p:nvPr>
        </p:nvSpPr>
        <p:spPr/>
        <p:txBody>
          <a:bodyPr/>
          <a:lstStyle/>
          <a:p>
            <a:r>
              <a:rPr lang="en-US" dirty="0"/>
              <a:t>Next Bible Study-TBA</a:t>
            </a:r>
          </a:p>
        </p:txBody>
      </p:sp>
    </p:spTree>
    <p:extLst>
      <p:ext uri="{BB962C8B-B14F-4D97-AF65-F5344CB8AC3E}">
        <p14:creationId xmlns:p14="http://schemas.microsoft.com/office/powerpoint/2010/main" val="259074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a:t>Guarding the Heart-Bible.org</a:t>
            </a:r>
            <a:endParaRPr lang="en-US" dirty="0"/>
          </a:p>
        </p:txBody>
      </p:sp>
    </p:spTree>
    <p:extLst>
      <p:ext uri="{BB962C8B-B14F-4D97-AF65-F5344CB8AC3E}">
        <p14:creationId xmlns:p14="http://schemas.microsoft.com/office/powerpoint/2010/main" val="2804424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1E075-80C8-4C39-9E8B-AEB227459906}"/>
              </a:ext>
            </a:extLst>
          </p:cNvPr>
          <p:cNvSpPr>
            <a:spLocks noGrp="1"/>
          </p:cNvSpPr>
          <p:nvPr>
            <p:ph type="title"/>
          </p:nvPr>
        </p:nvSpPr>
        <p:spPr/>
        <p:txBody>
          <a:bodyPr/>
          <a:lstStyle/>
          <a:p>
            <a:r>
              <a:rPr lang="en-US" dirty="0"/>
              <a:t>Thoughts &amp; Intents </a:t>
            </a:r>
          </a:p>
        </p:txBody>
      </p:sp>
      <p:sp>
        <p:nvSpPr>
          <p:cNvPr id="3" name="Content Placeholder 2">
            <a:extLst>
              <a:ext uri="{FF2B5EF4-FFF2-40B4-BE49-F238E27FC236}">
                <a16:creationId xmlns:a16="http://schemas.microsoft.com/office/drawing/2014/main" id="{203D4095-8610-46CA-BAB5-A1132CFF3B86}"/>
              </a:ext>
            </a:extLst>
          </p:cNvPr>
          <p:cNvSpPr>
            <a:spLocks noGrp="1"/>
          </p:cNvSpPr>
          <p:nvPr>
            <p:ph idx="1"/>
          </p:nvPr>
        </p:nvSpPr>
        <p:spPr/>
        <p:txBody>
          <a:bodyPr>
            <a:normAutofit/>
          </a:bodyPr>
          <a:lstStyle/>
          <a:p>
            <a:r>
              <a:rPr lang="en-US" sz="3200" dirty="0"/>
              <a:t>What does it mean to guard your heart?</a:t>
            </a:r>
          </a:p>
        </p:txBody>
      </p:sp>
    </p:spTree>
    <p:extLst>
      <p:ext uri="{BB962C8B-B14F-4D97-AF65-F5344CB8AC3E}">
        <p14:creationId xmlns:p14="http://schemas.microsoft.com/office/powerpoint/2010/main" val="3702139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693683"/>
            <a:ext cx="6571343" cy="1049235"/>
          </a:xfrm>
        </p:spPr>
        <p:txBody>
          <a:bodyPr/>
          <a:lstStyle/>
          <a:p>
            <a:r>
              <a:rPr lang="en-US" dirty="0"/>
              <a:t>Thoughts &amp; Intents </a:t>
            </a:r>
          </a:p>
        </p:txBody>
      </p:sp>
      <p:sp>
        <p:nvSpPr>
          <p:cNvPr id="3" name="Content Placeholder 2"/>
          <p:cNvSpPr>
            <a:spLocks noGrp="1"/>
          </p:cNvSpPr>
          <p:nvPr>
            <p:ph idx="1"/>
          </p:nvPr>
        </p:nvSpPr>
        <p:spPr>
          <a:xfrm>
            <a:off x="716973" y="1856509"/>
            <a:ext cx="7457209" cy="4419600"/>
          </a:xfrm>
        </p:spPr>
        <p:txBody>
          <a:bodyPr>
            <a:normAutofit fontScale="92500"/>
          </a:bodyPr>
          <a:lstStyle/>
          <a:p>
            <a:r>
              <a:rPr lang="en-US" sz="2400" dirty="0">
                <a:effectLst/>
              </a:rPr>
              <a:t>Certainly we live in a consumer-oriented, materialistic,  society bent on pleasing self. In comparison to some portions of the world, most of us are accustomed to very high levels of luxury by way of our comforts, pleasures, and security. </a:t>
            </a:r>
          </a:p>
          <a:p>
            <a:r>
              <a:rPr lang="en-US" sz="2400" dirty="0">
                <a:effectLst/>
              </a:rPr>
              <a:t>With this has come the prominent idea that happiness comes in accomplishments, in recognition, in material possessions, comfort, and the like. </a:t>
            </a:r>
          </a:p>
          <a:p>
            <a:r>
              <a:rPr lang="en-US" sz="2400" dirty="0">
                <a:effectLst/>
              </a:rPr>
              <a:t>We have come to believe the mistaken (and Satan promoted) notion that if we just acquire certain things, then we can be truly happy and even secure.</a:t>
            </a:r>
            <a:endParaRPr lang="en-US" sz="2400" dirty="0"/>
          </a:p>
        </p:txBody>
      </p:sp>
    </p:spTree>
    <p:extLst>
      <p:ext uri="{BB962C8B-B14F-4D97-AF65-F5344CB8AC3E}">
        <p14:creationId xmlns:p14="http://schemas.microsoft.com/office/powerpoint/2010/main" val="343405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533400" y="2015733"/>
            <a:ext cx="7917873" cy="4037747"/>
          </a:xfrm>
        </p:spPr>
        <p:txBody>
          <a:bodyPr>
            <a:normAutofit fontScale="92500" lnSpcReduction="10000"/>
          </a:bodyPr>
          <a:lstStyle/>
          <a:p>
            <a:r>
              <a:rPr lang="en-US" sz="2800" dirty="0">
                <a:effectLst/>
              </a:rPr>
              <a:t>As a result, people develop their own agendas by which they seek to climb the mountain of success or happiness. </a:t>
            </a:r>
          </a:p>
          <a:p>
            <a:r>
              <a:rPr lang="en-US" sz="2800" dirty="0">
                <a:effectLst/>
              </a:rPr>
              <a:t>As Christians, we may have rejected some or even a lot of these notions. </a:t>
            </a:r>
          </a:p>
          <a:p>
            <a:r>
              <a:rPr lang="en-US" sz="2800" dirty="0">
                <a:effectLst/>
              </a:rPr>
              <a:t>Yet, the heart is deceitful and desperately wicked, and because we are all so easily influenced by the world around us, our hearts need guarding.</a:t>
            </a:r>
            <a:endParaRPr lang="en-US" sz="2800" dirty="0"/>
          </a:p>
        </p:txBody>
      </p:sp>
    </p:spTree>
    <p:extLst>
      <p:ext uri="{BB962C8B-B14F-4D97-AF65-F5344CB8AC3E}">
        <p14:creationId xmlns:p14="http://schemas.microsoft.com/office/powerpoint/2010/main" val="4285196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533400" y="2015733"/>
            <a:ext cx="7973291" cy="4037747"/>
          </a:xfrm>
        </p:spPr>
        <p:txBody>
          <a:bodyPr>
            <a:noAutofit/>
          </a:bodyPr>
          <a:lstStyle/>
          <a:p>
            <a:r>
              <a:rPr lang="en-US" sz="2400" dirty="0">
                <a:effectLst/>
              </a:rPr>
              <a:t>Scripture clearly teaches us that the real issues of life are spiritual and are really matters of the heart, the inner man. </a:t>
            </a:r>
          </a:p>
          <a:p>
            <a:r>
              <a:rPr lang="en-US" sz="2400" dirty="0">
                <a:effectLst/>
              </a:rPr>
              <a:t>Maybe it’s for this reason the word “heart” is found so many times in the Bible. </a:t>
            </a:r>
          </a:p>
          <a:p>
            <a:r>
              <a:rPr lang="en-US" sz="2400" dirty="0">
                <a:effectLst/>
              </a:rPr>
              <a:t>Because the word “heart” can be translated a number of ways, depending on the context, the number of times it is found varies in the different translations of the English Bible (863 in the NASB, 963 in the KJV, and 791 in the NIV). </a:t>
            </a:r>
            <a:endParaRPr lang="en-US" sz="2400" dirty="0"/>
          </a:p>
        </p:txBody>
      </p:sp>
    </p:spTree>
    <p:extLst>
      <p:ext uri="{BB962C8B-B14F-4D97-AF65-F5344CB8AC3E}">
        <p14:creationId xmlns:p14="http://schemas.microsoft.com/office/powerpoint/2010/main" val="734295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533400" y="2015733"/>
            <a:ext cx="8305799" cy="3927867"/>
          </a:xfrm>
        </p:spPr>
        <p:txBody>
          <a:bodyPr>
            <a:normAutofit fontScale="92500" lnSpcReduction="10000"/>
          </a:bodyPr>
          <a:lstStyle/>
          <a:p>
            <a:r>
              <a:rPr lang="en-US" sz="2800" dirty="0">
                <a:effectLst/>
              </a:rPr>
              <a:t>As these numbers suggest, the heart is a prominent concept and one of the most commonly used words of the Bible. </a:t>
            </a:r>
          </a:p>
          <a:p>
            <a:r>
              <a:rPr lang="en-US" sz="2800" dirty="0">
                <a:effectLst/>
              </a:rPr>
              <a:t>When used metaphorically (referring to the inner man) </a:t>
            </a:r>
            <a:r>
              <a:rPr lang="en-US" sz="2800" dirty="0"/>
              <a:t>T</a:t>
            </a:r>
            <a:r>
              <a:rPr lang="en-US" sz="2800" dirty="0">
                <a:effectLst/>
              </a:rPr>
              <a:t>he heart depending of the context,  context) heart refers to either the mind, the emotions, the will, to the sinful nature, </a:t>
            </a:r>
            <a:r>
              <a:rPr lang="en-US" sz="2800" i="1" dirty="0">
                <a:effectLst/>
              </a:rPr>
              <a:t>inclusively</a:t>
            </a:r>
            <a:r>
              <a:rPr lang="en-US" sz="2800" dirty="0">
                <a:effectLst/>
              </a:rPr>
              <a:t> to the total inner man, or simply to the person as a whole and is often translated as such.</a:t>
            </a:r>
            <a:endParaRPr lang="en-US" sz="2800" dirty="0"/>
          </a:p>
        </p:txBody>
      </p:sp>
    </p:spTree>
    <p:extLst>
      <p:ext uri="{BB962C8B-B14F-4D97-AF65-F5344CB8AC3E}">
        <p14:creationId xmlns:p14="http://schemas.microsoft.com/office/powerpoint/2010/main" val="1551131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381000" y="1837146"/>
            <a:ext cx="8381999" cy="4311518"/>
          </a:xfrm>
        </p:spPr>
        <p:txBody>
          <a:bodyPr>
            <a:noAutofit/>
          </a:bodyPr>
          <a:lstStyle/>
          <a:p>
            <a:r>
              <a:rPr lang="en-US" sz="2400" dirty="0">
                <a:effectLst/>
              </a:rPr>
              <a:t>The term heart, then, generally speaks of the inner person and the spiritual life in all its various aspects. </a:t>
            </a:r>
          </a:p>
          <a:p>
            <a:r>
              <a:rPr lang="en-US" sz="2400" dirty="0">
                <a:effectLst/>
              </a:rPr>
              <a:t>This multiple use of “heart” along with the way it is used strongly focuses our attention on the importance of the spiritual life. </a:t>
            </a:r>
          </a:p>
          <a:p>
            <a:r>
              <a:rPr lang="en-US" sz="2400" dirty="0">
                <a:effectLst/>
              </a:rPr>
              <a:t>Like the human heart, it is central and vital to our existence.</a:t>
            </a:r>
          </a:p>
          <a:p>
            <a:r>
              <a:rPr lang="en-US" sz="2400" dirty="0"/>
              <a:t>Biblical Christianity centers in an inward, intimate walk with God by faith.</a:t>
            </a:r>
          </a:p>
        </p:txBody>
      </p:sp>
    </p:spTree>
    <p:extLst>
      <p:ext uri="{BB962C8B-B14F-4D97-AF65-F5344CB8AC3E}">
        <p14:creationId xmlns:p14="http://schemas.microsoft.com/office/powerpoint/2010/main" val="2147884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&amp; Intents </a:t>
            </a:r>
          </a:p>
        </p:txBody>
      </p:sp>
      <p:sp>
        <p:nvSpPr>
          <p:cNvPr id="3" name="Content Placeholder 2"/>
          <p:cNvSpPr>
            <a:spLocks noGrp="1"/>
          </p:cNvSpPr>
          <p:nvPr>
            <p:ph idx="1"/>
          </p:nvPr>
        </p:nvSpPr>
        <p:spPr>
          <a:xfrm>
            <a:off x="457200" y="1798335"/>
            <a:ext cx="8049491" cy="4450063"/>
          </a:xfrm>
        </p:spPr>
        <p:txBody>
          <a:bodyPr>
            <a:normAutofit lnSpcReduction="10000"/>
          </a:bodyPr>
          <a:lstStyle/>
          <a:p>
            <a:r>
              <a:rPr lang="en-US" sz="2200" dirty="0">
                <a:effectLst/>
              </a:rPr>
              <a:t>As evidenced by the many recurrences, the term “heart” is a very important word because God is so deeply concerned about the inner man or the condition of the heart. </a:t>
            </a:r>
          </a:p>
          <a:p>
            <a:r>
              <a:rPr lang="en-US" sz="2200" u="none" strike="noStrike" dirty="0">
                <a:effectLst/>
              </a:rPr>
              <a:t>1 Samuel 16:7</a:t>
            </a:r>
            <a:r>
              <a:rPr lang="en-US" sz="2200" dirty="0">
                <a:effectLst/>
              </a:rPr>
              <a:t> But the LORD said to Samuel, “Do not look at his appearance or at the height of his stature, because I have rejected him; for God sees not as man sees, for man looks at the outward appearance, but the LORD looks at the heart.” </a:t>
            </a:r>
          </a:p>
          <a:p>
            <a:r>
              <a:rPr lang="en-US" sz="2200" u="none" strike="noStrike" dirty="0">
                <a:effectLst/>
              </a:rPr>
              <a:t>Jeremiah 17:9-10</a:t>
            </a:r>
            <a:r>
              <a:rPr lang="en-US" sz="2200" dirty="0">
                <a:effectLst/>
              </a:rPr>
              <a:t> The heart is more deceitful than all else And is desperately sick; Who can understand it? 10 I, the LORD, search the heart, I test the mind, Even to give to each man according to his ways, According to the results of his deeds.</a:t>
            </a:r>
          </a:p>
          <a:p>
            <a:endParaRPr lang="en-US" dirty="0"/>
          </a:p>
        </p:txBody>
      </p:sp>
    </p:spTree>
    <p:extLst>
      <p:ext uri="{BB962C8B-B14F-4D97-AF65-F5344CB8AC3E}">
        <p14:creationId xmlns:p14="http://schemas.microsoft.com/office/powerpoint/2010/main" val="3534815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13143-2939-4688-AF33-2AA8E1548D19}"/>
              </a:ext>
            </a:extLst>
          </p:cNvPr>
          <p:cNvSpPr>
            <a:spLocks noGrp="1"/>
          </p:cNvSpPr>
          <p:nvPr>
            <p:ph type="title"/>
          </p:nvPr>
        </p:nvSpPr>
        <p:spPr/>
        <p:txBody>
          <a:bodyPr/>
          <a:lstStyle/>
          <a:p>
            <a:r>
              <a:rPr lang="en-US" dirty="0"/>
              <a:t>Thoughts &amp; Intents </a:t>
            </a:r>
          </a:p>
        </p:txBody>
      </p:sp>
      <p:sp>
        <p:nvSpPr>
          <p:cNvPr id="3" name="Content Placeholder 2">
            <a:extLst>
              <a:ext uri="{FF2B5EF4-FFF2-40B4-BE49-F238E27FC236}">
                <a16:creationId xmlns:a16="http://schemas.microsoft.com/office/drawing/2014/main" id="{CA524A7E-82B5-4D77-AAA0-E961AEE798DA}"/>
              </a:ext>
            </a:extLst>
          </p:cNvPr>
          <p:cNvSpPr>
            <a:spLocks noGrp="1"/>
          </p:cNvSpPr>
          <p:nvPr>
            <p:ph idx="1"/>
          </p:nvPr>
        </p:nvSpPr>
        <p:spPr>
          <a:xfrm>
            <a:off x="609600" y="2015733"/>
            <a:ext cx="8229599" cy="3450613"/>
          </a:xfrm>
        </p:spPr>
        <p:txBody>
          <a:bodyPr>
            <a:normAutofit/>
          </a:bodyPr>
          <a:lstStyle/>
          <a:p>
            <a:r>
              <a:rPr lang="en-US" sz="2400" dirty="0"/>
              <a:t>How can we deal with issues or things that impact our hearts?</a:t>
            </a:r>
          </a:p>
        </p:txBody>
      </p:sp>
    </p:spTree>
    <p:extLst>
      <p:ext uri="{BB962C8B-B14F-4D97-AF65-F5344CB8AC3E}">
        <p14:creationId xmlns:p14="http://schemas.microsoft.com/office/powerpoint/2010/main" val="105143618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TotalTime>
  <Words>1427</Words>
  <Application>Microsoft Office PowerPoint</Application>
  <PresentationFormat>On-screen Show (4:3)</PresentationFormat>
  <Paragraphs>70</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Gill Sans MT</vt:lpstr>
      <vt:lpstr>Gallery</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Thoughts &amp; Intents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&amp; Intents </dc:title>
  <dc:creator>Abiding Faith</dc:creator>
  <cp:lastModifiedBy>Abiding Faith</cp:lastModifiedBy>
  <cp:revision>1</cp:revision>
  <dcterms:created xsi:type="dcterms:W3CDTF">2018-04-04T22:59:48Z</dcterms:created>
  <dcterms:modified xsi:type="dcterms:W3CDTF">2018-04-04T23:04:16Z</dcterms:modified>
</cp:coreProperties>
</file>