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handoutMasterIdLst>
    <p:handoutMasterId r:id="rId24"/>
  </p:handoutMasterIdLst>
  <p:sldIdLst>
    <p:sldId id="256" r:id="rId2"/>
    <p:sldId id="259" r:id="rId3"/>
    <p:sldId id="257" r:id="rId4"/>
    <p:sldId id="260" r:id="rId5"/>
    <p:sldId id="258" r:id="rId6"/>
    <p:sldId id="270" r:id="rId7"/>
    <p:sldId id="263" r:id="rId8"/>
    <p:sldId id="268" r:id="rId9"/>
    <p:sldId id="269" r:id="rId10"/>
    <p:sldId id="271" r:id="rId11"/>
    <p:sldId id="275" r:id="rId12"/>
    <p:sldId id="262" r:id="rId13"/>
    <p:sldId id="272" r:id="rId14"/>
    <p:sldId id="265" r:id="rId15"/>
    <p:sldId id="266" r:id="rId16"/>
    <p:sldId id="267" r:id="rId17"/>
    <p:sldId id="261" r:id="rId18"/>
    <p:sldId id="277" r:id="rId19"/>
    <p:sldId id="278" r:id="rId20"/>
    <p:sldId id="276" r:id="rId21"/>
    <p:sldId id="273" r:id="rId22"/>
    <p:sldId id="274" r:id="rId23"/>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67" autoAdjust="0"/>
    <p:restoredTop sz="94660"/>
  </p:normalViewPr>
  <p:slideViewPr>
    <p:cSldViewPr snapToGrid="0">
      <p:cViewPr varScale="1">
        <p:scale>
          <a:sx n="81" d="100"/>
          <a:sy n="81" d="100"/>
        </p:scale>
        <p:origin x="834" y="9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7F0252-1006-42C9-8092-08882BDF4285}"/>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1AB70F3-D187-4A50-AB0F-D5C7DE114631}"/>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9E7DDE26-6A2D-4872-8363-6FDD40E56276}" type="datetimeFigureOut">
              <a:rPr lang="en-US" smtClean="0"/>
              <a:t>6/13/2018</a:t>
            </a:fld>
            <a:endParaRPr lang="en-US"/>
          </a:p>
        </p:txBody>
      </p:sp>
      <p:sp>
        <p:nvSpPr>
          <p:cNvPr id="4" name="Footer Placeholder 3">
            <a:extLst>
              <a:ext uri="{FF2B5EF4-FFF2-40B4-BE49-F238E27FC236}">
                <a16:creationId xmlns:a16="http://schemas.microsoft.com/office/drawing/2014/main" id="{3B6C28A0-F155-4A20-A70A-D47C99028CFA}"/>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E7C9438-9529-4973-A7FC-5DAE305A080D}"/>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7294B0E7-0DB1-4478-BB65-4AFAEB54FB78}" type="slidenum">
              <a:rPr lang="en-US" smtClean="0"/>
              <a:t>‹#›</a:t>
            </a:fld>
            <a:endParaRPr lang="en-US"/>
          </a:p>
        </p:txBody>
      </p:sp>
    </p:spTree>
    <p:extLst>
      <p:ext uri="{BB962C8B-B14F-4D97-AF65-F5344CB8AC3E}">
        <p14:creationId xmlns:p14="http://schemas.microsoft.com/office/powerpoint/2010/main" val="35252103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1F662D7D-D6DE-432E-ACD4-9C2442615637}" type="datetimeFigureOut">
              <a:rPr lang="en-US" smtClean="0"/>
              <a:t>6/13/2018</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176491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3624239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1F662D7D-D6DE-432E-ACD4-9C2442615637}" type="datetimeFigureOut">
              <a:rPr lang="en-US" smtClean="0"/>
              <a:t>6/13/2018</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595891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1F662D7D-D6DE-432E-ACD4-9C2442615637}" type="datetimeFigureOut">
              <a:rPr lang="en-US" smtClean="0"/>
              <a:t>6/13/2018</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54D30EC5-706A-4D40-84A8-0D9014B374BA}"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79725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1F662D7D-D6DE-432E-ACD4-9C2442615637}" type="datetimeFigureOut">
              <a:rPr lang="en-US" smtClean="0"/>
              <a:t>6/13/2018</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3027755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435513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336608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1281459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1F662D7D-D6DE-432E-ACD4-9C2442615637}" type="datetimeFigureOut">
              <a:rPr lang="en-US" smtClean="0"/>
              <a:t>6/13/2018</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30013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94840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1F662D7D-D6DE-432E-ACD4-9C2442615637}" type="datetimeFigureOut">
              <a:rPr lang="en-US" smtClean="0"/>
              <a:t>6/13/2018</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54588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49141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182036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415035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86140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24845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662D7D-D6DE-432E-ACD4-9C2442615637}" type="datetimeFigureOut">
              <a:rPr lang="en-US" smtClean="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D30EC5-706A-4D40-84A8-0D9014B374BA}" type="slidenum">
              <a:rPr lang="en-US" smtClean="0"/>
              <a:t>‹#›</a:t>
            </a:fld>
            <a:endParaRPr lang="en-US" dirty="0"/>
          </a:p>
        </p:txBody>
      </p:sp>
    </p:spTree>
    <p:extLst>
      <p:ext uri="{BB962C8B-B14F-4D97-AF65-F5344CB8AC3E}">
        <p14:creationId xmlns:p14="http://schemas.microsoft.com/office/powerpoint/2010/main" val="2811708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F662D7D-D6DE-432E-ACD4-9C2442615637}" type="datetimeFigureOut">
              <a:rPr lang="en-US" smtClean="0"/>
              <a:t>6/13/2018</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4D30EC5-706A-4D40-84A8-0D9014B374BA}" type="slidenum">
              <a:rPr lang="en-US" smtClean="0"/>
              <a:t>‹#›</a:t>
            </a:fld>
            <a:endParaRPr lang="en-US" dirty="0"/>
          </a:p>
        </p:txBody>
      </p:sp>
    </p:spTree>
    <p:extLst>
      <p:ext uri="{BB962C8B-B14F-4D97-AF65-F5344CB8AC3E}">
        <p14:creationId xmlns:p14="http://schemas.microsoft.com/office/powerpoint/2010/main" val="131824953"/>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3" r:id="rId13"/>
    <p:sldLayoutId id="2147483944" r:id="rId14"/>
    <p:sldLayoutId id="2147483945" r:id="rId15"/>
    <p:sldLayoutId id="2147483946" r:id="rId16"/>
    <p:sldLayoutId id="214748394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nonverbalcommunication.wikispaces.com/Eye+Contact"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87DF-83B2-4F97-92C4-14EC079C5896}"/>
              </a:ext>
            </a:extLst>
          </p:cNvPr>
          <p:cNvSpPr>
            <a:spLocks noGrp="1"/>
          </p:cNvSpPr>
          <p:nvPr>
            <p:ph type="ctrTitle"/>
          </p:nvPr>
        </p:nvSpPr>
        <p:spPr>
          <a:xfrm>
            <a:off x="159171" y="388312"/>
            <a:ext cx="8825658" cy="1932709"/>
          </a:xfrm>
        </p:spPr>
        <p:txBody>
          <a:bodyPr/>
          <a:lstStyle/>
          <a:p>
            <a:r>
              <a:rPr lang="en-US" dirty="0"/>
              <a:t>We Are Family</a:t>
            </a:r>
          </a:p>
        </p:txBody>
      </p:sp>
      <p:sp>
        <p:nvSpPr>
          <p:cNvPr id="3" name="Subtitle 2">
            <a:extLst>
              <a:ext uri="{FF2B5EF4-FFF2-40B4-BE49-F238E27FC236}">
                <a16:creationId xmlns:a16="http://schemas.microsoft.com/office/drawing/2014/main" id="{32F0C049-DC88-455C-95CC-A4047F73DC51}"/>
              </a:ext>
            </a:extLst>
          </p:cNvPr>
          <p:cNvSpPr>
            <a:spLocks noGrp="1"/>
          </p:cNvSpPr>
          <p:nvPr>
            <p:ph type="subTitle" idx="1"/>
          </p:nvPr>
        </p:nvSpPr>
        <p:spPr>
          <a:xfrm>
            <a:off x="0" y="2478352"/>
            <a:ext cx="9144000" cy="1901295"/>
          </a:xfrm>
        </p:spPr>
        <p:txBody>
          <a:bodyPr>
            <a:noAutofit/>
          </a:bodyPr>
          <a:lstStyle/>
          <a:p>
            <a:r>
              <a:rPr lang="en-US" sz="3200" dirty="0"/>
              <a:t>God places lonely people in families. He leads prisoners out of prison into productive lives, but rebellious people must live in an unproductive land. Ps. 68:6 GW</a:t>
            </a:r>
          </a:p>
        </p:txBody>
      </p:sp>
    </p:spTree>
    <p:extLst>
      <p:ext uri="{BB962C8B-B14F-4D97-AF65-F5344CB8AC3E}">
        <p14:creationId xmlns:p14="http://schemas.microsoft.com/office/powerpoint/2010/main" val="4102124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8A4D-1A9A-439A-8336-77E32B61605A}"/>
              </a:ext>
            </a:extLst>
          </p:cNvPr>
          <p:cNvSpPr>
            <a:spLocks noGrp="1"/>
          </p:cNvSpPr>
          <p:nvPr>
            <p:ph type="title"/>
          </p:nvPr>
        </p:nvSpPr>
        <p:spPr>
          <a:xfrm>
            <a:off x="4000500" y="384363"/>
            <a:ext cx="4620986" cy="1293028"/>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8DA92860-263A-482A-8241-DC106C61D4BC}"/>
              </a:ext>
            </a:extLst>
          </p:cNvPr>
          <p:cNvSpPr>
            <a:spLocks noGrp="1"/>
          </p:cNvSpPr>
          <p:nvPr>
            <p:ph idx="1"/>
          </p:nvPr>
        </p:nvSpPr>
        <p:spPr>
          <a:xfrm>
            <a:off x="142503" y="1627528"/>
            <a:ext cx="9001497" cy="4846109"/>
          </a:xfrm>
        </p:spPr>
        <p:txBody>
          <a:bodyPr>
            <a:normAutofit fontScale="92500" lnSpcReduction="20000"/>
          </a:bodyPr>
          <a:lstStyle/>
          <a:p>
            <a:r>
              <a:rPr lang="en-US" sz="3200" dirty="0"/>
              <a:t>The </a:t>
            </a:r>
            <a:r>
              <a:rPr lang="en-US" sz="3200" i="1" dirty="0"/>
              <a:t>Sower of Discord</a:t>
            </a:r>
            <a:r>
              <a:rPr lang="en-US" sz="3200" dirty="0"/>
              <a:t> probes the vulnerabilities of other's; seeking for weak points to expose and exploit. </a:t>
            </a:r>
          </a:p>
          <a:p>
            <a:r>
              <a:rPr lang="en-US" sz="3200" dirty="0"/>
              <a:t>"Sowers of Discord" generally may present some </a:t>
            </a:r>
            <a:r>
              <a:rPr lang="en-US" sz="3200" i="1" dirty="0"/>
              <a:t>valid points</a:t>
            </a:r>
            <a:r>
              <a:rPr lang="en-US" sz="3200" dirty="0"/>
              <a:t> but generally do </a:t>
            </a:r>
            <a:r>
              <a:rPr lang="en-US" sz="3200" i="1" dirty="0"/>
              <a:t>not</a:t>
            </a:r>
            <a:r>
              <a:rPr lang="en-US" sz="3200" dirty="0"/>
              <a:t> offer </a:t>
            </a:r>
            <a:r>
              <a:rPr lang="en-US" sz="3200" i="1" dirty="0"/>
              <a:t>constructive criticism</a:t>
            </a:r>
            <a:r>
              <a:rPr lang="en-US" sz="3200" dirty="0"/>
              <a:t>.</a:t>
            </a:r>
          </a:p>
          <a:p>
            <a:r>
              <a:rPr lang="en-US" sz="3200" dirty="0"/>
              <a:t> Instead of pulling God's people together, they </a:t>
            </a:r>
            <a:r>
              <a:rPr lang="en-US" sz="3200" i="1" dirty="0"/>
              <a:t>divide</a:t>
            </a:r>
            <a:r>
              <a:rPr lang="en-US" sz="3200" dirty="0"/>
              <a:t> them. </a:t>
            </a:r>
          </a:p>
          <a:p>
            <a:r>
              <a:rPr lang="en-US" sz="3200" dirty="0"/>
              <a:t>They </a:t>
            </a:r>
            <a:r>
              <a:rPr lang="en-US" sz="3200" i="1" dirty="0"/>
              <a:t>project </a:t>
            </a:r>
            <a:r>
              <a:rPr lang="en-US" sz="3200" dirty="0"/>
              <a:t>their </a:t>
            </a:r>
            <a:r>
              <a:rPr lang="en-US" sz="3200" i="1" dirty="0"/>
              <a:t>angry hostile behaviors</a:t>
            </a:r>
            <a:r>
              <a:rPr lang="en-US" sz="3200" dirty="0"/>
              <a:t> onto people in the congregation or leaders. The </a:t>
            </a:r>
            <a:r>
              <a:rPr lang="en-US" sz="3200" i="1" dirty="0"/>
              <a:t>targets</a:t>
            </a:r>
            <a:r>
              <a:rPr lang="en-US" sz="3200" dirty="0"/>
              <a:t> are usually </a:t>
            </a:r>
            <a:r>
              <a:rPr lang="en-US" sz="3200" i="1" dirty="0"/>
              <a:t>not</a:t>
            </a:r>
            <a:r>
              <a:rPr lang="en-US" sz="3200" dirty="0"/>
              <a:t> </a:t>
            </a:r>
            <a:r>
              <a:rPr lang="en-US" sz="3200" i="1" dirty="0"/>
              <a:t>the</a:t>
            </a:r>
            <a:r>
              <a:rPr lang="en-US" sz="3200" dirty="0"/>
              <a:t> </a:t>
            </a:r>
            <a:r>
              <a:rPr lang="en-US" sz="3200" i="1" dirty="0"/>
              <a:t>cause</a:t>
            </a:r>
            <a:r>
              <a:rPr lang="en-US" sz="3200" dirty="0"/>
              <a:t> of the antagonism, but merely </a:t>
            </a:r>
            <a:r>
              <a:rPr lang="en-US" sz="3200" i="1" dirty="0"/>
              <a:t>recipients</a:t>
            </a:r>
            <a:r>
              <a:rPr lang="en-US" sz="3200" dirty="0"/>
              <a:t> of it. </a:t>
            </a:r>
          </a:p>
          <a:p>
            <a:pPr marL="0" indent="0">
              <a:buNone/>
            </a:pPr>
            <a:endParaRPr lang="en-US" dirty="0"/>
          </a:p>
        </p:txBody>
      </p:sp>
    </p:spTree>
    <p:extLst>
      <p:ext uri="{BB962C8B-B14F-4D97-AF65-F5344CB8AC3E}">
        <p14:creationId xmlns:p14="http://schemas.microsoft.com/office/powerpoint/2010/main" val="400274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8232A-2CA2-4CBC-A717-6783E2422F13}"/>
              </a:ext>
            </a:extLst>
          </p:cNvPr>
          <p:cNvSpPr>
            <a:spLocks noGrp="1"/>
          </p:cNvSpPr>
          <p:nvPr>
            <p:ph type="title"/>
          </p:nvPr>
        </p:nvSpPr>
        <p:spPr>
          <a:xfrm>
            <a:off x="4238006" y="419989"/>
            <a:ext cx="4692238" cy="1293028"/>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9BCEBCE4-5C5C-4522-A0A8-24B6C4DA9422}"/>
              </a:ext>
            </a:extLst>
          </p:cNvPr>
          <p:cNvSpPr>
            <a:spLocks noGrp="1"/>
          </p:cNvSpPr>
          <p:nvPr>
            <p:ph idx="1"/>
          </p:nvPr>
        </p:nvSpPr>
        <p:spPr>
          <a:xfrm>
            <a:off x="308758" y="1713017"/>
            <a:ext cx="8835242" cy="4458718"/>
          </a:xfrm>
        </p:spPr>
        <p:txBody>
          <a:bodyPr>
            <a:normAutofit fontScale="92500" lnSpcReduction="10000"/>
          </a:bodyPr>
          <a:lstStyle/>
          <a:p>
            <a:r>
              <a:rPr lang="en-US" dirty="0"/>
              <a:t> "</a:t>
            </a:r>
            <a:r>
              <a:rPr lang="en-US" sz="2800" dirty="0"/>
              <a:t>Sowers of Discord" seek to </a:t>
            </a:r>
            <a:r>
              <a:rPr lang="en-US" sz="2800" i="1" dirty="0"/>
              <a:t>attract followers</a:t>
            </a:r>
            <a:r>
              <a:rPr lang="en-US" sz="2800" dirty="0"/>
              <a:t> to make their divisive cases appear stronger. Some </a:t>
            </a:r>
            <a:r>
              <a:rPr lang="en-US" sz="2800" i="1" dirty="0"/>
              <a:t>reasons why</a:t>
            </a:r>
            <a:r>
              <a:rPr lang="en-US" sz="2800" dirty="0"/>
              <a:t> individuals follow "Sowers of Discord" include the fact that people sometimes mistake "Sowers of Discord" for </a:t>
            </a:r>
            <a:r>
              <a:rPr lang="en-US" sz="2800" i="1" dirty="0"/>
              <a:t>activists</a:t>
            </a:r>
            <a:r>
              <a:rPr lang="en-US" sz="2800" dirty="0"/>
              <a:t>. </a:t>
            </a:r>
          </a:p>
          <a:p>
            <a:r>
              <a:rPr lang="en-US" sz="2800" dirty="0"/>
              <a:t>They may present themselves as working for a good </a:t>
            </a:r>
            <a:r>
              <a:rPr lang="en-US" sz="2800" i="1" dirty="0"/>
              <a:t>cause</a:t>
            </a:r>
            <a:r>
              <a:rPr lang="en-US" sz="2800" dirty="0"/>
              <a:t>. It’s easier to lose focus on yourself when you are able to critically look at others. </a:t>
            </a:r>
          </a:p>
          <a:p>
            <a:r>
              <a:rPr lang="en-US" sz="2800" dirty="0"/>
              <a:t>Negative emotions, lies, half-truths and innuendo are often far more exciting than the truth. </a:t>
            </a:r>
          </a:p>
          <a:p>
            <a:r>
              <a:rPr lang="en-US" sz="2800" dirty="0"/>
              <a:t>To the natural man, bad news is more exciting than good news. All believers must guard their heart.</a:t>
            </a:r>
          </a:p>
          <a:p>
            <a:endParaRPr lang="en-US" dirty="0"/>
          </a:p>
        </p:txBody>
      </p:sp>
    </p:spTree>
    <p:extLst>
      <p:ext uri="{BB962C8B-B14F-4D97-AF65-F5344CB8AC3E}">
        <p14:creationId xmlns:p14="http://schemas.microsoft.com/office/powerpoint/2010/main" val="2556325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17129-FCE5-46AE-9A05-27ED155BC805}"/>
              </a:ext>
            </a:extLst>
          </p:cNvPr>
          <p:cNvSpPr>
            <a:spLocks noGrp="1"/>
          </p:cNvSpPr>
          <p:nvPr>
            <p:ph type="title"/>
          </p:nvPr>
        </p:nvSpPr>
        <p:spPr>
          <a:xfrm>
            <a:off x="4352306" y="307659"/>
            <a:ext cx="4174177" cy="1302761"/>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9884FED0-87C1-493A-9B7D-D8A760644AC0}"/>
              </a:ext>
            </a:extLst>
          </p:cNvPr>
          <p:cNvSpPr>
            <a:spLocks noGrp="1"/>
          </p:cNvSpPr>
          <p:nvPr>
            <p:ph idx="1"/>
          </p:nvPr>
        </p:nvSpPr>
        <p:spPr>
          <a:xfrm>
            <a:off x="83127" y="1690689"/>
            <a:ext cx="8953995" cy="4879445"/>
          </a:xfrm>
        </p:spPr>
        <p:txBody>
          <a:bodyPr>
            <a:normAutofit fontScale="92500" lnSpcReduction="10000"/>
          </a:bodyPr>
          <a:lstStyle/>
          <a:p>
            <a:r>
              <a:rPr lang="en-US" sz="2800" dirty="0"/>
              <a:t>Therefore, whenever we have the opportunity, we should do good to everyone—especially to those in the </a:t>
            </a:r>
            <a:r>
              <a:rPr lang="en-US" sz="2800" b="1" dirty="0"/>
              <a:t>family</a:t>
            </a:r>
            <a:r>
              <a:rPr lang="en-US" sz="2800" dirty="0"/>
              <a:t> of faith. Gal. 6:10</a:t>
            </a:r>
          </a:p>
          <a:p>
            <a:r>
              <a:rPr lang="en-US" sz="2800" dirty="0"/>
              <a:t>God decided in advance to adopt us into his own </a:t>
            </a:r>
            <a:r>
              <a:rPr lang="en-US" sz="2800" b="1" dirty="0"/>
              <a:t>family</a:t>
            </a:r>
            <a:r>
              <a:rPr lang="en-US" sz="2800" dirty="0"/>
              <a:t> by bringing us to himself through Jesus Christ. This is what he wanted to do, and it gave him great pleasure. Eph. 1:5</a:t>
            </a:r>
          </a:p>
          <a:p>
            <a:r>
              <a:rPr lang="en-US" sz="2800" dirty="0"/>
              <a:t>We want to be like Jesus and love our neighbor as we love ourselves.</a:t>
            </a:r>
          </a:p>
          <a:p>
            <a:r>
              <a:rPr lang="en-US" sz="2800" dirty="0"/>
              <a:t>For Christ himself is our way of peace. He has made peace between us Jews and you Gentiles by making us all one </a:t>
            </a:r>
            <a:r>
              <a:rPr lang="en-US" sz="2800" b="1" dirty="0"/>
              <a:t>family</a:t>
            </a:r>
            <a:r>
              <a:rPr lang="en-US" sz="2800" dirty="0"/>
              <a:t>, breaking down the wall of contempt* that use to separate us. Eph. 2:14 (TLB)</a:t>
            </a:r>
          </a:p>
          <a:p>
            <a:pPr marL="0" indent="0">
              <a:buNone/>
            </a:pPr>
            <a:endParaRPr lang="en-US" dirty="0"/>
          </a:p>
        </p:txBody>
      </p:sp>
    </p:spTree>
    <p:extLst>
      <p:ext uri="{BB962C8B-B14F-4D97-AF65-F5344CB8AC3E}">
        <p14:creationId xmlns:p14="http://schemas.microsoft.com/office/powerpoint/2010/main" val="3365454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E0268-9BA4-462F-BEEF-043FE2DB0A9A}"/>
              </a:ext>
            </a:extLst>
          </p:cNvPr>
          <p:cNvSpPr>
            <a:spLocks noGrp="1"/>
          </p:cNvSpPr>
          <p:nvPr>
            <p:ph type="title"/>
          </p:nvPr>
        </p:nvSpPr>
        <p:spPr>
          <a:xfrm>
            <a:off x="4209803" y="315586"/>
            <a:ext cx="4423558" cy="969819"/>
          </a:xfrm>
        </p:spPr>
        <p:txBody>
          <a:bodyPr>
            <a:normAutofit/>
          </a:bodyPr>
          <a:lstStyle/>
          <a:p>
            <a:pPr algn="l"/>
            <a:r>
              <a:rPr lang="en-US" dirty="0"/>
              <a:t>We Are Family</a:t>
            </a:r>
          </a:p>
        </p:txBody>
      </p:sp>
      <p:sp>
        <p:nvSpPr>
          <p:cNvPr id="3" name="Content Placeholder 2">
            <a:extLst>
              <a:ext uri="{FF2B5EF4-FFF2-40B4-BE49-F238E27FC236}">
                <a16:creationId xmlns:a16="http://schemas.microsoft.com/office/drawing/2014/main" id="{AA13F652-6511-4175-BFF1-71E21F3D4FEE}"/>
              </a:ext>
            </a:extLst>
          </p:cNvPr>
          <p:cNvSpPr>
            <a:spLocks noGrp="1"/>
          </p:cNvSpPr>
          <p:nvPr>
            <p:ph idx="1"/>
          </p:nvPr>
        </p:nvSpPr>
        <p:spPr>
          <a:xfrm>
            <a:off x="0" y="1285405"/>
            <a:ext cx="8835242" cy="4890654"/>
          </a:xfrm>
        </p:spPr>
        <p:txBody>
          <a:bodyPr>
            <a:normAutofit/>
          </a:bodyPr>
          <a:lstStyle/>
          <a:p>
            <a:r>
              <a:rPr lang="en-US" sz="2800" dirty="0"/>
              <a:t>Believers are told to </a:t>
            </a:r>
            <a:r>
              <a:rPr lang="en-US" sz="2800" b="1" dirty="0"/>
              <a:t>not speak evil </a:t>
            </a:r>
            <a:r>
              <a:rPr lang="en-US" sz="2800" dirty="0"/>
              <a:t>about each other. 1 Corinthians 13 teaches us that love should be the way of all who believe. Love isn’t prideful.  </a:t>
            </a:r>
          </a:p>
          <a:p>
            <a:r>
              <a:rPr lang="en-US" sz="2800" dirty="0"/>
              <a:t>If you keep a list of wrongs people do that isn’t biblical love. If you are suspicious and think evil of your sister/brother – that is not Christian love.</a:t>
            </a:r>
          </a:p>
          <a:p>
            <a:r>
              <a:rPr lang="en-US" sz="2800" dirty="0"/>
              <a:t>Pray for them, don’t be quick to judge and point the finger at someone else’s wrong. </a:t>
            </a:r>
          </a:p>
          <a:p>
            <a:r>
              <a:rPr lang="en-US" sz="2800" dirty="0"/>
              <a:t>Take the log out   </a:t>
            </a:r>
          </a:p>
          <a:p>
            <a:endParaRPr lang="en-US" dirty="0"/>
          </a:p>
        </p:txBody>
      </p:sp>
      <p:pic>
        <p:nvPicPr>
          <p:cNvPr id="4" name="Picture 3">
            <a:extLst>
              <a:ext uri="{FF2B5EF4-FFF2-40B4-BE49-F238E27FC236}">
                <a16:creationId xmlns:a16="http://schemas.microsoft.com/office/drawing/2014/main" id="{7F7AFF8B-674A-4793-893F-3F8360E49BA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683010" y="5165488"/>
            <a:ext cx="2629112" cy="1249363"/>
          </a:xfrm>
          <a:prstGeom prst="rect">
            <a:avLst/>
          </a:prstGeom>
        </p:spPr>
      </p:pic>
      <p:sp>
        <p:nvSpPr>
          <p:cNvPr id="5" name="Arrow: Right 4">
            <a:extLst>
              <a:ext uri="{FF2B5EF4-FFF2-40B4-BE49-F238E27FC236}">
                <a16:creationId xmlns:a16="http://schemas.microsoft.com/office/drawing/2014/main" id="{DFE3769B-8C06-4C57-BE06-0CF748ABA75C}"/>
              </a:ext>
            </a:extLst>
          </p:cNvPr>
          <p:cNvSpPr/>
          <p:nvPr/>
        </p:nvSpPr>
        <p:spPr>
          <a:xfrm>
            <a:off x="3498604" y="5736655"/>
            <a:ext cx="711199" cy="558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7393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A616-8240-4C3F-9363-1A84676273AA}"/>
              </a:ext>
            </a:extLst>
          </p:cNvPr>
          <p:cNvSpPr>
            <a:spLocks noGrp="1"/>
          </p:cNvSpPr>
          <p:nvPr>
            <p:ph type="title"/>
          </p:nvPr>
        </p:nvSpPr>
        <p:spPr>
          <a:xfrm>
            <a:off x="4696690" y="265216"/>
            <a:ext cx="4019797" cy="1163782"/>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5B39F0F9-A5F4-49CF-8F9D-061F8EFBC700}"/>
              </a:ext>
            </a:extLst>
          </p:cNvPr>
          <p:cNvSpPr>
            <a:spLocks noGrp="1"/>
          </p:cNvSpPr>
          <p:nvPr>
            <p:ph idx="1"/>
          </p:nvPr>
        </p:nvSpPr>
        <p:spPr>
          <a:xfrm>
            <a:off x="118753" y="1524001"/>
            <a:ext cx="8787741" cy="4932217"/>
          </a:xfrm>
        </p:spPr>
        <p:txBody>
          <a:bodyPr>
            <a:noAutofit/>
          </a:bodyPr>
          <a:lstStyle/>
          <a:p>
            <a:r>
              <a:rPr lang="en-US" sz="2400" dirty="0"/>
              <a:t>So now you Gentiles are no longer strangers and foreigners. You are citizens along with all of God’s holy people. You are members of God’s </a:t>
            </a:r>
            <a:r>
              <a:rPr lang="en-US" sz="2400" b="1" dirty="0"/>
              <a:t>family</a:t>
            </a:r>
            <a:r>
              <a:rPr lang="en-US" sz="2400" dirty="0"/>
              <a:t>. Eph. 4:19 (NLT)</a:t>
            </a:r>
          </a:p>
          <a:p>
            <a:r>
              <a:rPr lang="en-US" sz="2400" dirty="0"/>
              <a:t>And his reason? To show to all the rulers in heaven how perfectly wise he is when all of his </a:t>
            </a:r>
            <a:r>
              <a:rPr lang="en-US" sz="2400" b="1" dirty="0"/>
              <a:t>family</a:t>
            </a:r>
            <a:r>
              <a:rPr lang="en-US" sz="2400" dirty="0"/>
              <a:t>—Jews and Gentiles alike—are seen to be joined together in his Church. Eph. 3:10 (TLB)</a:t>
            </a:r>
          </a:p>
          <a:p>
            <a:r>
              <a:rPr lang="en-US" sz="2400" dirty="0"/>
              <a:t>But anyone who won’t care for his own relatives when they need help, especially those living in his own </a:t>
            </a:r>
            <a:r>
              <a:rPr lang="en-US" sz="2400" b="1" dirty="0"/>
              <a:t>family</a:t>
            </a:r>
            <a:r>
              <a:rPr lang="en-US" sz="2400" dirty="0"/>
              <a:t>, has no right to say he is a Christian. Such a person is worse than the heathen. I Tim. 5:8 (TLB)</a:t>
            </a:r>
          </a:p>
          <a:p>
            <a:r>
              <a:rPr lang="en-US" sz="2400" dirty="0"/>
              <a:t>Dear children, let’s not merely say that we </a:t>
            </a:r>
            <a:r>
              <a:rPr lang="en-US" sz="2400" b="1" dirty="0"/>
              <a:t>love</a:t>
            </a:r>
            <a:r>
              <a:rPr lang="en-US" sz="2400" dirty="0"/>
              <a:t> each other; let us show the truth by our actions. I John 3:18 (NLT)</a:t>
            </a:r>
          </a:p>
        </p:txBody>
      </p:sp>
    </p:spTree>
    <p:extLst>
      <p:ext uri="{BB962C8B-B14F-4D97-AF65-F5344CB8AC3E}">
        <p14:creationId xmlns:p14="http://schemas.microsoft.com/office/powerpoint/2010/main" val="882800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4293F-785D-457D-BA05-6A9B66C750DB}"/>
              </a:ext>
            </a:extLst>
          </p:cNvPr>
          <p:cNvSpPr>
            <a:spLocks noGrp="1"/>
          </p:cNvSpPr>
          <p:nvPr>
            <p:ph type="title"/>
          </p:nvPr>
        </p:nvSpPr>
        <p:spPr>
          <a:xfrm>
            <a:off x="1371600" y="471056"/>
            <a:ext cx="8610600" cy="1108363"/>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5B8781AA-5BE7-475E-B7A3-97DA529F7655}"/>
              </a:ext>
            </a:extLst>
          </p:cNvPr>
          <p:cNvSpPr>
            <a:spLocks noGrp="1"/>
          </p:cNvSpPr>
          <p:nvPr>
            <p:ph idx="1"/>
          </p:nvPr>
        </p:nvSpPr>
        <p:spPr>
          <a:xfrm>
            <a:off x="-877889" y="1579419"/>
            <a:ext cx="10548361" cy="4668981"/>
          </a:xfrm>
        </p:spPr>
        <p:txBody>
          <a:bodyPr>
            <a:normAutofit/>
          </a:bodyPr>
          <a:lstStyle/>
          <a:p>
            <a:r>
              <a:rPr lang="en-US" sz="3600" dirty="0"/>
              <a:t>What can you do the build up or support family members</a:t>
            </a:r>
          </a:p>
        </p:txBody>
      </p:sp>
    </p:spTree>
    <p:extLst>
      <p:ext uri="{BB962C8B-B14F-4D97-AF65-F5344CB8AC3E}">
        <p14:creationId xmlns:p14="http://schemas.microsoft.com/office/powerpoint/2010/main" val="213355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4D7A5-7D0C-40E3-8017-797BA6038A22}"/>
              </a:ext>
            </a:extLst>
          </p:cNvPr>
          <p:cNvSpPr>
            <a:spLocks noGrp="1"/>
          </p:cNvSpPr>
          <p:nvPr>
            <p:ph type="title"/>
          </p:nvPr>
        </p:nvSpPr>
        <p:spPr>
          <a:xfrm>
            <a:off x="4572000" y="193965"/>
            <a:ext cx="4102925" cy="1163781"/>
          </a:xfrm>
        </p:spPr>
        <p:txBody>
          <a:bodyPr>
            <a:normAutofit/>
          </a:bodyPr>
          <a:lstStyle/>
          <a:p>
            <a:pPr algn="l"/>
            <a:r>
              <a:rPr lang="en-US" dirty="0"/>
              <a:t>We Are Family</a:t>
            </a:r>
          </a:p>
        </p:txBody>
      </p:sp>
      <p:sp>
        <p:nvSpPr>
          <p:cNvPr id="3" name="Content Placeholder 2">
            <a:extLst>
              <a:ext uri="{FF2B5EF4-FFF2-40B4-BE49-F238E27FC236}">
                <a16:creationId xmlns:a16="http://schemas.microsoft.com/office/drawing/2014/main" id="{E3D01898-F4F4-4D9D-BED3-4D1202147749}"/>
              </a:ext>
            </a:extLst>
          </p:cNvPr>
          <p:cNvSpPr>
            <a:spLocks noGrp="1"/>
          </p:cNvSpPr>
          <p:nvPr>
            <p:ph idx="1"/>
          </p:nvPr>
        </p:nvSpPr>
        <p:spPr>
          <a:xfrm>
            <a:off x="0" y="1357746"/>
            <a:ext cx="8882743" cy="5181599"/>
          </a:xfrm>
        </p:spPr>
        <p:txBody>
          <a:bodyPr>
            <a:normAutofit fontScale="92500" lnSpcReduction="10000"/>
          </a:bodyPr>
          <a:lstStyle/>
          <a:p>
            <a:r>
              <a:rPr lang="en-US" sz="2400" dirty="0"/>
              <a:t>Exhort your brother/sister daily, that their soul be not in harm</a:t>
            </a:r>
          </a:p>
          <a:p>
            <a:r>
              <a:rPr lang="en-US" sz="2400" dirty="0"/>
              <a:t>Forgive others as Christ forgave us</a:t>
            </a:r>
          </a:p>
          <a:p>
            <a:r>
              <a:rPr lang="en-US" sz="2400" dirty="0"/>
              <a:t>Praying always with prayer and supplication for all saints.(Eph. 6:18)</a:t>
            </a:r>
          </a:p>
          <a:p>
            <a:r>
              <a:rPr lang="en-US" sz="2400" dirty="0"/>
              <a:t>God takes the solitary and put them in a family.</a:t>
            </a:r>
          </a:p>
          <a:p>
            <a:r>
              <a:rPr lang="en-US" sz="2400" dirty="0"/>
              <a:t>Let all you do be done in love. I Corin. 16:14</a:t>
            </a:r>
          </a:p>
          <a:p>
            <a:r>
              <a:rPr lang="en-US" sz="2400" dirty="0"/>
              <a:t>Behave like a Christian-Be kindly affectionate to one another with brotherly/sisterly love, in honor preferring one another; Rom. 12:10</a:t>
            </a:r>
          </a:p>
          <a:p>
            <a:r>
              <a:rPr lang="en-US" sz="2400" dirty="0"/>
              <a:t>Distributing to the needs of the saints, given to hospitality. Rejoice with those who rejoice, and weep with those that weep.</a:t>
            </a:r>
          </a:p>
          <a:p>
            <a:r>
              <a:rPr lang="en-US" sz="2400" dirty="0"/>
              <a:t>Be of the same mind toward one another. Do not set your mind of high things, but associate with the humble. Do not be wise in your own opinion. Rom. 12: 12-16</a:t>
            </a:r>
          </a:p>
          <a:p>
            <a:endParaRPr lang="en-US" dirty="0"/>
          </a:p>
        </p:txBody>
      </p:sp>
    </p:spTree>
    <p:extLst>
      <p:ext uri="{BB962C8B-B14F-4D97-AF65-F5344CB8AC3E}">
        <p14:creationId xmlns:p14="http://schemas.microsoft.com/office/powerpoint/2010/main" val="3116643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85BAA-E678-4547-B2EE-70CCBAF2701C}"/>
              </a:ext>
            </a:extLst>
          </p:cNvPr>
          <p:cNvSpPr>
            <a:spLocks noGrp="1"/>
          </p:cNvSpPr>
          <p:nvPr>
            <p:ph type="title"/>
          </p:nvPr>
        </p:nvSpPr>
        <p:spPr>
          <a:xfrm>
            <a:off x="4572000" y="207818"/>
            <a:ext cx="4067299" cy="1108365"/>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3234AA31-C4ED-4B77-8930-8E7E4429D1DF}"/>
              </a:ext>
            </a:extLst>
          </p:cNvPr>
          <p:cNvSpPr>
            <a:spLocks noGrp="1"/>
          </p:cNvSpPr>
          <p:nvPr>
            <p:ph idx="1"/>
          </p:nvPr>
        </p:nvSpPr>
        <p:spPr>
          <a:xfrm>
            <a:off x="166255" y="1440874"/>
            <a:ext cx="8811490" cy="5209308"/>
          </a:xfrm>
        </p:spPr>
        <p:txBody>
          <a:bodyPr>
            <a:normAutofit fontScale="92500"/>
          </a:bodyPr>
          <a:lstStyle/>
          <a:p>
            <a:r>
              <a:rPr lang="en-US" sz="2400" dirty="0"/>
              <a:t>While Jesus was on earth working with the disciples, though they didn’t always do or say the right things, Jesus didn’t cast them away.</a:t>
            </a:r>
          </a:p>
          <a:p>
            <a:r>
              <a:rPr lang="en-US" sz="2400" dirty="0"/>
              <a:t>During my time here I have kept safe within your </a:t>
            </a:r>
            <a:r>
              <a:rPr lang="en-US" sz="2400" b="1" dirty="0"/>
              <a:t>family</a:t>
            </a:r>
            <a:r>
              <a:rPr lang="en-US" sz="2400" dirty="0"/>
              <a:t> all of these you gave me. I guarded them so that not one perished, except the son of hell, as the Scriptures foretold. John 17:12</a:t>
            </a:r>
          </a:p>
          <a:p>
            <a:r>
              <a:rPr lang="en-US" sz="2400" dirty="0"/>
              <a:t>If we say we love God whom we have never seen, and don’t love our brothers and sisters we are a liar. I John 4:20</a:t>
            </a:r>
          </a:p>
          <a:p>
            <a:r>
              <a:rPr lang="en-US" sz="2400" dirty="0"/>
              <a:t>Be kind one to the other, tenderhearted forgiving one another, even as Christ for Christ’s sake has forgiven you.</a:t>
            </a:r>
          </a:p>
          <a:p>
            <a:r>
              <a:rPr lang="en-US" sz="2400" dirty="0"/>
              <a:t>They will know we are Christians by our love.</a:t>
            </a:r>
          </a:p>
          <a:p>
            <a:r>
              <a:rPr lang="en-US" sz="2400" dirty="0"/>
              <a:t>we should behave like God’s very own children, adopted into the bosom of his </a:t>
            </a:r>
            <a:r>
              <a:rPr lang="en-US" sz="2400" b="1" dirty="0"/>
              <a:t>family</a:t>
            </a:r>
            <a:r>
              <a:rPr lang="en-US" sz="2400" dirty="0"/>
              <a:t>, and calling to him, “Father, Father.”  Rom. 8:15 NKJV</a:t>
            </a:r>
          </a:p>
          <a:p>
            <a:endParaRPr lang="en-US" sz="2400" dirty="0"/>
          </a:p>
          <a:p>
            <a:endParaRPr lang="en-US" dirty="0"/>
          </a:p>
        </p:txBody>
      </p:sp>
    </p:spTree>
    <p:extLst>
      <p:ext uri="{BB962C8B-B14F-4D97-AF65-F5344CB8AC3E}">
        <p14:creationId xmlns:p14="http://schemas.microsoft.com/office/powerpoint/2010/main" val="3215395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6C9-4724-4036-9D37-7B45E8685B1E}"/>
              </a:ext>
            </a:extLst>
          </p:cNvPr>
          <p:cNvSpPr>
            <a:spLocks noGrp="1"/>
          </p:cNvSpPr>
          <p:nvPr>
            <p:ph type="title"/>
          </p:nvPr>
        </p:nvSpPr>
        <p:spPr/>
        <p:txBody>
          <a:bodyPr/>
          <a:lstStyle/>
          <a:p>
            <a:pPr algn="l"/>
            <a:r>
              <a:rPr lang="en-US" dirty="0"/>
              <a:t>We Are Family</a:t>
            </a:r>
          </a:p>
        </p:txBody>
      </p:sp>
      <p:sp>
        <p:nvSpPr>
          <p:cNvPr id="3" name="Content Placeholder 2">
            <a:extLst>
              <a:ext uri="{FF2B5EF4-FFF2-40B4-BE49-F238E27FC236}">
                <a16:creationId xmlns:a16="http://schemas.microsoft.com/office/drawing/2014/main" id="{78D4E25A-75D8-411E-93FC-4DF9B6F2B2C0}"/>
              </a:ext>
            </a:extLst>
          </p:cNvPr>
          <p:cNvSpPr>
            <a:spLocks noGrp="1"/>
          </p:cNvSpPr>
          <p:nvPr>
            <p:ph idx="1"/>
          </p:nvPr>
        </p:nvSpPr>
        <p:spPr/>
        <p:txBody>
          <a:bodyPr>
            <a:normAutofit fontScale="85000" lnSpcReduction="20000"/>
          </a:bodyPr>
          <a:lstStyle/>
          <a:p>
            <a:r>
              <a:rPr lang="en-US" dirty="0"/>
              <a:t>We know we all have knowledge. Knowledge puffs up. but love edifies. (Everyone feels that only his answer is the right one! But although being a “know-it-all” makes us feel important, what is really needed to build the church is love.) I </a:t>
            </a:r>
            <a:r>
              <a:rPr lang="en-US" dirty="0" err="1"/>
              <a:t>Corin</a:t>
            </a:r>
            <a:r>
              <a:rPr lang="en-US" dirty="0"/>
              <a:t>. 8:1MSG</a:t>
            </a:r>
          </a:p>
          <a:p>
            <a:r>
              <a:rPr lang="en-US" dirty="0"/>
              <a:t> God composed the body, having given greater honor to that part which lacks it, that there should be no schism in the body, but that the members should have the same care for one another. I </a:t>
            </a:r>
            <a:r>
              <a:rPr lang="en-US" dirty="0" err="1"/>
              <a:t>Corin</a:t>
            </a:r>
            <a:r>
              <a:rPr lang="en-US" dirty="0"/>
              <a:t>. 12:24-25 NKJV</a:t>
            </a:r>
          </a:p>
          <a:p>
            <a:r>
              <a:rPr lang="en-US" dirty="0"/>
              <a:t>Receive one who is weak in the faith, but not with disputes over doubtful things. Rom. 14:1 NKJV</a:t>
            </a:r>
          </a:p>
          <a:p>
            <a:r>
              <a:rPr lang="en-US" dirty="0"/>
              <a:t>Welcome with open arms fellow believers who don’t see things the way you do. And don’t jump all over them every time they do or say something you don’t agree with—even when it seems that they are strong on opinions but weak in the faith department.  Rom. 14:1 MSG</a:t>
            </a:r>
          </a:p>
          <a:p>
            <a:r>
              <a:rPr lang="en-US" dirty="0"/>
              <a:t>Let no one seek his own, but each one the others well-being. I </a:t>
            </a:r>
            <a:r>
              <a:rPr lang="en-US" dirty="0" err="1"/>
              <a:t>Corin</a:t>
            </a:r>
            <a:r>
              <a:rPr lang="en-US" dirty="0"/>
              <a:t>. 10:24 NKJV</a:t>
            </a:r>
          </a:p>
          <a:p>
            <a:endParaRPr lang="en-US" dirty="0"/>
          </a:p>
        </p:txBody>
      </p:sp>
    </p:spTree>
    <p:extLst>
      <p:ext uri="{BB962C8B-B14F-4D97-AF65-F5344CB8AC3E}">
        <p14:creationId xmlns:p14="http://schemas.microsoft.com/office/powerpoint/2010/main" val="1909743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22F07-853E-4CA9-AAAC-44BCDCF93178}"/>
              </a:ext>
            </a:extLst>
          </p:cNvPr>
          <p:cNvSpPr>
            <a:spLocks noGrp="1"/>
          </p:cNvSpPr>
          <p:nvPr>
            <p:ph type="title"/>
          </p:nvPr>
        </p:nvSpPr>
        <p:spPr/>
        <p:txBody>
          <a:bodyPr/>
          <a:lstStyle/>
          <a:p>
            <a:pPr algn="l"/>
            <a:r>
              <a:rPr lang="en-US" dirty="0"/>
              <a:t>We Are Family</a:t>
            </a:r>
          </a:p>
        </p:txBody>
      </p:sp>
      <p:sp>
        <p:nvSpPr>
          <p:cNvPr id="3" name="Content Placeholder 2">
            <a:extLst>
              <a:ext uri="{FF2B5EF4-FFF2-40B4-BE49-F238E27FC236}">
                <a16:creationId xmlns:a16="http://schemas.microsoft.com/office/drawing/2014/main" id="{B517D204-BFE2-450C-AB26-54F45122BDEF}"/>
              </a:ext>
            </a:extLst>
          </p:cNvPr>
          <p:cNvSpPr>
            <a:spLocks noGrp="1"/>
          </p:cNvSpPr>
          <p:nvPr>
            <p:ph idx="1"/>
          </p:nvPr>
        </p:nvSpPr>
        <p:spPr/>
        <p:txBody>
          <a:bodyPr>
            <a:normAutofit fontScale="85000" lnSpcReduction="20000"/>
          </a:bodyPr>
          <a:lstStyle/>
          <a:p>
            <a:r>
              <a:rPr lang="en-US" dirty="0"/>
              <a:t>You have no right to criticize your brother or sister or look down on them. Remember, each of us will stand personally before the Judgment Seat of God. Yes, each of us will give an account of himself to God. Rom. 14:10 NLT</a:t>
            </a:r>
          </a:p>
          <a:p>
            <a:r>
              <a:rPr lang="en-US" dirty="0"/>
              <a:t>So don’t criticize each other anymore. Try instead to live in such a way that you will never make your brother stumble by letting him see you doing something he thinks is wrong. Rom. 14:13 NLT</a:t>
            </a:r>
          </a:p>
          <a:p>
            <a:r>
              <a:rPr lang="en-US" dirty="0"/>
              <a:t>For all have sinned and fall short of the glory of God. Rom. 3:23</a:t>
            </a:r>
          </a:p>
          <a:p>
            <a:r>
              <a:rPr lang="en-US" dirty="0"/>
              <a:t>So where does that leave you when you criticize a brother? And where does that leave you when you condescend to a sister? I’d say it leaves you looking pretty silly—or worse. Eventually, we’re all going to end up kneeling side by side in the place of judgment, facing God. Your critical and condescending ways aren’t going to improve your position there one bit. You’ve got your hands full just taking care of your own life before God. Rom. 14: 10-12 MSG</a:t>
            </a:r>
          </a:p>
          <a:p>
            <a:endParaRPr lang="en-US" dirty="0"/>
          </a:p>
        </p:txBody>
      </p:sp>
    </p:spTree>
    <p:extLst>
      <p:ext uri="{BB962C8B-B14F-4D97-AF65-F5344CB8AC3E}">
        <p14:creationId xmlns:p14="http://schemas.microsoft.com/office/powerpoint/2010/main" val="331441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35536-B6F9-4F96-BF98-CD65DEE5442C}"/>
              </a:ext>
            </a:extLst>
          </p:cNvPr>
          <p:cNvSpPr>
            <a:spLocks noGrp="1"/>
          </p:cNvSpPr>
          <p:nvPr>
            <p:ph type="title"/>
          </p:nvPr>
        </p:nvSpPr>
        <p:spPr>
          <a:xfrm>
            <a:off x="900545" y="901532"/>
            <a:ext cx="7342909" cy="1293028"/>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3704D97C-D993-42A0-9588-9DC7419CBFED}"/>
              </a:ext>
            </a:extLst>
          </p:cNvPr>
          <p:cNvSpPr>
            <a:spLocks noGrp="1"/>
          </p:cNvSpPr>
          <p:nvPr>
            <p:ph idx="1"/>
          </p:nvPr>
        </p:nvSpPr>
        <p:spPr/>
        <p:txBody>
          <a:bodyPr>
            <a:normAutofit/>
          </a:bodyPr>
          <a:lstStyle/>
          <a:p>
            <a:r>
              <a:rPr lang="en-US" sz="3200" dirty="0"/>
              <a:t>Jer. 31:1- …….I will be the God of all the families of Israel and they shall be My people.</a:t>
            </a:r>
          </a:p>
          <a:p>
            <a:r>
              <a:rPr lang="en-US" sz="3200" dirty="0"/>
              <a:t>What are somethings a family represents?</a:t>
            </a:r>
          </a:p>
        </p:txBody>
      </p:sp>
    </p:spTree>
    <p:extLst>
      <p:ext uri="{BB962C8B-B14F-4D97-AF65-F5344CB8AC3E}">
        <p14:creationId xmlns:p14="http://schemas.microsoft.com/office/powerpoint/2010/main" val="660916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FBA25-78CF-4E9F-AA94-52E49AF0C068}"/>
              </a:ext>
            </a:extLst>
          </p:cNvPr>
          <p:cNvSpPr>
            <a:spLocks noGrp="1"/>
          </p:cNvSpPr>
          <p:nvPr>
            <p:ph type="title"/>
          </p:nvPr>
        </p:nvSpPr>
        <p:spPr/>
        <p:txBody>
          <a:bodyPr/>
          <a:lstStyle/>
          <a:p>
            <a:pPr algn="l"/>
            <a:r>
              <a:rPr lang="en-US" dirty="0"/>
              <a:t>We Are Family</a:t>
            </a:r>
          </a:p>
        </p:txBody>
      </p:sp>
      <p:sp>
        <p:nvSpPr>
          <p:cNvPr id="3" name="Content Placeholder 2">
            <a:extLst>
              <a:ext uri="{FF2B5EF4-FFF2-40B4-BE49-F238E27FC236}">
                <a16:creationId xmlns:a16="http://schemas.microsoft.com/office/drawing/2014/main" id="{EAC1A335-D5C1-42F2-AE0F-6D8B5DA35951}"/>
              </a:ext>
            </a:extLst>
          </p:cNvPr>
          <p:cNvSpPr>
            <a:spLocks noGrp="1"/>
          </p:cNvSpPr>
          <p:nvPr>
            <p:ph idx="1"/>
          </p:nvPr>
        </p:nvSpPr>
        <p:spPr>
          <a:xfrm>
            <a:off x="446424" y="2057401"/>
            <a:ext cx="6987529" cy="4307840"/>
          </a:xfrm>
        </p:spPr>
        <p:txBody>
          <a:bodyPr>
            <a:normAutofit/>
          </a:bodyPr>
          <a:lstStyle/>
          <a:p>
            <a:pPr marL="0" indent="0">
              <a:buNone/>
            </a:pPr>
            <a:r>
              <a:rPr lang="en-US" b="1" dirty="0"/>
              <a:t>This Family</a:t>
            </a:r>
          </a:p>
          <a:p>
            <a:r>
              <a:rPr lang="en-US" dirty="0"/>
              <a:t>Laughs &amp; Learns</a:t>
            </a:r>
          </a:p>
          <a:p>
            <a:r>
              <a:rPr lang="en-US" dirty="0"/>
              <a:t>Prays &amp; Protect</a:t>
            </a:r>
          </a:p>
          <a:p>
            <a:r>
              <a:rPr lang="en-US" dirty="0"/>
              <a:t>Apologizes &amp; Appreciates</a:t>
            </a:r>
          </a:p>
          <a:p>
            <a:r>
              <a:rPr lang="en-US" dirty="0"/>
              <a:t>Dreams &amp; Discovers</a:t>
            </a:r>
          </a:p>
          <a:p>
            <a:r>
              <a:rPr lang="en-US" dirty="0"/>
              <a:t>Forgives &amp; Forgives</a:t>
            </a:r>
          </a:p>
          <a:p>
            <a:r>
              <a:rPr lang="en-US" dirty="0"/>
              <a:t>Teases &amp; Trusts</a:t>
            </a:r>
          </a:p>
          <a:p>
            <a:r>
              <a:rPr lang="en-US" dirty="0"/>
              <a:t>Gives &amp; Grows</a:t>
            </a:r>
          </a:p>
          <a:p>
            <a:r>
              <a:rPr lang="en-US" dirty="0"/>
              <a:t>Believes &amp; Belongs</a:t>
            </a:r>
          </a:p>
          <a:p>
            <a:r>
              <a:rPr lang="en-US" dirty="0"/>
              <a:t>Love &amp; Last………….Forever</a:t>
            </a:r>
          </a:p>
        </p:txBody>
      </p:sp>
    </p:spTree>
    <p:extLst>
      <p:ext uri="{BB962C8B-B14F-4D97-AF65-F5344CB8AC3E}">
        <p14:creationId xmlns:p14="http://schemas.microsoft.com/office/powerpoint/2010/main" val="1402118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2DE6-056E-4340-A08D-6679637FDEE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AEB2AD2-7669-4716-BF49-1C510858B0D3}"/>
              </a:ext>
            </a:extLst>
          </p:cNvPr>
          <p:cNvSpPr>
            <a:spLocks noGrp="1"/>
          </p:cNvSpPr>
          <p:nvPr>
            <p:ph idx="1"/>
          </p:nvPr>
        </p:nvSpPr>
        <p:spPr/>
        <p:txBody>
          <a:bodyPr>
            <a:normAutofit/>
          </a:bodyPr>
          <a:lstStyle/>
          <a:p>
            <a:pPr marL="0" indent="0">
              <a:buNone/>
            </a:pPr>
            <a:r>
              <a:rPr lang="en-US" sz="2800" dirty="0"/>
              <a:t>Bible Study</a:t>
            </a:r>
          </a:p>
          <a:p>
            <a:r>
              <a:rPr lang="en-US" sz="2800" dirty="0"/>
              <a:t>TBA</a:t>
            </a:r>
          </a:p>
        </p:txBody>
      </p:sp>
    </p:spTree>
    <p:extLst>
      <p:ext uri="{BB962C8B-B14F-4D97-AF65-F5344CB8AC3E}">
        <p14:creationId xmlns:p14="http://schemas.microsoft.com/office/powerpoint/2010/main" val="1716060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1AD5-E4C2-4947-9F98-05EFB5F50E2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0FBF8ED-0D64-4E33-955E-957A4C6B0A73}"/>
              </a:ext>
            </a:extLst>
          </p:cNvPr>
          <p:cNvSpPr>
            <a:spLocks noGrp="1"/>
          </p:cNvSpPr>
          <p:nvPr>
            <p:ph idx="1"/>
          </p:nvPr>
        </p:nvSpPr>
        <p:spPr/>
        <p:txBody>
          <a:bodyPr>
            <a:normAutofit/>
          </a:bodyPr>
          <a:lstStyle/>
          <a:p>
            <a:pPr marL="0" indent="0">
              <a:buNone/>
            </a:pPr>
            <a:r>
              <a:rPr lang="en-US" sz="2800" dirty="0"/>
              <a:t>Resources</a:t>
            </a:r>
          </a:p>
          <a:p>
            <a:r>
              <a:rPr lang="en-US" sz="2800" dirty="0"/>
              <a:t>The Sowers of Discord-Kenneth Hoeck</a:t>
            </a:r>
          </a:p>
        </p:txBody>
      </p:sp>
    </p:spTree>
    <p:extLst>
      <p:ext uri="{BB962C8B-B14F-4D97-AF65-F5344CB8AC3E}">
        <p14:creationId xmlns:p14="http://schemas.microsoft.com/office/powerpoint/2010/main" val="223930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ECFFE-F6EA-419C-8108-84BC94C3530A}"/>
              </a:ext>
            </a:extLst>
          </p:cNvPr>
          <p:cNvSpPr>
            <a:spLocks noGrp="1"/>
          </p:cNvSpPr>
          <p:nvPr>
            <p:ph type="title"/>
          </p:nvPr>
        </p:nvSpPr>
        <p:spPr/>
        <p:txBody>
          <a:bodyPr/>
          <a:lstStyle/>
          <a:p>
            <a:pPr algn="l"/>
            <a:r>
              <a:rPr lang="en-US" dirty="0"/>
              <a:t>We Are Family</a:t>
            </a:r>
          </a:p>
        </p:txBody>
      </p:sp>
      <p:sp>
        <p:nvSpPr>
          <p:cNvPr id="3" name="Content Placeholder 2">
            <a:extLst>
              <a:ext uri="{FF2B5EF4-FFF2-40B4-BE49-F238E27FC236}">
                <a16:creationId xmlns:a16="http://schemas.microsoft.com/office/drawing/2014/main" id="{F0CE8304-4681-436D-B5DD-B84777D26591}"/>
              </a:ext>
            </a:extLst>
          </p:cNvPr>
          <p:cNvSpPr>
            <a:spLocks noGrp="1"/>
          </p:cNvSpPr>
          <p:nvPr>
            <p:ph idx="1"/>
          </p:nvPr>
        </p:nvSpPr>
        <p:spPr>
          <a:xfrm>
            <a:off x="237506" y="2052919"/>
            <a:ext cx="8538359" cy="4375591"/>
          </a:xfrm>
        </p:spPr>
        <p:txBody>
          <a:bodyPr>
            <a:normAutofit/>
          </a:bodyPr>
          <a:lstStyle/>
          <a:p>
            <a:r>
              <a:rPr lang="en-US" sz="2800" dirty="0"/>
              <a:t>We must draw together not scatter apart</a:t>
            </a:r>
          </a:p>
          <a:p>
            <a:r>
              <a:rPr lang="en-US" sz="2800" dirty="0"/>
              <a:t>It’s not a competition, comparison but cooperation</a:t>
            </a:r>
          </a:p>
          <a:p>
            <a:r>
              <a:rPr lang="en-US" sz="2800" dirty="0"/>
              <a:t>Rejoice with those that rejoice</a:t>
            </a:r>
          </a:p>
          <a:p>
            <a:r>
              <a:rPr lang="en-US" sz="2800" dirty="0"/>
              <a:t>Next time it may be your blessing that you want others to be happy about</a:t>
            </a:r>
          </a:p>
          <a:p>
            <a:r>
              <a:rPr lang="en-US" sz="2800" dirty="0"/>
              <a:t>We are a body fitly joined together</a:t>
            </a:r>
          </a:p>
          <a:p>
            <a:r>
              <a:rPr lang="en-US" sz="2800" dirty="0"/>
              <a:t>Unified-(the whole being greater than the sum of its part).</a:t>
            </a:r>
          </a:p>
        </p:txBody>
      </p:sp>
    </p:spTree>
    <p:extLst>
      <p:ext uri="{BB962C8B-B14F-4D97-AF65-F5344CB8AC3E}">
        <p14:creationId xmlns:p14="http://schemas.microsoft.com/office/powerpoint/2010/main" val="555106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5609-FA17-4034-AE38-5C247F550154}"/>
              </a:ext>
            </a:extLst>
          </p:cNvPr>
          <p:cNvSpPr>
            <a:spLocks noGrp="1"/>
          </p:cNvSpPr>
          <p:nvPr>
            <p:ph type="title"/>
          </p:nvPr>
        </p:nvSpPr>
        <p:spPr/>
        <p:txBody>
          <a:bodyPr/>
          <a:lstStyle/>
          <a:p>
            <a:pPr algn="l"/>
            <a:r>
              <a:rPr lang="en-US" dirty="0"/>
              <a:t>We Are Family</a:t>
            </a:r>
          </a:p>
        </p:txBody>
      </p:sp>
      <p:sp>
        <p:nvSpPr>
          <p:cNvPr id="3" name="Content Placeholder 2">
            <a:extLst>
              <a:ext uri="{FF2B5EF4-FFF2-40B4-BE49-F238E27FC236}">
                <a16:creationId xmlns:a16="http://schemas.microsoft.com/office/drawing/2014/main" id="{F8589EAD-9ED4-4360-838F-11AB3D0613D2}"/>
              </a:ext>
            </a:extLst>
          </p:cNvPr>
          <p:cNvSpPr>
            <a:spLocks noGrp="1"/>
          </p:cNvSpPr>
          <p:nvPr>
            <p:ph idx="1"/>
          </p:nvPr>
        </p:nvSpPr>
        <p:spPr/>
        <p:txBody>
          <a:bodyPr>
            <a:normAutofit/>
          </a:bodyPr>
          <a:lstStyle/>
          <a:p>
            <a:r>
              <a:rPr lang="en-US" sz="4000" dirty="0"/>
              <a:t>What does it mean that blood is thicker than water</a:t>
            </a:r>
          </a:p>
        </p:txBody>
      </p:sp>
    </p:spTree>
    <p:extLst>
      <p:ext uri="{BB962C8B-B14F-4D97-AF65-F5344CB8AC3E}">
        <p14:creationId xmlns:p14="http://schemas.microsoft.com/office/powerpoint/2010/main" val="78094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9A36-9C58-4028-98DC-134179D66C87}"/>
              </a:ext>
            </a:extLst>
          </p:cNvPr>
          <p:cNvSpPr>
            <a:spLocks noGrp="1"/>
          </p:cNvSpPr>
          <p:nvPr>
            <p:ph type="title"/>
          </p:nvPr>
        </p:nvSpPr>
        <p:spPr>
          <a:xfrm>
            <a:off x="4091049" y="290945"/>
            <a:ext cx="5052951" cy="969819"/>
          </a:xfrm>
        </p:spPr>
        <p:txBody>
          <a:bodyPr>
            <a:normAutofit/>
          </a:bodyPr>
          <a:lstStyle/>
          <a:p>
            <a:pPr algn="l"/>
            <a:r>
              <a:rPr lang="en-US" dirty="0"/>
              <a:t>We Are Family</a:t>
            </a:r>
          </a:p>
        </p:txBody>
      </p:sp>
      <p:sp>
        <p:nvSpPr>
          <p:cNvPr id="3" name="Content Placeholder 2">
            <a:extLst>
              <a:ext uri="{FF2B5EF4-FFF2-40B4-BE49-F238E27FC236}">
                <a16:creationId xmlns:a16="http://schemas.microsoft.com/office/drawing/2014/main" id="{F63DC573-903E-4278-B258-4573BD0F75C7}"/>
              </a:ext>
            </a:extLst>
          </p:cNvPr>
          <p:cNvSpPr>
            <a:spLocks noGrp="1"/>
          </p:cNvSpPr>
          <p:nvPr>
            <p:ph idx="1"/>
          </p:nvPr>
        </p:nvSpPr>
        <p:spPr>
          <a:xfrm>
            <a:off x="142504" y="1385456"/>
            <a:ext cx="8787740" cy="5181599"/>
          </a:xfrm>
        </p:spPr>
        <p:txBody>
          <a:bodyPr>
            <a:normAutofit lnSpcReduction="10000"/>
          </a:bodyPr>
          <a:lstStyle/>
          <a:p>
            <a:r>
              <a:rPr lang="en-US" dirty="0"/>
              <a:t> </a:t>
            </a:r>
            <a:r>
              <a:rPr lang="en-US" sz="2800" dirty="0"/>
              <a:t>“Any kingdom divided by civil war is doomed. A </a:t>
            </a:r>
            <a:r>
              <a:rPr lang="en-US" sz="2800" b="1" dirty="0"/>
              <a:t>family</a:t>
            </a:r>
            <a:r>
              <a:rPr lang="en-US" sz="2800" dirty="0"/>
              <a:t> splintered by feuding will fall apart. Luke 11:17 (NLT)</a:t>
            </a:r>
          </a:p>
          <a:p>
            <a:r>
              <a:rPr lang="en-US" sz="2800" dirty="0"/>
              <a:t>Is your love for the Body of Christ thicker than the sin of unforgiveness</a:t>
            </a:r>
          </a:p>
          <a:p>
            <a:r>
              <a:rPr lang="en-US" sz="2800" dirty="0"/>
              <a:t>Don’t bite and devour one another</a:t>
            </a:r>
          </a:p>
          <a:p>
            <a:r>
              <a:rPr lang="en-US" sz="2800" dirty="0"/>
              <a:t>Love your neighbor as you love yourself. Matt. 22:39</a:t>
            </a:r>
          </a:p>
          <a:p>
            <a:r>
              <a:rPr lang="en-US" sz="3200" dirty="0"/>
              <a:t>For this reason I bow my knees to the Father of our Lord Jesus Christ, from whom the whole family in heaven and earth is named. Eph. 3:14-15</a:t>
            </a:r>
          </a:p>
          <a:p>
            <a:endParaRPr lang="en-US" dirty="0"/>
          </a:p>
        </p:txBody>
      </p:sp>
    </p:spTree>
    <p:extLst>
      <p:ext uri="{BB962C8B-B14F-4D97-AF65-F5344CB8AC3E}">
        <p14:creationId xmlns:p14="http://schemas.microsoft.com/office/powerpoint/2010/main" val="1288763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5DF9-C577-49E4-9E15-E150521DCB1B}"/>
              </a:ext>
            </a:extLst>
          </p:cNvPr>
          <p:cNvSpPr>
            <a:spLocks noGrp="1"/>
          </p:cNvSpPr>
          <p:nvPr>
            <p:ph type="title"/>
          </p:nvPr>
        </p:nvSpPr>
        <p:spPr>
          <a:xfrm>
            <a:off x="3889169" y="318654"/>
            <a:ext cx="4779818" cy="1136073"/>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D4C24B69-CDD0-4E14-9AD0-F4B5A9CFC20B}"/>
              </a:ext>
            </a:extLst>
          </p:cNvPr>
          <p:cNvSpPr>
            <a:spLocks noGrp="1"/>
          </p:cNvSpPr>
          <p:nvPr>
            <p:ph idx="1"/>
          </p:nvPr>
        </p:nvSpPr>
        <p:spPr>
          <a:xfrm>
            <a:off x="166255" y="1413165"/>
            <a:ext cx="8763989" cy="5126181"/>
          </a:xfrm>
        </p:spPr>
        <p:txBody>
          <a:bodyPr>
            <a:noAutofit/>
          </a:bodyPr>
          <a:lstStyle/>
          <a:p>
            <a:r>
              <a:rPr lang="en-US" sz="2800" dirty="0"/>
              <a:t>Therefore if </a:t>
            </a:r>
            <a:r>
              <a:rPr lang="en-US" sz="2800" i="1" dirty="0"/>
              <a:t>there is</a:t>
            </a:r>
            <a:r>
              <a:rPr lang="en-US" sz="2800" dirty="0"/>
              <a:t> any consolation in Christ, if any comfort of love, if any fellowship of the Spirit, if any affection and mercy, </a:t>
            </a:r>
          </a:p>
          <a:p>
            <a:r>
              <a:rPr lang="en-US" sz="2800" baseline="30000" dirty="0"/>
              <a:t>2 </a:t>
            </a:r>
            <a:r>
              <a:rPr lang="en-US" sz="2800" dirty="0"/>
              <a:t>fulfill my joy by being like-minded, having the same love, </a:t>
            </a:r>
            <a:r>
              <a:rPr lang="en-US" sz="2800" i="1" dirty="0"/>
              <a:t>being</a:t>
            </a:r>
            <a:r>
              <a:rPr lang="en-US" sz="2800" dirty="0"/>
              <a:t> of one accord, of one mind. </a:t>
            </a:r>
          </a:p>
          <a:p>
            <a:r>
              <a:rPr lang="en-US" sz="2800" baseline="30000" dirty="0"/>
              <a:t>3 </a:t>
            </a:r>
            <a:r>
              <a:rPr lang="en-US" sz="2800" i="1" dirty="0"/>
              <a:t>Let</a:t>
            </a:r>
            <a:r>
              <a:rPr lang="en-US" sz="2800" dirty="0"/>
              <a:t> nothing </a:t>
            </a:r>
            <a:r>
              <a:rPr lang="en-US" sz="2800" i="1" dirty="0"/>
              <a:t>be done</a:t>
            </a:r>
            <a:r>
              <a:rPr lang="en-US" sz="2800" dirty="0"/>
              <a:t> through selfish ambition or conceit, but in lowliness of mind let each esteem others better than himself. Phil. 2:1-3.</a:t>
            </a:r>
          </a:p>
          <a:p>
            <a:r>
              <a:rPr lang="en-US" sz="2800" dirty="0"/>
              <a:t>For as the body is one and has many members, but all the members of that one body, being many, are one body, so also </a:t>
            </a:r>
            <a:r>
              <a:rPr lang="en-US" sz="2800" i="1" dirty="0"/>
              <a:t>is</a:t>
            </a:r>
            <a:r>
              <a:rPr lang="en-US" sz="2800" dirty="0"/>
              <a:t> Christ. I Corin. 12:12 NKJV</a:t>
            </a:r>
          </a:p>
        </p:txBody>
      </p:sp>
    </p:spTree>
    <p:extLst>
      <p:ext uri="{BB962C8B-B14F-4D97-AF65-F5344CB8AC3E}">
        <p14:creationId xmlns:p14="http://schemas.microsoft.com/office/powerpoint/2010/main" val="3094685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7371-788A-40F0-B304-74F3BFFD924F}"/>
              </a:ext>
            </a:extLst>
          </p:cNvPr>
          <p:cNvSpPr>
            <a:spLocks noGrp="1"/>
          </p:cNvSpPr>
          <p:nvPr>
            <p:ph type="title"/>
          </p:nvPr>
        </p:nvSpPr>
        <p:spPr/>
        <p:txBody>
          <a:bodyPr/>
          <a:lstStyle/>
          <a:p>
            <a:pPr algn="l"/>
            <a:r>
              <a:rPr lang="en-US" dirty="0"/>
              <a:t>We Are Family</a:t>
            </a:r>
          </a:p>
        </p:txBody>
      </p:sp>
      <p:sp>
        <p:nvSpPr>
          <p:cNvPr id="3" name="Content Placeholder 2">
            <a:extLst>
              <a:ext uri="{FF2B5EF4-FFF2-40B4-BE49-F238E27FC236}">
                <a16:creationId xmlns:a16="http://schemas.microsoft.com/office/drawing/2014/main" id="{07EBAE56-0AFD-4344-A987-B426B0638DD2}"/>
              </a:ext>
            </a:extLst>
          </p:cNvPr>
          <p:cNvSpPr>
            <a:spLocks noGrp="1"/>
          </p:cNvSpPr>
          <p:nvPr>
            <p:ph idx="1"/>
          </p:nvPr>
        </p:nvSpPr>
        <p:spPr/>
        <p:txBody>
          <a:bodyPr>
            <a:normAutofit/>
          </a:bodyPr>
          <a:lstStyle/>
          <a:p>
            <a:r>
              <a:rPr lang="en-US" sz="4000" dirty="0"/>
              <a:t>What is one thing that God hates that can happen in relationships?</a:t>
            </a:r>
          </a:p>
        </p:txBody>
      </p:sp>
    </p:spTree>
    <p:extLst>
      <p:ext uri="{BB962C8B-B14F-4D97-AF65-F5344CB8AC3E}">
        <p14:creationId xmlns:p14="http://schemas.microsoft.com/office/powerpoint/2010/main" val="409369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FE49E-805A-441C-AD03-218C3F2FFFA5}"/>
              </a:ext>
            </a:extLst>
          </p:cNvPr>
          <p:cNvSpPr>
            <a:spLocks noGrp="1"/>
          </p:cNvSpPr>
          <p:nvPr>
            <p:ph type="title"/>
          </p:nvPr>
        </p:nvSpPr>
        <p:spPr>
          <a:xfrm>
            <a:off x="3984171" y="374073"/>
            <a:ext cx="5159829" cy="1025237"/>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39FCA57D-128B-4DFB-873F-ED3AE409865E}"/>
              </a:ext>
            </a:extLst>
          </p:cNvPr>
          <p:cNvSpPr>
            <a:spLocks noGrp="1"/>
          </p:cNvSpPr>
          <p:nvPr>
            <p:ph idx="1"/>
          </p:nvPr>
        </p:nvSpPr>
        <p:spPr>
          <a:xfrm>
            <a:off x="130628" y="1367643"/>
            <a:ext cx="8882743" cy="5126181"/>
          </a:xfrm>
        </p:spPr>
        <p:txBody>
          <a:bodyPr>
            <a:noAutofit/>
          </a:bodyPr>
          <a:lstStyle/>
          <a:p>
            <a:r>
              <a:rPr lang="en-US" dirty="0"/>
              <a:t>Those who sow discord among the brethren</a:t>
            </a:r>
          </a:p>
          <a:p>
            <a:r>
              <a:rPr lang="en-US" dirty="0"/>
              <a:t>Discord-</a:t>
            </a:r>
            <a:r>
              <a:rPr lang="en-US" b="1" dirty="0"/>
              <a:t>lack of harmony</a:t>
            </a:r>
            <a:r>
              <a:rPr lang="en-US" dirty="0"/>
              <a:t> </a:t>
            </a:r>
            <a:r>
              <a:rPr lang="en-US" b="1" dirty="0"/>
              <a:t>between persons or things; strife; dispute; war, quarreling, arguments, conflicts. </a:t>
            </a:r>
          </a:p>
          <a:p>
            <a:r>
              <a:rPr lang="en-US" dirty="0"/>
              <a:t>"Sowers of Discord" sow the seeds of bitterness, anger, distrust, and hatred into the ground of other people’s hearts.  These actions do </a:t>
            </a:r>
            <a:r>
              <a:rPr lang="en-US" i="1" dirty="0"/>
              <a:t>not</a:t>
            </a:r>
            <a:r>
              <a:rPr lang="en-US" dirty="0"/>
              <a:t> </a:t>
            </a:r>
            <a:r>
              <a:rPr lang="en-US" i="1" dirty="0"/>
              <a:t>come</a:t>
            </a:r>
            <a:r>
              <a:rPr lang="en-US" dirty="0"/>
              <a:t> </a:t>
            </a:r>
            <a:r>
              <a:rPr lang="en-US" i="1" dirty="0"/>
              <a:t>from</a:t>
            </a:r>
            <a:r>
              <a:rPr lang="en-US" dirty="0"/>
              <a:t> </a:t>
            </a:r>
            <a:r>
              <a:rPr lang="en-US" i="1" dirty="0"/>
              <a:t>the</a:t>
            </a:r>
            <a:r>
              <a:rPr lang="en-US" dirty="0"/>
              <a:t> </a:t>
            </a:r>
            <a:r>
              <a:rPr lang="en-US" i="1" dirty="0"/>
              <a:t>Spirit</a:t>
            </a:r>
            <a:r>
              <a:rPr lang="en-US" dirty="0"/>
              <a:t> </a:t>
            </a:r>
            <a:r>
              <a:rPr lang="en-US" i="1" dirty="0"/>
              <a:t>of</a:t>
            </a:r>
            <a:r>
              <a:rPr lang="en-US" dirty="0"/>
              <a:t> </a:t>
            </a:r>
            <a:r>
              <a:rPr lang="en-US" i="1" dirty="0"/>
              <a:t>God</a:t>
            </a:r>
            <a:r>
              <a:rPr lang="en-US" dirty="0"/>
              <a:t>. Such divisive behavior is included in what the bible calls “the works of the flesh.” Gal. 5:19-21</a:t>
            </a:r>
          </a:p>
          <a:p>
            <a:r>
              <a:rPr lang="en-US" dirty="0"/>
              <a:t>This is not a fleshly battle but a spiritual one. </a:t>
            </a:r>
          </a:p>
          <a:p>
            <a:r>
              <a:rPr lang="en-US" dirty="0"/>
              <a:t>It is not ‘</a:t>
            </a:r>
            <a:r>
              <a:rPr lang="en-US" i="1" dirty="0"/>
              <a:t>this man vs that man’ </a:t>
            </a:r>
            <a:r>
              <a:rPr lang="en-US" dirty="0"/>
              <a:t>but ‘the </a:t>
            </a:r>
            <a:r>
              <a:rPr lang="en-US" i="1" dirty="0"/>
              <a:t>spiritual enemies of Christ versus his (Family) the Church.’    </a:t>
            </a:r>
            <a:endParaRPr lang="en-US" dirty="0"/>
          </a:p>
          <a:p>
            <a:r>
              <a:rPr lang="en-US" dirty="0"/>
              <a:t>Ephesians 6:12 For we wrestle not against flesh and blood, but against principalities, against powers, against the rulers of the darkness of this world, against spiritual wickedness in high </a:t>
            </a:r>
            <a:r>
              <a:rPr lang="en-US" i="1" dirty="0"/>
              <a:t>places</a:t>
            </a:r>
            <a:r>
              <a:rPr lang="en-US" dirty="0"/>
              <a:t>. </a:t>
            </a:r>
          </a:p>
        </p:txBody>
      </p:sp>
    </p:spTree>
    <p:extLst>
      <p:ext uri="{BB962C8B-B14F-4D97-AF65-F5344CB8AC3E}">
        <p14:creationId xmlns:p14="http://schemas.microsoft.com/office/powerpoint/2010/main" val="3339211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3B1F-2715-40F9-B042-FD62F2F55D9D}"/>
              </a:ext>
            </a:extLst>
          </p:cNvPr>
          <p:cNvSpPr>
            <a:spLocks noGrp="1"/>
          </p:cNvSpPr>
          <p:nvPr>
            <p:ph type="title"/>
          </p:nvPr>
        </p:nvSpPr>
        <p:spPr>
          <a:xfrm>
            <a:off x="4435434" y="235527"/>
            <a:ext cx="4269179" cy="1025237"/>
          </a:xfrm>
        </p:spPr>
        <p:txBody>
          <a:bodyPr/>
          <a:lstStyle/>
          <a:p>
            <a:pPr algn="l"/>
            <a:r>
              <a:rPr lang="en-US" dirty="0"/>
              <a:t>We Are Family</a:t>
            </a:r>
          </a:p>
        </p:txBody>
      </p:sp>
      <p:sp>
        <p:nvSpPr>
          <p:cNvPr id="3" name="Content Placeholder 2">
            <a:extLst>
              <a:ext uri="{FF2B5EF4-FFF2-40B4-BE49-F238E27FC236}">
                <a16:creationId xmlns:a16="http://schemas.microsoft.com/office/drawing/2014/main" id="{D50DB889-8675-4B58-8AE8-F055318AE1CC}"/>
              </a:ext>
            </a:extLst>
          </p:cNvPr>
          <p:cNvSpPr>
            <a:spLocks noGrp="1"/>
          </p:cNvSpPr>
          <p:nvPr>
            <p:ph idx="1"/>
          </p:nvPr>
        </p:nvSpPr>
        <p:spPr>
          <a:xfrm>
            <a:off x="178130" y="1413164"/>
            <a:ext cx="8870867" cy="5209309"/>
          </a:xfrm>
        </p:spPr>
        <p:txBody>
          <a:bodyPr>
            <a:noAutofit/>
          </a:bodyPr>
          <a:lstStyle/>
          <a:p>
            <a:r>
              <a:rPr lang="en-US" dirty="0"/>
              <a:t>Discord is usually driven to serve our own interests. </a:t>
            </a:r>
          </a:p>
          <a:p>
            <a:r>
              <a:rPr lang="en-US" dirty="0"/>
              <a:t>Discord causes us to exploit the passion/emotion of others, and, more often than not, derive pleasure from conflict. </a:t>
            </a:r>
          </a:p>
          <a:p>
            <a:r>
              <a:rPr lang="en-US" dirty="0"/>
              <a:t>Sometimes we are aware of what they are doing but sometimes they just </a:t>
            </a:r>
            <a:r>
              <a:rPr lang="en-US" i="1" dirty="0"/>
              <a:t>play into the hands of spiritual forces </a:t>
            </a:r>
            <a:r>
              <a:rPr lang="en-US" dirty="0"/>
              <a:t>that are intent upon destroying the family of God (the church).  </a:t>
            </a:r>
          </a:p>
          <a:p>
            <a:r>
              <a:rPr lang="en-US" dirty="0"/>
              <a:t>Feelings of discord feed on our behavior of holding on to feelings, experiences, real or perceived of: </a:t>
            </a:r>
            <a:r>
              <a:rPr lang="en-US" i="1" dirty="0"/>
              <a:t>past</a:t>
            </a:r>
            <a:r>
              <a:rPr lang="en-US" dirty="0"/>
              <a:t> injuries, </a:t>
            </a:r>
            <a:r>
              <a:rPr lang="en-US" i="1" dirty="0"/>
              <a:t>present</a:t>
            </a:r>
            <a:r>
              <a:rPr lang="en-US" dirty="0"/>
              <a:t> suspicions and </a:t>
            </a:r>
            <a:r>
              <a:rPr lang="en-US" i="1" dirty="0"/>
              <a:t>future</a:t>
            </a:r>
            <a:r>
              <a:rPr lang="en-US" dirty="0"/>
              <a:t> insecurities. We can often be propelled by inner turmoil or feelings to promote discord.  We have to pray about it and let go. </a:t>
            </a:r>
          </a:p>
          <a:p>
            <a:r>
              <a:rPr lang="en-US" dirty="0"/>
              <a:t>Endeavor to keep the unity in the bond of peace. Eph. 4:3</a:t>
            </a:r>
          </a:p>
          <a:p>
            <a:r>
              <a:rPr lang="en-US" dirty="0"/>
              <a:t>Respect everyone, and love the </a:t>
            </a:r>
            <a:r>
              <a:rPr lang="en-US" b="1" dirty="0"/>
              <a:t>family</a:t>
            </a:r>
            <a:r>
              <a:rPr lang="en-US" dirty="0"/>
              <a:t> of believers.  I Pet. 2:17</a:t>
            </a:r>
          </a:p>
        </p:txBody>
      </p:sp>
    </p:spTree>
    <p:extLst>
      <p:ext uri="{BB962C8B-B14F-4D97-AF65-F5344CB8AC3E}">
        <p14:creationId xmlns:p14="http://schemas.microsoft.com/office/powerpoint/2010/main" val="137139750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851</TotalTime>
  <Words>1422</Words>
  <Application>Microsoft Office PowerPoint</Application>
  <PresentationFormat>On-screen Show (4:3)</PresentationFormat>
  <Paragraphs>110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Century Gothic</vt:lpstr>
      <vt:lpstr>Vapor Trail</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We Are Family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Family</dc:title>
  <dc:creator>Stubbs, Patricia</dc:creator>
  <cp:lastModifiedBy>Abiding Faith</cp:lastModifiedBy>
  <cp:revision>26</cp:revision>
  <cp:lastPrinted>2018-05-22T15:35:35Z</cp:lastPrinted>
  <dcterms:created xsi:type="dcterms:W3CDTF">2018-05-18T11:16:15Z</dcterms:created>
  <dcterms:modified xsi:type="dcterms:W3CDTF">2018-06-13T23:09:12Z</dcterms:modified>
</cp:coreProperties>
</file>