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handoutMasterIdLst>
    <p:handoutMasterId r:id="rId26"/>
  </p:handoutMasterIdLst>
  <p:sldIdLst>
    <p:sldId id="256" r:id="rId2"/>
    <p:sldId id="261" r:id="rId3"/>
    <p:sldId id="283" r:id="rId4"/>
    <p:sldId id="264" r:id="rId5"/>
    <p:sldId id="257" r:id="rId6"/>
    <p:sldId id="284" r:id="rId7"/>
    <p:sldId id="262" r:id="rId8"/>
    <p:sldId id="277" r:id="rId9"/>
    <p:sldId id="265" r:id="rId10"/>
    <p:sldId id="263" r:id="rId11"/>
    <p:sldId id="258" r:id="rId12"/>
    <p:sldId id="266" r:id="rId13"/>
    <p:sldId id="278" r:id="rId14"/>
    <p:sldId id="279" r:id="rId15"/>
    <p:sldId id="269" r:id="rId16"/>
    <p:sldId id="274" r:id="rId17"/>
    <p:sldId id="272" r:id="rId18"/>
    <p:sldId id="285" r:id="rId19"/>
    <p:sldId id="273" r:id="rId20"/>
    <p:sldId id="267" r:id="rId21"/>
    <p:sldId id="281" r:id="rId22"/>
    <p:sldId id="270" r:id="rId23"/>
    <p:sldId id="282" r:id="rId24"/>
    <p:sldId id="276" r:id="rId25"/>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341A026-FCF0-455C-BD86-D55DA3DAFFF6}"/>
              </a:ext>
            </a:extLst>
          </p:cNvPr>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D0E267-5CCD-445C-91D1-B652BBFF4C7C}"/>
              </a:ext>
            </a:extLst>
          </p:cNvPr>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3623E606-55A9-48CA-9D91-C01BE5B5E91C}" type="datetimeFigureOut">
              <a:rPr lang="en-US" smtClean="0"/>
              <a:t>2/14/2018</a:t>
            </a:fld>
            <a:endParaRPr lang="en-US"/>
          </a:p>
        </p:txBody>
      </p:sp>
      <p:sp>
        <p:nvSpPr>
          <p:cNvPr id="4" name="Footer Placeholder 3">
            <a:extLst>
              <a:ext uri="{FF2B5EF4-FFF2-40B4-BE49-F238E27FC236}">
                <a16:creationId xmlns:a16="http://schemas.microsoft.com/office/drawing/2014/main" id="{E35F0AC3-51CC-468E-B8BA-9C9432E40A44}"/>
              </a:ext>
            </a:extLst>
          </p:cNvPr>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9CE8370-C412-49EE-BB3C-BEF86F5E0566}"/>
              </a:ext>
            </a:extLst>
          </p:cNvPr>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B1751FFD-FAC0-4EA4-80A2-967A945681C5}" type="slidenum">
              <a:rPr lang="en-US" smtClean="0"/>
              <a:t>‹#›</a:t>
            </a:fld>
            <a:endParaRPr lang="en-US"/>
          </a:p>
        </p:txBody>
      </p:sp>
    </p:spTree>
    <p:extLst>
      <p:ext uri="{BB962C8B-B14F-4D97-AF65-F5344CB8AC3E}">
        <p14:creationId xmlns:p14="http://schemas.microsoft.com/office/powerpoint/2010/main" val="196071265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4563A603-74DD-4B8F-BB6D-96C79D96E83B}" type="datetimeFigureOut">
              <a:rPr lang="en-US" smtClean="0"/>
              <a:t>2/14/2018</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B645B7E4-9BED-4285-83D7-EBCD8A701373}" type="slidenum">
              <a:rPr lang="en-US" smtClean="0"/>
              <a:t>‹#›</a:t>
            </a:fld>
            <a:endParaRPr lang="en-US" dirty="0"/>
          </a:p>
        </p:txBody>
      </p:sp>
    </p:spTree>
    <p:extLst>
      <p:ext uri="{BB962C8B-B14F-4D97-AF65-F5344CB8AC3E}">
        <p14:creationId xmlns:p14="http://schemas.microsoft.com/office/powerpoint/2010/main" val="2930714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63A603-74DD-4B8F-BB6D-96C79D96E83B}" type="datetimeFigureOut">
              <a:rPr lang="en-US" smtClean="0"/>
              <a:t>2/14/2018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45B7E4-9BED-4285-83D7-EBCD8A701373}" type="slidenum">
              <a:rPr lang="en-US" smtClean="0"/>
              <a:t>‹#›</a:t>
            </a:fld>
            <a:endParaRPr lang="en-US" dirty="0"/>
          </a:p>
        </p:txBody>
      </p:sp>
    </p:spTree>
    <p:extLst>
      <p:ext uri="{BB962C8B-B14F-4D97-AF65-F5344CB8AC3E}">
        <p14:creationId xmlns:p14="http://schemas.microsoft.com/office/powerpoint/2010/main" val="4141264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4563A603-74DD-4B8F-BB6D-96C79D96E83B}" type="datetimeFigureOut">
              <a:rPr lang="en-US" smtClean="0"/>
              <a:t>2/14/2018</a:t>
            </a:fld>
            <a:endParaRPr lang="en-US" dirty="0"/>
          </a:p>
        </p:txBody>
      </p:sp>
      <p:sp>
        <p:nvSpPr>
          <p:cNvPr id="5" name="Footer Placeholder 4"/>
          <p:cNvSpPr>
            <a:spLocks noGrp="1"/>
          </p:cNvSpPr>
          <p:nvPr>
            <p:ph type="ftr" sz="quarter" idx="11"/>
          </p:nvPr>
        </p:nvSpPr>
        <p:spPr>
          <a:xfrm>
            <a:off x="581192" y="5951810"/>
            <a:ext cx="5922209" cy="365125"/>
          </a:xfrm>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B645B7E4-9BED-4285-83D7-EBCD8A701373}" type="slidenum">
              <a:rPr lang="en-US" smtClean="0"/>
              <a:t>‹#›</a:t>
            </a:fld>
            <a:endParaRPr lang="en-US" dirty="0"/>
          </a:p>
        </p:txBody>
      </p:sp>
    </p:spTree>
    <p:extLst>
      <p:ext uri="{BB962C8B-B14F-4D97-AF65-F5344CB8AC3E}">
        <p14:creationId xmlns:p14="http://schemas.microsoft.com/office/powerpoint/2010/main" val="1725356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63A603-74DD-4B8F-BB6D-96C79D96E83B}" type="datetimeFigureOut">
              <a:rPr lang="en-US" smtClean="0"/>
              <a:t>2/14/2018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45B7E4-9BED-4285-83D7-EBCD8A701373}" type="slidenum">
              <a:rPr lang="en-US" smtClean="0"/>
              <a:t>‹#›</a:t>
            </a:fld>
            <a:endParaRPr lang="en-US" dirty="0"/>
          </a:p>
        </p:txBody>
      </p:sp>
    </p:spTree>
    <p:extLst>
      <p:ext uri="{BB962C8B-B14F-4D97-AF65-F5344CB8AC3E}">
        <p14:creationId xmlns:p14="http://schemas.microsoft.com/office/powerpoint/2010/main" val="3959736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4563A603-74DD-4B8F-BB6D-96C79D96E83B}" type="datetimeFigureOut">
              <a:rPr lang="en-US" smtClean="0"/>
              <a:t>2/14/2018</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B645B7E4-9BED-4285-83D7-EBCD8A701373}" type="slidenum">
              <a:rPr lang="en-US" smtClean="0"/>
              <a:t>‹#›</a:t>
            </a:fld>
            <a:endParaRPr lang="en-US" dirty="0"/>
          </a:p>
        </p:txBody>
      </p:sp>
    </p:spTree>
    <p:extLst>
      <p:ext uri="{BB962C8B-B14F-4D97-AF65-F5344CB8AC3E}">
        <p14:creationId xmlns:p14="http://schemas.microsoft.com/office/powerpoint/2010/main" val="2071842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63A603-74DD-4B8F-BB6D-96C79D96E83B}" type="datetimeFigureOut">
              <a:rPr lang="en-US" smtClean="0"/>
              <a:t>2/14/2018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45B7E4-9BED-4285-83D7-EBCD8A701373}" type="slidenum">
              <a:rPr lang="en-US" smtClean="0"/>
              <a:t>‹#›</a:t>
            </a:fld>
            <a:endParaRPr lang="en-US" dirty="0"/>
          </a:p>
        </p:txBody>
      </p:sp>
    </p:spTree>
    <p:extLst>
      <p:ext uri="{BB962C8B-B14F-4D97-AF65-F5344CB8AC3E}">
        <p14:creationId xmlns:p14="http://schemas.microsoft.com/office/powerpoint/2010/main" val="2349197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63A603-74DD-4B8F-BB6D-96C79D96E83B}" type="datetimeFigureOut">
              <a:rPr lang="en-US" smtClean="0"/>
              <a:t>2/14/2018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45B7E4-9BED-4285-83D7-EBCD8A701373}" type="slidenum">
              <a:rPr lang="en-US" smtClean="0"/>
              <a:t>‹#›</a:t>
            </a:fld>
            <a:endParaRPr lang="en-US" dirty="0"/>
          </a:p>
        </p:txBody>
      </p:sp>
    </p:spTree>
    <p:extLst>
      <p:ext uri="{BB962C8B-B14F-4D97-AF65-F5344CB8AC3E}">
        <p14:creationId xmlns:p14="http://schemas.microsoft.com/office/powerpoint/2010/main" val="1604003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63A603-74DD-4B8F-BB6D-96C79D96E83B}" type="datetimeFigureOut">
              <a:rPr lang="en-US" smtClean="0"/>
              <a:t>2/14/2018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45B7E4-9BED-4285-83D7-EBCD8A701373}" type="slidenum">
              <a:rPr lang="en-US" smtClean="0"/>
              <a:t>‹#›</a:t>
            </a:fld>
            <a:endParaRPr lang="en-US" dirty="0"/>
          </a:p>
        </p:txBody>
      </p:sp>
    </p:spTree>
    <p:extLst>
      <p:ext uri="{BB962C8B-B14F-4D97-AF65-F5344CB8AC3E}">
        <p14:creationId xmlns:p14="http://schemas.microsoft.com/office/powerpoint/2010/main" val="1603398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63A603-74DD-4B8F-BB6D-96C79D96E83B}" type="datetimeFigureOut">
              <a:rPr lang="en-US" smtClean="0"/>
              <a:t>2/14/2018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45B7E4-9BED-4285-83D7-EBCD8A701373}" type="slidenum">
              <a:rPr lang="en-US" smtClean="0"/>
              <a:t>‹#›</a:t>
            </a:fld>
            <a:endParaRPr lang="en-US" dirty="0"/>
          </a:p>
        </p:txBody>
      </p:sp>
    </p:spTree>
    <p:extLst>
      <p:ext uri="{BB962C8B-B14F-4D97-AF65-F5344CB8AC3E}">
        <p14:creationId xmlns:p14="http://schemas.microsoft.com/office/powerpoint/2010/main" val="878535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4563A603-74DD-4B8F-BB6D-96C79D96E83B}" type="datetimeFigureOut">
              <a:rPr lang="en-US" smtClean="0"/>
              <a:t>2/14/2018</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B645B7E4-9BED-4285-83D7-EBCD8A701373}" type="slidenum">
              <a:rPr lang="en-US" smtClean="0"/>
              <a:t>‹#›</a:t>
            </a:fld>
            <a:endParaRPr lang="en-US" dirty="0"/>
          </a:p>
        </p:txBody>
      </p:sp>
    </p:spTree>
    <p:extLst>
      <p:ext uri="{BB962C8B-B14F-4D97-AF65-F5344CB8AC3E}">
        <p14:creationId xmlns:p14="http://schemas.microsoft.com/office/powerpoint/2010/main" val="3318085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63A603-74DD-4B8F-BB6D-96C79D96E83B}" type="datetimeFigureOut">
              <a:rPr lang="en-US" smtClean="0"/>
              <a:t>2/14/2018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45B7E4-9BED-4285-83D7-EBCD8A701373}" type="slidenum">
              <a:rPr lang="en-US" smtClean="0"/>
              <a:t>‹#›</a:t>
            </a:fld>
            <a:endParaRPr lang="en-US" dirty="0"/>
          </a:p>
        </p:txBody>
      </p:sp>
    </p:spTree>
    <p:extLst>
      <p:ext uri="{BB962C8B-B14F-4D97-AF65-F5344CB8AC3E}">
        <p14:creationId xmlns:p14="http://schemas.microsoft.com/office/powerpoint/2010/main" val="2977819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4563A603-74DD-4B8F-BB6D-96C79D96E83B}" type="datetimeFigureOut">
              <a:rPr lang="en-US" smtClean="0"/>
              <a:t>2/14/2018</a:t>
            </a:fld>
            <a:endParaRPr lang="en-US" dirty="0"/>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B645B7E4-9BED-4285-83D7-EBCD8A701373}" type="slidenum">
              <a:rPr lang="en-US" smtClean="0"/>
              <a:t>‹#›</a:t>
            </a:fld>
            <a:endParaRPr lang="en-US" dirty="0"/>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735255720"/>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biblegateway.com/passage/?search=Colossians+3:11-13&amp;version=KJV" TargetMode="External"/><Relationship Id="rId2" Type="http://schemas.openxmlformats.org/officeDocument/2006/relationships/hyperlink" Target="http://www.biblegateway.com/passage/?search=Ephesians+4:31-32&amp;version=KJV"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What It Really Means To Love</a:t>
            </a:r>
          </a:p>
        </p:txBody>
      </p:sp>
      <p:sp>
        <p:nvSpPr>
          <p:cNvPr id="3" name="Subtitle 2"/>
          <p:cNvSpPr>
            <a:spLocks noGrp="1"/>
          </p:cNvSpPr>
          <p:nvPr>
            <p:ph type="subTitle" idx="1"/>
          </p:nvPr>
        </p:nvSpPr>
        <p:spPr>
          <a:xfrm>
            <a:off x="581192" y="2362200"/>
            <a:ext cx="7989752" cy="723565"/>
          </a:xfrm>
        </p:spPr>
        <p:txBody>
          <a:bodyPr>
            <a:noAutofit/>
          </a:bodyPr>
          <a:lstStyle/>
          <a:p>
            <a:r>
              <a:rPr lang="en-US" sz="2000" dirty="0"/>
              <a:t>Be </a:t>
            </a:r>
            <a:r>
              <a:rPr lang="en-US" sz="2000" b="1" dirty="0"/>
              <a:t>kind</a:t>
            </a:r>
            <a:r>
              <a:rPr lang="en-US" sz="2000" dirty="0"/>
              <a:t>ly affectionate one to another with brotherly love; in honor preferring one another; Romans 12:10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It Really Means To Love</a:t>
            </a:r>
          </a:p>
        </p:txBody>
      </p:sp>
      <p:sp>
        <p:nvSpPr>
          <p:cNvPr id="3" name="Content Placeholder 2"/>
          <p:cNvSpPr>
            <a:spLocks noGrp="1"/>
          </p:cNvSpPr>
          <p:nvPr>
            <p:ph idx="1"/>
          </p:nvPr>
        </p:nvSpPr>
        <p:spPr>
          <a:xfrm>
            <a:off x="581192" y="2228003"/>
            <a:ext cx="7989752" cy="4020397"/>
          </a:xfrm>
        </p:spPr>
        <p:txBody>
          <a:bodyPr>
            <a:normAutofit/>
          </a:bodyPr>
          <a:lstStyle/>
          <a:p>
            <a:r>
              <a:rPr lang="en-US" sz="2800" dirty="0"/>
              <a:t>Between people LOVE means -- at the very least -- selfless honoring of, heartfelt concern for, unconditional positive regard for, respect for, and ability to empathize with the person(s) loved. </a:t>
            </a:r>
          </a:p>
          <a:p>
            <a:r>
              <a:rPr lang="en-US" sz="2800" dirty="0"/>
              <a:t>It implies acceptance of and respect for the loved one's strengths and weaknesses and especially their attitudes, expressions, feelings, beliefs, and ideas that are different from those of ourselves and others.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It Really Means To Love</a:t>
            </a:r>
          </a:p>
        </p:txBody>
      </p:sp>
      <p:sp>
        <p:nvSpPr>
          <p:cNvPr id="3" name="Content Placeholder 2"/>
          <p:cNvSpPr>
            <a:spLocks noGrp="1"/>
          </p:cNvSpPr>
          <p:nvPr>
            <p:ph idx="1"/>
          </p:nvPr>
        </p:nvSpPr>
        <p:spPr>
          <a:xfrm>
            <a:off x="581192" y="2228003"/>
            <a:ext cx="7989752" cy="4020397"/>
          </a:xfrm>
        </p:spPr>
        <p:txBody>
          <a:bodyPr>
            <a:noAutofit/>
          </a:bodyPr>
          <a:lstStyle/>
          <a:p>
            <a:r>
              <a:rPr lang="en-US" sz="3200" dirty="0"/>
              <a:t>And </a:t>
            </a:r>
            <a:r>
              <a:rPr lang="en-US" sz="3200" b="1" dirty="0"/>
              <a:t>be</a:t>
            </a:r>
            <a:r>
              <a:rPr lang="en-US" sz="3200" dirty="0"/>
              <a:t> ye </a:t>
            </a:r>
            <a:r>
              <a:rPr lang="en-US" sz="3200" b="1" dirty="0"/>
              <a:t>kind</a:t>
            </a:r>
            <a:r>
              <a:rPr lang="en-US" sz="3200" dirty="0"/>
              <a:t> one to another, tenderhearted, forgiving one another, even as God for Christ's sake hath forgiven you. Ephesians</a:t>
            </a:r>
            <a:r>
              <a:rPr lang="en-US" sz="3200" dirty="0">
                <a:hlinkClick r:id="rId2"/>
              </a:rPr>
              <a:t> </a:t>
            </a:r>
            <a:r>
              <a:rPr lang="en-US" sz="3200" dirty="0">
                <a:solidFill>
                  <a:schemeClr val="tx1"/>
                </a:solidFill>
                <a:hlinkClick r:id="rId2"/>
              </a:rPr>
              <a:t>4:32</a:t>
            </a:r>
            <a:endParaRPr lang="en-US" sz="3200" dirty="0">
              <a:solidFill>
                <a:schemeClr val="tx1"/>
              </a:solidFill>
            </a:endParaRPr>
          </a:p>
          <a:p>
            <a:r>
              <a:rPr lang="en-US" sz="3200" dirty="0"/>
              <a:t>Put on therefore, as the elect of God, holy and </a:t>
            </a:r>
            <a:r>
              <a:rPr lang="en-US" sz="3200" b="1" dirty="0"/>
              <a:t>be</a:t>
            </a:r>
            <a:r>
              <a:rPr lang="en-US" sz="3200" dirty="0"/>
              <a:t>loved, bowels of mercies, </a:t>
            </a:r>
            <a:r>
              <a:rPr lang="en-US" sz="3200" b="1" dirty="0">
                <a:solidFill>
                  <a:schemeClr val="tx1"/>
                </a:solidFill>
              </a:rPr>
              <a:t>kind</a:t>
            </a:r>
            <a:r>
              <a:rPr lang="en-US" sz="3200" dirty="0">
                <a:solidFill>
                  <a:schemeClr val="tx1"/>
                </a:solidFill>
              </a:rPr>
              <a:t>ness, humbleness of mind, meekness, longsuffering; </a:t>
            </a:r>
            <a:r>
              <a:rPr lang="en-US" sz="3200" dirty="0">
                <a:solidFill>
                  <a:schemeClr val="tx1"/>
                </a:solidFill>
                <a:hlinkClick r:id="rId3"/>
              </a:rPr>
              <a:t>Colossians 3:11-13</a:t>
            </a:r>
            <a:r>
              <a:rPr lang="en-US" sz="3200" dirty="0">
                <a:solidFill>
                  <a:schemeClr val="tx1"/>
                </a:solidFill>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It Really Means To Love</a:t>
            </a:r>
          </a:p>
        </p:txBody>
      </p:sp>
      <p:sp>
        <p:nvSpPr>
          <p:cNvPr id="3" name="Content Placeholder 2"/>
          <p:cNvSpPr>
            <a:spLocks noGrp="1"/>
          </p:cNvSpPr>
          <p:nvPr>
            <p:ph idx="1"/>
          </p:nvPr>
        </p:nvSpPr>
        <p:spPr>
          <a:xfrm>
            <a:off x="581192" y="2228003"/>
            <a:ext cx="7989752" cy="4020397"/>
          </a:xfrm>
        </p:spPr>
        <p:txBody>
          <a:bodyPr>
            <a:normAutofit/>
          </a:bodyPr>
          <a:lstStyle/>
          <a:p>
            <a:r>
              <a:rPr lang="en-US" sz="2400" dirty="0"/>
              <a:t>As we grow older, the process of learning to love usually starts to gain momentum, when our intimacy interests turn from the immediate family outward, usually toward peers. </a:t>
            </a:r>
          </a:p>
          <a:p>
            <a:r>
              <a:rPr lang="en-US" sz="2400" dirty="0"/>
              <a:t>We find ourselves developing close relationships with others. Connections can get very tight, and intimacy means confiding, exploring mutual interests, and bonding emotionally and physically.</a:t>
            </a:r>
          </a:p>
          <a:p>
            <a:r>
              <a:rPr lang="en-US" sz="2400" dirty="0"/>
              <a:t>As Christians we want to become involved with peers who themselves seek similar contacts and relationships.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5E017-F0EA-4658-AA75-419A30CCF8D6}"/>
              </a:ext>
            </a:extLst>
          </p:cNvPr>
          <p:cNvSpPr>
            <a:spLocks noGrp="1"/>
          </p:cNvSpPr>
          <p:nvPr>
            <p:ph type="title"/>
          </p:nvPr>
        </p:nvSpPr>
        <p:spPr/>
        <p:txBody>
          <a:bodyPr/>
          <a:lstStyle/>
          <a:p>
            <a:r>
              <a:rPr lang="en-US" dirty="0"/>
              <a:t>What It Really Means To Love</a:t>
            </a:r>
          </a:p>
        </p:txBody>
      </p:sp>
      <p:sp>
        <p:nvSpPr>
          <p:cNvPr id="3" name="Content Placeholder 2">
            <a:extLst>
              <a:ext uri="{FF2B5EF4-FFF2-40B4-BE49-F238E27FC236}">
                <a16:creationId xmlns:a16="http://schemas.microsoft.com/office/drawing/2014/main" id="{B8DFB3BC-5A59-4113-B6A8-092999E8EC0D}"/>
              </a:ext>
            </a:extLst>
          </p:cNvPr>
          <p:cNvSpPr>
            <a:spLocks noGrp="1"/>
          </p:cNvSpPr>
          <p:nvPr>
            <p:ph idx="1"/>
          </p:nvPr>
        </p:nvSpPr>
        <p:spPr>
          <a:xfrm>
            <a:off x="581192" y="2228003"/>
            <a:ext cx="7989752" cy="4248997"/>
          </a:xfrm>
        </p:spPr>
        <p:txBody>
          <a:bodyPr>
            <a:normAutofit/>
          </a:bodyPr>
          <a:lstStyle/>
          <a:p>
            <a:r>
              <a:rPr lang="en-US" sz="2400" dirty="0"/>
              <a:t>Some may say, it is confusing that you ask things of me that do not validate me. [I.e., I have been the center of attention up until now, and you act as if you might have a similar idea about yourself. Who do you think you are!?] </a:t>
            </a:r>
          </a:p>
          <a:p>
            <a:r>
              <a:rPr lang="en-US" sz="2400" dirty="0"/>
              <a:t>I want what I want, and I'm not getting it, so that's the end of that. [I.e., you are not giving me what I want, and that hurts, so I guess we are not meant for each other.]" </a:t>
            </a:r>
          </a:p>
          <a:p>
            <a:r>
              <a:rPr lang="en-US" sz="2400" b="1" dirty="0"/>
              <a:t>How can we grow to love others?</a:t>
            </a:r>
          </a:p>
        </p:txBody>
      </p:sp>
    </p:spTree>
    <p:extLst>
      <p:ext uri="{BB962C8B-B14F-4D97-AF65-F5344CB8AC3E}">
        <p14:creationId xmlns:p14="http://schemas.microsoft.com/office/powerpoint/2010/main" val="3872367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DF508-FC58-4C86-BE45-A4943A57875F}"/>
              </a:ext>
            </a:extLst>
          </p:cNvPr>
          <p:cNvSpPr>
            <a:spLocks noGrp="1"/>
          </p:cNvSpPr>
          <p:nvPr>
            <p:ph type="title"/>
          </p:nvPr>
        </p:nvSpPr>
        <p:spPr/>
        <p:txBody>
          <a:bodyPr/>
          <a:lstStyle/>
          <a:p>
            <a:r>
              <a:rPr lang="en-US" dirty="0"/>
              <a:t>What It Really Means To Love</a:t>
            </a:r>
          </a:p>
        </p:txBody>
      </p:sp>
      <p:sp>
        <p:nvSpPr>
          <p:cNvPr id="3" name="Content Placeholder 2">
            <a:extLst>
              <a:ext uri="{FF2B5EF4-FFF2-40B4-BE49-F238E27FC236}">
                <a16:creationId xmlns:a16="http://schemas.microsoft.com/office/drawing/2014/main" id="{6A7C880D-90FD-4A00-9F2E-6CA6EA787241}"/>
              </a:ext>
            </a:extLst>
          </p:cNvPr>
          <p:cNvSpPr>
            <a:spLocks noGrp="1"/>
          </p:cNvSpPr>
          <p:nvPr>
            <p:ph idx="1"/>
          </p:nvPr>
        </p:nvSpPr>
        <p:spPr>
          <a:xfrm>
            <a:off x="581192" y="2228003"/>
            <a:ext cx="7989752" cy="3944197"/>
          </a:xfrm>
        </p:spPr>
        <p:txBody>
          <a:bodyPr>
            <a:normAutofit fontScale="92500" lnSpcReduction="20000"/>
          </a:bodyPr>
          <a:lstStyle/>
          <a:p>
            <a:r>
              <a:rPr lang="en-US" sz="3200" dirty="0"/>
              <a:t>At some point in our suffering, we may experience the flash of consciousness that says about the other, "She/he must have needs of their own and feel pain and suffering also. Perhaps if I have wants, the other person has wants too." </a:t>
            </a:r>
          </a:p>
          <a:p>
            <a:r>
              <a:rPr lang="en-US" sz="3200" dirty="0"/>
              <a:t>That insight represents growth, that we are developing the ability to love and care for others. </a:t>
            </a:r>
          </a:p>
          <a:p>
            <a:endParaRPr lang="en-US" dirty="0"/>
          </a:p>
        </p:txBody>
      </p:sp>
    </p:spTree>
    <p:extLst>
      <p:ext uri="{BB962C8B-B14F-4D97-AF65-F5344CB8AC3E}">
        <p14:creationId xmlns:p14="http://schemas.microsoft.com/office/powerpoint/2010/main" val="33594033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It Really Means To Love</a:t>
            </a:r>
          </a:p>
        </p:txBody>
      </p:sp>
      <p:sp>
        <p:nvSpPr>
          <p:cNvPr id="3" name="Content Placeholder 2"/>
          <p:cNvSpPr>
            <a:spLocks noGrp="1"/>
          </p:cNvSpPr>
          <p:nvPr>
            <p:ph idx="1"/>
          </p:nvPr>
        </p:nvSpPr>
        <p:spPr>
          <a:xfrm>
            <a:off x="581192" y="2228003"/>
            <a:ext cx="7989752" cy="4172797"/>
          </a:xfrm>
        </p:spPr>
        <p:txBody>
          <a:bodyPr>
            <a:normAutofit/>
          </a:bodyPr>
          <a:lstStyle/>
          <a:p>
            <a:r>
              <a:rPr lang="en-US" sz="2400" dirty="0"/>
              <a:t>Once we can break out of our shell of self-centeredness, self-involvement, and self-reference, we become able to empathize with what we imagine is going on within someone else.</a:t>
            </a:r>
          </a:p>
          <a:p>
            <a:r>
              <a:rPr lang="en-US" sz="2400" dirty="0"/>
              <a:t>We can develop in heartfelt concern and caring by (1) reflecting on our own past experiences that seem to be relevant to their situation and (2) talking with others and listening carefully to answers to our inquiries about the other person's feelings and motivations.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It Really Means To Love</a:t>
            </a:r>
          </a:p>
        </p:txBody>
      </p:sp>
      <p:sp>
        <p:nvSpPr>
          <p:cNvPr id="3" name="Content Placeholder 2"/>
          <p:cNvSpPr>
            <a:spLocks noGrp="1"/>
          </p:cNvSpPr>
          <p:nvPr>
            <p:ph idx="1"/>
          </p:nvPr>
        </p:nvSpPr>
        <p:spPr>
          <a:xfrm>
            <a:off x="581192" y="1905000"/>
            <a:ext cx="7989752" cy="4648200"/>
          </a:xfrm>
        </p:spPr>
        <p:txBody>
          <a:bodyPr>
            <a:normAutofit fontScale="92500" lnSpcReduction="10000"/>
          </a:bodyPr>
          <a:lstStyle/>
          <a:p>
            <a:pPr>
              <a:buNone/>
            </a:pPr>
            <a:r>
              <a:rPr lang="en-US" sz="2400" b="1" dirty="0"/>
              <a:t>How We Grow In Our Love For Others.  </a:t>
            </a:r>
          </a:p>
          <a:p>
            <a:r>
              <a:rPr lang="en-US" sz="2400" dirty="0"/>
              <a:t>To respect and honor others, we must first learn to respect and honor ourselves.</a:t>
            </a:r>
          </a:p>
          <a:p>
            <a:r>
              <a:rPr lang="en-US" sz="2400" dirty="0"/>
              <a:t> When our outer experiences do not help us experience ourselves as respect-worthy, another approach is needed to achieve that. </a:t>
            </a:r>
          </a:p>
          <a:p>
            <a:r>
              <a:rPr lang="en-US" sz="2400" dirty="0"/>
              <a:t>That is, if we fail to receive genuine acceptance and unconditional positive regard from one adult, we can learn it from friends that know the Lord and other friends/relatives. </a:t>
            </a:r>
          </a:p>
          <a:p>
            <a:r>
              <a:rPr lang="en-US" sz="2400" dirty="0"/>
              <a:t>Through those contacts, we can discover how to feel genuinely loveable, i.e., deserving of respect and consideration and of being honored and valued.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It Really Means To Love</a:t>
            </a:r>
          </a:p>
        </p:txBody>
      </p:sp>
      <p:sp>
        <p:nvSpPr>
          <p:cNvPr id="3" name="Content Placeholder 2"/>
          <p:cNvSpPr>
            <a:spLocks noGrp="1"/>
          </p:cNvSpPr>
          <p:nvPr>
            <p:ph idx="1"/>
          </p:nvPr>
        </p:nvSpPr>
        <p:spPr>
          <a:xfrm>
            <a:off x="457200" y="1600200"/>
            <a:ext cx="8229600" cy="4648200"/>
          </a:xfrm>
        </p:spPr>
        <p:txBody>
          <a:bodyPr>
            <a:noAutofit/>
          </a:bodyPr>
          <a:lstStyle/>
          <a:p>
            <a:pPr>
              <a:buNone/>
            </a:pPr>
            <a:r>
              <a:rPr lang="en-US" sz="2400" b="1" dirty="0"/>
              <a:t>What Can Keep Us from Loving Others.</a:t>
            </a:r>
          </a:p>
          <a:p>
            <a:r>
              <a:rPr lang="en-US" sz="2400" dirty="0"/>
              <a:t>In relationships, identification with the hurt child in ourselves can lead us to perceive others as the cause of our suffering. </a:t>
            </a:r>
          </a:p>
          <a:p>
            <a:r>
              <a:rPr lang="en-US" sz="2400" dirty="0"/>
              <a:t>If we were, mistreated in past relationships, we can grow accustomed to it, and we tend to develop an expectation of being hurt.</a:t>
            </a:r>
          </a:p>
          <a:p>
            <a:r>
              <a:rPr lang="en-US" sz="2400" dirty="0"/>
              <a:t> This may remain a habitual tendency even after we become adults. We are likely to expect those who say or imply that they "love" us to continue the pattern of mistreating us. </a:t>
            </a:r>
          </a:p>
          <a:p>
            <a:pPr>
              <a:buNone/>
            </a:pPr>
            <a:r>
              <a:rPr lang="en-US" sz="1800" dirty="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930E6-2B05-4D72-85DF-DCBCAB3D8873}"/>
              </a:ext>
            </a:extLst>
          </p:cNvPr>
          <p:cNvSpPr>
            <a:spLocks noGrp="1"/>
          </p:cNvSpPr>
          <p:nvPr>
            <p:ph type="title"/>
          </p:nvPr>
        </p:nvSpPr>
        <p:spPr/>
        <p:txBody>
          <a:bodyPr/>
          <a:lstStyle/>
          <a:p>
            <a:r>
              <a:rPr lang="en-US" dirty="0"/>
              <a:t>What It Really Means To Love</a:t>
            </a:r>
          </a:p>
        </p:txBody>
      </p:sp>
      <p:sp>
        <p:nvSpPr>
          <p:cNvPr id="3" name="Content Placeholder 2">
            <a:extLst>
              <a:ext uri="{FF2B5EF4-FFF2-40B4-BE49-F238E27FC236}">
                <a16:creationId xmlns:a16="http://schemas.microsoft.com/office/drawing/2014/main" id="{1B2B81FE-4EBF-4205-96F5-FFB598EDC11D}"/>
              </a:ext>
            </a:extLst>
          </p:cNvPr>
          <p:cNvSpPr>
            <a:spLocks noGrp="1"/>
          </p:cNvSpPr>
          <p:nvPr>
            <p:ph idx="1"/>
          </p:nvPr>
        </p:nvSpPr>
        <p:spPr>
          <a:xfrm>
            <a:off x="581192" y="2228003"/>
            <a:ext cx="7989752" cy="4172797"/>
          </a:xfrm>
        </p:spPr>
        <p:txBody>
          <a:bodyPr>
            <a:normAutofit lnSpcReduction="10000"/>
          </a:bodyPr>
          <a:lstStyle/>
          <a:p>
            <a:r>
              <a:rPr lang="en-US" sz="2400" dirty="0"/>
              <a:t>Furthermore, we bring about precisely what we expect. And this happens most frequently without even realizing it, we are very likely to unconsciously act in ways that will hurt those we “care” about the most.</a:t>
            </a:r>
          </a:p>
          <a:p>
            <a:r>
              <a:rPr lang="en-US" sz="2400" dirty="0"/>
              <a:t> Some people actually act as if the person whom they most "love" is the Enemy. </a:t>
            </a:r>
          </a:p>
          <a:p>
            <a:r>
              <a:rPr lang="en-US" sz="2400" dirty="0"/>
              <a:t>It's almost as if we form an intimate relationship in order to have someone to blame and attack repeatedly. Basically, such people deeply believe that they deserve to be abused, and  strive to ensure that their belief is realized. </a:t>
            </a:r>
          </a:p>
          <a:p>
            <a:pPr>
              <a:buNone/>
            </a:pPr>
            <a:r>
              <a:rPr lang="en-US" dirty="0"/>
              <a:t>           </a:t>
            </a:r>
          </a:p>
        </p:txBody>
      </p:sp>
    </p:spTree>
    <p:extLst>
      <p:ext uri="{BB962C8B-B14F-4D97-AF65-F5344CB8AC3E}">
        <p14:creationId xmlns:p14="http://schemas.microsoft.com/office/powerpoint/2010/main" val="2811729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It Really Means To Love</a:t>
            </a:r>
          </a:p>
        </p:txBody>
      </p:sp>
      <p:sp>
        <p:nvSpPr>
          <p:cNvPr id="3" name="Content Placeholder 2"/>
          <p:cNvSpPr>
            <a:spLocks noGrp="1"/>
          </p:cNvSpPr>
          <p:nvPr>
            <p:ph idx="1"/>
          </p:nvPr>
        </p:nvSpPr>
        <p:spPr>
          <a:xfrm>
            <a:off x="573476" y="1828800"/>
            <a:ext cx="7989752" cy="4419599"/>
          </a:xfrm>
        </p:spPr>
        <p:txBody>
          <a:bodyPr>
            <a:normAutofit/>
          </a:bodyPr>
          <a:lstStyle/>
          <a:p>
            <a:pPr>
              <a:buNone/>
            </a:pPr>
            <a:r>
              <a:rPr lang="en-US" sz="2000" b="1" dirty="0"/>
              <a:t>Growing In Love Begins With Us</a:t>
            </a:r>
          </a:p>
          <a:p>
            <a:r>
              <a:rPr lang="en-US" sz="2000" dirty="0"/>
              <a:t>We have to learn self-love -- including acceptance of our strengths, weaknesses, talents, what we know, and what we don’t know --then we are free to appreciate those characteristics in others. </a:t>
            </a:r>
          </a:p>
          <a:p>
            <a:r>
              <a:rPr lang="en-US" sz="2000" dirty="0"/>
              <a:t>Loving does not mean merely appreciating what others do or how they look; instead, its focus is directed at their very essence -- their character and soul. </a:t>
            </a:r>
          </a:p>
          <a:p>
            <a:r>
              <a:rPr lang="en-US" sz="2000" dirty="0"/>
              <a:t>I John 4: 12 (NKJV)-No man has seen God at any time. If we love one another, God abides in us and His love has been perfected in us. </a:t>
            </a:r>
          </a:p>
          <a:p>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It Really Means To Love</a:t>
            </a:r>
          </a:p>
        </p:txBody>
      </p:sp>
      <p:sp>
        <p:nvSpPr>
          <p:cNvPr id="3" name="Content Placeholder 2"/>
          <p:cNvSpPr>
            <a:spLocks noGrp="1"/>
          </p:cNvSpPr>
          <p:nvPr>
            <p:ph idx="1"/>
          </p:nvPr>
        </p:nvSpPr>
        <p:spPr>
          <a:xfrm>
            <a:off x="581192" y="2228003"/>
            <a:ext cx="7989752" cy="4096597"/>
          </a:xfrm>
        </p:spPr>
        <p:txBody>
          <a:bodyPr>
            <a:normAutofit/>
          </a:bodyPr>
          <a:lstStyle/>
          <a:p>
            <a:r>
              <a:rPr lang="en-US" sz="2400" dirty="0"/>
              <a:t>  The word LOVE has many common applications. </a:t>
            </a:r>
          </a:p>
          <a:p>
            <a:r>
              <a:rPr lang="en-US" sz="2400" dirty="0"/>
              <a:t>People use the word in comments like, "I love my daughter." "I just love my dentist!" "I love your shoes!" "I really loved that play!" "I love chocolate chip cookies!" "I love the feel of velvet!" "I love gardening!" "I love to hike!" or "I love getting high!" </a:t>
            </a:r>
          </a:p>
          <a:p>
            <a:r>
              <a:rPr lang="en-US" sz="2400" dirty="0"/>
              <a:t>When we have had the experience of satisfying a pleasure spot, an enjoyable activity, or a longing, the appreciation or enjoyment may be so great that we call our response to it "love."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It Really Means To Love</a:t>
            </a:r>
          </a:p>
        </p:txBody>
      </p:sp>
      <p:sp>
        <p:nvSpPr>
          <p:cNvPr id="3" name="Content Placeholder 2"/>
          <p:cNvSpPr>
            <a:spLocks noGrp="1"/>
          </p:cNvSpPr>
          <p:nvPr>
            <p:ph idx="1"/>
          </p:nvPr>
        </p:nvSpPr>
        <p:spPr>
          <a:xfrm>
            <a:off x="581192" y="1905000"/>
            <a:ext cx="7989752" cy="4343399"/>
          </a:xfrm>
        </p:spPr>
        <p:txBody>
          <a:bodyPr>
            <a:noAutofit/>
          </a:bodyPr>
          <a:lstStyle/>
          <a:p>
            <a:pPr>
              <a:buNone/>
            </a:pPr>
            <a:r>
              <a:rPr lang="en-US" sz="2000" b="1" dirty="0"/>
              <a:t>We need each other in the Body of Christ</a:t>
            </a:r>
          </a:p>
          <a:p>
            <a:r>
              <a:rPr lang="en-US" sz="2000" dirty="0"/>
              <a:t>Iron </a:t>
            </a:r>
            <a:r>
              <a:rPr lang="en-US" sz="2000" b="1" dirty="0"/>
              <a:t>sharpeneth</a:t>
            </a:r>
            <a:r>
              <a:rPr lang="en-US" sz="2000" dirty="0"/>
              <a:t> </a:t>
            </a:r>
            <a:r>
              <a:rPr lang="en-US" sz="2000" b="1" dirty="0"/>
              <a:t>iron</a:t>
            </a:r>
            <a:r>
              <a:rPr lang="en-US" sz="2000" dirty="0"/>
              <a:t>; so a man </a:t>
            </a:r>
            <a:r>
              <a:rPr lang="en-US" sz="2000" b="1" dirty="0"/>
              <a:t>sharpeneth</a:t>
            </a:r>
            <a:r>
              <a:rPr lang="en-US" sz="2000" dirty="0"/>
              <a:t> the countenance of his friend. Proverbs 27:17</a:t>
            </a:r>
          </a:p>
          <a:p>
            <a:r>
              <a:rPr lang="en-US" sz="2000" dirty="0"/>
              <a:t>A man that hath </a:t>
            </a:r>
            <a:r>
              <a:rPr lang="en-US" sz="2000" b="1" dirty="0"/>
              <a:t>friend</a:t>
            </a:r>
            <a:r>
              <a:rPr lang="en-US" sz="2000" dirty="0"/>
              <a:t>s must shew himself </a:t>
            </a:r>
            <a:r>
              <a:rPr lang="en-US" sz="2000" b="1" dirty="0"/>
              <a:t>friend</a:t>
            </a:r>
            <a:r>
              <a:rPr lang="en-US" sz="2000" dirty="0"/>
              <a:t>ly: and there is a </a:t>
            </a:r>
            <a:r>
              <a:rPr lang="en-US" sz="2000" b="1" dirty="0"/>
              <a:t>friend</a:t>
            </a:r>
            <a:r>
              <a:rPr lang="en-US" sz="2000" dirty="0"/>
              <a:t> that </a:t>
            </a:r>
            <a:r>
              <a:rPr lang="en-US" sz="2000" b="1" dirty="0"/>
              <a:t>sticketh</a:t>
            </a:r>
            <a:r>
              <a:rPr lang="en-US" sz="2000" dirty="0"/>
              <a:t> </a:t>
            </a:r>
            <a:r>
              <a:rPr lang="en-US" sz="2000" b="1" dirty="0"/>
              <a:t>closer</a:t>
            </a:r>
            <a:r>
              <a:rPr lang="en-US" sz="2000" dirty="0"/>
              <a:t> than a brother. Proverbs 18:24</a:t>
            </a:r>
          </a:p>
          <a:p>
            <a:r>
              <a:rPr lang="en-US" sz="2000" dirty="0"/>
              <a:t>A friend loveth at all times, and a </a:t>
            </a:r>
            <a:r>
              <a:rPr lang="en-US" sz="2000" b="1" dirty="0"/>
              <a:t>brother</a:t>
            </a:r>
            <a:r>
              <a:rPr lang="en-US" sz="2000" dirty="0"/>
              <a:t> is born for </a:t>
            </a:r>
            <a:r>
              <a:rPr lang="en-US" sz="2000" b="1" dirty="0"/>
              <a:t>adversity</a:t>
            </a:r>
            <a:r>
              <a:rPr lang="en-US" sz="2000" dirty="0"/>
              <a:t>. Proverbs 17:17</a:t>
            </a:r>
          </a:p>
          <a:p>
            <a:r>
              <a:rPr lang="en-US" sz="2000" dirty="0"/>
              <a:t>And let us consider one </a:t>
            </a:r>
            <a:r>
              <a:rPr lang="en-US" sz="2000" b="1" dirty="0"/>
              <a:t>another</a:t>
            </a:r>
            <a:r>
              <a:rPr lang="en-US" sz="2000" dirty="0"/>
              <a:t> to provoke unto </a:t>
            </a:r>
            <a:r>
              <a:rPr lang="en-US" sz="2000" b="1" dirty="0"/>
              <a:t>love</a:t>
            </a:r>
            <a:r>
              <a:rPr lang="en-US" sz="2000" dirty="0"/>
              <a:t> and to good works: Hebrews 10:24</a:t>
            </a:r>
          </a:p>
          <a:p>
            <a:r>
              <a:rPr lang="en-US" sz="2000" dirty="0"/>
              <a:t>If someone says. “I love God,” and hates his brother; he is a liar; for he who doesn’t love his brother whom he has seen, how can he love God whom he has not seen? I John 4:20 (NKJV)</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617A7-54CE-43A9-AA4C-D3F8EF66ADB5}"/>
              </a:ext>
            </a:extLst>
          </p:cNvPr>
          <p:cNvSpPr>
            <a:spLocks noGrp="1"/>
          </p:cNvSpPr>
          <p:nvPr>
            <p:ph type="title"/>
          </p:nvPr>
        </p:nvSpPr>
        <p:spPr/>
        <p:txBody>
          <a:bodyPr/>
          <a:lstStyle/>
          <a:p>
            <a:r>
              <a:rPr lang="en-US" dirty="0"/>
              <a:t>What It Really Means To Love</a:t>
            </a:r>
          </a:p>
        </p:txBody>
      </p:sp>
      <p:sp>
        <p:nvSpPr>
          <p:cNvPr id="3" name="Content Placeholder 2">
            <a:extLst>
              <a:ext uri="{FF2B5EF4-FFF2-40B4-BE49-F238E27FC236}">
                <a16:creationId xmlns:a16="http://schemas.microsoft.com/office/drawing/2014/main" id="{540F3E14-DA7E-46D8-974F-C18F38582566}"/>
              </a:ext>
            </a:extLst>
          </p:cNvPr>
          <p:cNvSpPr>
            <a:spLocks noGrp="1"/>
          </p:cNvSpPr>
          <p:nvPr>
            <p:ph idx="1"/>
          </p:nvPr>
        </p:nvSpPr>
        <p:spPr>
          <a:xfrm>
            <a:off x="581192" y="1981200"/>
            <a:ext cx="7989752" cy="4571999"/>
          </a:xfrm>
        </p:spPr>
        <p:txBody>
          <a:bodyPr>
            <a:normAutofit/>
          </a:bodyPr>
          <a:lstStyle/>
          <a:p>
            <a:r>
              <a:rPr lang="en-US" sz="2400" dirty="0"/>
              <a:t>As friends of God we can diligently seek a path through a conflict that both individuals are willing to take. </a:t>
            </a:r>
          </a:p>
          <a:p>
            <a:r>
              <a:rPr lang="en-US" sz="2400" dirty="0"/>
              <a:t>We can frequently become short-sighted by saying, "I want it my way!" and turn a deaf ear to alternatives. </a:t>
            </a:r>
          </a:p>
          <a:p>
            <a:r>
              <a:rPr lang="en-US" sz="2400" dirty="0"/>
              <a:t>As we mature and grow in loving others we begin to  realize that controversial issues have more than one solution, and we will strive to find a resolution to conflict.  </a:t>
            </a:r>
          </a:p>
          <a:p>
            <a:r>
              <a:rPr lang="en-US" sz="2400" dirty="0"/>
              <a:t>Finally, be ye all of one mind, having compassion one of </a:t>
            </a:r>
            <a:r>
              <a:rPr lang="en-US" sz="2400" b="1" dirty="0"/>
              <a:t>another</a:t>
            </a:r>
            <a:r>
              <a:rPr lang="en-US" sz="2400" dirty="0"/>
              <a:t>, </a:t>
            </a:r>
            <a:r>
              <a:rPr lang="en-US" sz="2400" b="1" dirty="0"/>
              <a:t>love</a:t>
            </a:r>
            <a:r>
              <a:rPr lang="en-US" sz="2400" dirty="0"/>
              <a:t> as brethren, be pitiful, be courteous: 1 Peter 3:8</a:t>
            </a:r>
          </a:p>
          <a:p>
            <a:endParaRPr lang="en-US" dirty="0"/>
          </a:p>
        </p:txBody>
      </p:sp>
    </p:spTree>
    <p:extLst>
      <p:ext uri="{BB962C8B-B14F-4D97-AF65-F5344CB8AC3E}">
        <p14:creationId xmlns:p14="http://schemas.microsoft.com/office/powerpoint/2010/main" val="90802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It Really Means To Love</a:t>
            </a:r>
          </a:p>
        </p:txBody>
      </p:sp>
      <p:sp>
        <p:nvSpPr>
          <p:cNvPr id="3" name="Content Placeholder 2"/>
          <p:cNvSpPr>
            <a:spLocks noGrp="1"/>
          </p:cNvSpPr>
          <p:nvPr>
            <p:ph idx="1"/>
          </p:nvPr>
        </p:nvSpPr>
        <p:spPr>
          <a:xfrm>
            <a:off x="581192" y="1981201"/>
            <a:ext cx="7989752" cy="4419600"/>
          </a:xfrm>
        </p:spPr>
        <p:txBody>
          <a:bodyPr/>
          <a:lstStyle/>
          <a:p>
            <a:r>
              <a:rPr lang="en-US" sz="2800" baseline="30000" dirty="0"/>
              <a:t>43 </a:t>
            </a:r>
            <a:r>
              <a:rPr lang="en-US" sz="2800" dirty="0"/>
              <a:t>Ye have heard that it hath been said, Thou shalt love thy neighbour, and hate thine enemy.</a:t>
            </a:r>
          </a:p>
          <a:p>
            <a:r>
              <a:rPr lang="en-US" sz="2800" baseline="30000" dirty="0"/>
              <a:t>44 </a:t>
            </a:r>
            <a:r>
              <a:rPr lang="en-US" sz="2800" dirty="0"/>
              <a:t>But I say unto you, Love your enemies, bless them that curse you, do good to them that hate you, and pray for them which despitefully use you, and persecute you; Matt. 5:43-44</a:t>
            </a:r>
          </a:p>
          <a:p>
            <a:endParaRPr lang="en-US" sz="2800" dirty="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FC824-AA40-4BBF-8DAB-E452BC29D635}"/>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084517A8-78E2-4B89-99D3-E7FA8AD326AF}"/>
              </a:ext>
            </a:extLst>
          </p:cNvPr>
          <p:cNvSpPr>
            <a:spLocks noGrp="1"/>
          </p:cNvSpPr>
          <p:nvPr>
            <p:ph idx="1"/>
          </p:nvPr>
        </p:nvSpPr>
        <p:spPr/>
        <p:txBody>
          <a:bodyPr>
            <a:normAutofit/>
          </a:bodyPr>
          <a:lstStyle/>
          <a:p>
            <a:r>
              <a:rPr lang="en-US" sz="2400" dirty="0"/>
              <a:t>Next Bible Study</a:t>
            </a:r>
          </a:p>
          <a:p>
            <a:r>
              <a:rPr lang="en-US" sz="2400" dirty="0"/>
              <a:t>TBA</a:t>
            </a:r>
          </a:p>
        </p:txBody>
      </p:sp>
    </p:spTree>
    <p:extLst>
      <p:ext uri="{BB962C8B-B14F-4D97-AF65-F5344CB8AC3E}">
        <p14:creationId xmlns:p14="http://schemas.microsoft.com/office/powerpoint/2010/main" val="1051867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dirty="0"/>
              <a:t>Reference:</a:t>
            </a:r>
          </a:p>
          <a:p>
            <a:pPr>
              <a:buNone/>
            </a:pPr>
            <a:r>
              <a:rPr lang="en-US" dirty="0"/>
              <a:t>Learning to Love by Meredeth Mitchell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7C992-C6F4-4C1B-BD27-82A9B8F302AA}"/>
              </a:ext>
            </a:extLst>
          </p:cNvPr>
          <p:cNvSpPr>
            <a:spLocks noGrp="1"/>
          </p:cNvSpPr>
          <p:nvPr>
            <p:ph type="title"/>
          </p:nvPr>
        </p:nvSpPr>
        <p:spPr/>
        <p:txBody>
          <a:bodyPr/>
          <a:lstStyle/>
          <a:p>
            <a:r>
              <a:rPr lang="en-US" dirty="0"/>
              <a:t>What It Really Means To Love</a:t>
            </a:r>
          </a:p>
        </p:txBody>
      </p:sp>
      <p:sp>
        <p:nvSpPr>
          <p:cNvPr id="3" name="Content Placeholder 2">
            <a:extLst>
              <a:ext uri="{FF2B5EF4-FFF2-40B4-BE49-F238E27FC236}">
                <a16:creationId xmlns:a16="http://schemas.microsoft.com/office/drawing/2014/main" id="{76B76589-C5D5-4717-A973-475B40F0C284}"/>
              </a:ext>
            </a:extLst>
          </p:cNvPr>
          <p:cNvSpPr>
            <a:spLocks noGrp="1"/>
          </p:cNvSpPr>
          <p:nvPr>
            <p:ph idx="1"/>
          </p:nvPr>
        </p:nvSpPr>
        <p:spPr>
          <a:xfrm>
            <a:off x="581192" y="2228003"/>
            <a:ext cx="7989752" cy="4020397"/>
          </a:xfrm>
        </p:spPr>
        <p:txBody>
          <a:bodyPr>
            <a:normAutofit lnSpcReduction="10000"/>
          </a:bodyPr>
          <a:lstStyle/>
          <a:p>
            <a:r>
              <a:rPr lang="en-US" sz="2800" dirty="0"/>
              <a:t>When applied to a concept or a thing, "love" surely implies a high degree of satisfaction, but it is, in a sense, a passive satisfaction; a concept or thing offers no return response to us. </a:t>
            </a:r>
          </a:p>
          <a:p>
            <a:r>
              <a:rPr lang="en-US" sz="2800" dirty="0"/>
              <a:t>But when we talk about loving another person, the word carries a far more complex meaning, because other people have their own feelings and reactions that get fed back to us to add to the complex stew of what that love means to us. </a:t>
            </a:r>
          </a:p>
          <a:p>
            <a:endParaRPr lang="en-US" dirty="0"/>
          </a:p>
        </p:txBody>
      </p:sp>
    </p:spTree>
    <p:extLst>
      <p:ext uri="{BB962C8B-B14F-4D97-AF65-F5344CB8AC3E}">
        <p14:creationId xmlns:p14="http://schemas.microsoft.com/office/powerpoint/2010/main" val="1085705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It Really Means To Love</a:t>
            </a:r>
          </a:p>
        </p:txBody>
      </p:sp>
      <p:sp>
        <p:nvSpPr>
          <p:cNvPr id="3" name="Content Placeholder 2"/>
          <p:cNvSpPr>
            <a:spLocks noGrp="1"/>
          </p:cNvSpPr>
          <p:nvPr>
            <p:ph idx="1"/>
          </p:nvPr>
        </p:nvSpPr>
        <p:spPr/>
        <p:txBody>
          <a:bodyPr>
            <a:normAutofit/>
          </a:bodyPr>
          <a:lstStyle/>
          <a:p>
            <a:r>
              <a:rPr lang="en-US" sz="2800" dirty="0"/>
              <a:t>But love ye your enemies, and do good, and lend, hoping for nothing again; and your reward shall </a:t>
            </a:r>
            <a:r>
              <a:rPr lang="en-US" sz="2800" b="1" dirty="0"/>
              <a:t>be</a:t>
            </a:r>
            <a:r>
              <a:rPr lang="en-US" sz="2800" dirty="0"/>
              <a:t> great, and ye shall </a:t>
            </a:r>
            <a:r>
              <a:rPr lang="en-US" sz="2800" b="1" dirty="0"/>
              <a:t>be</a:t>
            </a:r>
            <a:r>
              <a:rPr lang="en-US" sz="2800" dirty="0"/>
              <a:t> the children of the Highest: for he is </a:t>
            </a:r>
            <a:r>
              <a:rPr lang="en-US" sz="2800" b="1" dirty="0"/>
              <a:t>kind</a:t>
            </a:r>
            <a:r>
              <a:rPr lang="en-US" sz="2800" dirty="0"/>
              <a:t> unto the unthankful and to the evil. Luke 6:35</a:t>
            </a:r>
          </a:p>
          <a:p>
            <a:r>
              <a:rPr lang="en-US" sz="2800" b="1" dirty="0"/>
              <a:t>It may be easy to say “I Love You” but is it always easy to care for others? Why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It Really Means To Love</a:t>
            </a:r>
          </a:p>
        </p:txBody>
      </p:sp>
      <p:sp>
        <p:nvSpPr>
          <p:cNvPr id="3" name="Content Placeholder 2"/>
          <p:cNvSpPr>
            <a:spLocks noGrp="1"/>
          </p:cNvSpPr>
          <p:nvPr>
            <p:ph idx="1"/>
          </p:nvPr>
        </p:nvSpPr>
        <p:spPr/>
        <p:txBody>
          <a:bodyPr>
            <a:normAutofit/>
          </a:bodyPr>
          <a:lstStyle/>
          <a:p>
            <a:r>
              <a:rPr lang="en-US" sz="3200" dirty="0"/>
              <a:t>We are not born with the ability to love. </a:t>
            </a:r>
          </a:p>
          <a:p>
            <a:r>
              <a:rPr lang="en-US" sz="3200" dirty="0"/>
              <a:t>The art of loving has to be learned, if it is to serve as an effective and lasting link. </a:t>
            </a:r>
          </a:p>
          <a:p>
            <a:r>
              <a:rPr lang="en-US" sz="3200" dirty="0"/>
              <a:t>Initiation to learning to love begins shortly after we are born when we hear our parents or caretakers tell us they love us.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554B7-3B82-42A5-957B-3B17160AA817}"/>
              </a:ext>
            </a:extLst>
          </p:cNvPr>
          <p:cNvSpPr>
            <a:spLocks noGrp="1"/>
          </p:cNvSpPr>
          <p:nvPr>
            <p:ph type="title"/>
          </p:nvPr>
        </p:nvSpPr>
        <p:spPr>
          <a:xfrm>
            <a:off x="581192" y="687475"/>
            <a:ext cx="7989752" cy="1065126"/>
          </a:xfrm>
        </p:spPr>
        <p:txBody>
          <a:bodyPr/>
          <a:lstStyle/>
          <a:p>
            <a:r>
              <a:rPr lang="en-US" dirty="0"/>
              <a:t>What It Really Means To Love</a:t>
            </a:r>
          </a:p>
        </p:txBody>
      </p:sp>
      <p:sp>
        <p:nvSpPr>
          <p:cNvPr id="3" name="Content Placeholder 2">
            <a:extLst>
              <a:ext uri="{FF2B5EF4-FFF2-40B4-BE49-F238E27FC236}">
                <a16:creationId xmlns:a16="http://schemas.microsoft.com/office/drawing/2014/main" id="{C7382312-790B-4199-8781-994FB3149B45}"/>
              </a:ext>
            </a:extLst>
          </p:cNvPr>
          <p:cNvSpPr>
            <a:spLocks noGrp="1"/>
          </p:cNvSpPr>
          <p:nvPr>
            <p:ph idx="1"/>
          </p:nvPr>
        </p:nvSpPr>
        <p:spPr>
          <a:xfrm>
            <a:off x="581192" y="1905000"/>
            <a:ext cx="7989752" cy="4343401"/>
          </a:xfrm>
        </p:spPr>
        <p:txBody>
          <a:bodyPr>
            <a:normAutofit lnSpcReduction="10000"/>
          </a:bodyPr>
          <a:lstStyle/>
          <a:p>
            <a:endParaRPr lang="en-US" sz="2400" dirty="0"/>
          </a:p>
          <a:p>
            <a:r>
              <a:rPr lang="en-US" sz="2400" dirty="0"/>
              <a:t>We become familiar with the word, but as children, we cannot associate the word with a familiar feeling. </a:t>
            </a:r>
          </a:p>
          <a:p>
            <a:r>
              <a:rPr lang="en-US" sz="2400" dirty="0"/>
              <a:t>Learning to love takes much longer. </a:t>
            </a:r>
          </a:p>
          <a:p>
            <a:r>
              <a:rPr lang="en-US" sz="2400" dirty="0"/>
              <a:t>The child who has learned to speak may imitate parents and say, "I love you, mommy," or "I love you, daddy“. </a:t>
            </a:r>
          </a:p>
          <a:p>
            <a:r>
              <a:rPr lang="en-US" sz="2400" dirty="0"/>
              <a:t>Children observed that saying those words while looking smilingly up at their faces yields smiles and expressions of satisfaction - rewarding indications of security that the child needs for developing positive self-regard. </a:t>
            </a:r>
          </a:p>
          <a:p>
            <a:endParaRPr lang="en-US" dirty="0"/>
          </a:p>
          <a:p>
            <a:endParaRPr lang="en-US" dirty="0"/>
          </a:p>
        </p:txBody>
      </p:sp>
    </p:spTree>
    <p:extLst>
      <p:ext uri="{BB962C8B-B14F-4D97-AF65-F5344CB8AC3E}">
        <p14:creationId xmlns:p14="http://schemas.microsoft.com/office/powerpoint/2010/main" val="3721567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It Really Means To Love</a:t>
            </a:r>
          </a:p>
        </p:txBody>
      </p:sp>
      <p:sp>
        <p:nvSpPr>
          <p:cNvPr id="3" name="Content Placeholder 2"/>
          <p:cNvSpPr>
            <a:spLocks noGrp="1"/>
          </p:cNvSpPr>
          <p:nvPr>
            <p:ph idx="1"/>
          </p:nvPr>
        </p:nvSpPr>
        <p:spPr>
          <a:xfrm>
            <a:off x="581192" y="2228003"/>
            <a:ext cx="7989752" cy="4172797"/>
          </a:xfrm>
        </p:spPr>
        <p:txBody>
          <a:bodyPr>
            <a:normAutofit/>
          </a:bodyPr>
          <a:lstStyle/>
          <a:p>
            <a:r>
              <a:rPr lang="en-US" sz="2000" baseline="30000" dirty="0"/>
              <a:t>36 </a:t>
            </a:r>
            <a:r>
              <a:rPr lang="en-US" sz="2000" dirty="0"/>
              <a:t>Master, which is the great commandment in the law?</a:t>
            </a:r>
          </a:p>
          <a:p>
            <a:r>
              <a:rPr lang="en-US" sz="2000" baseline="30000" dirty="0"/>
              <a:t>37 </a:t>
            </a:r>
            <a:r>
              <a:rPr lang="en-US" sz="2000" dirty="0"/>
              <a:t>Jesus said unto him, Thou shalt love the Lord thy God with all thy heart, and with all thy soul, and with all thy mind.</a:t>
            </a:r>
          </a:p>
          <a:p>
            <a:r>
              <a:rPr lang="en-US" sz="2000" baseline="30000" dirty="0"/>
              <a:t>38 </a:t>
            </a:r>
            <a:r>
              <a:rPr lang="en-US" sz="2000" dirty="0"/>
              <a:t>This is the first and great commandment.</a:t>
            </a:r>
          </a:p>
          <a:p>
            <a:r>
              <a:rPr lang="en-US" sz="2000" baseline="30000" dirty="0"/>
              <a:t>39 </a:t>
            </a:r>
            <a:r>
              <a:rPr lang="en-US" sz="2000" dirty="0"/>
              <a:t>And the second is like unto it, Thou shalt love thy neighbour as thyself.</a:t>
            </a:r>
          </a:p>
          <a:p>
            <a:r>
              <a:rPr lang="en-US" sz="2000" baseline="30000" dirty="0"/>
              <a:t>40 </a:t>
            </a:r>
            <a:r>
              <a:rPr lang="en-US" sz="2000" dirty="0"/>
              <a:t>On these two commandments hang all the law and the prophets.</a:t>
            </a:r>
            <a:r>
              <a:rPr lang="en-US" sz="2000" b="1" dirty="0"/>
              <a:t> Matt. 22:36-41 KJV</a:t>
            </a:r>
            <a:endParaRPr lang="en-US" sz="2000" dirty="0"/>
          </a:p>
          <a:p>
            <a:r>
              <a:rPr lang="en-US" sz="2000" b="1" dirty="0"/>
              <a:t>What are somethings that keep us from loving others?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6BFD2-E828-4115-B48A-C0AC186CF10F}"/>
              </a:ext>
            </a:extLst>
          </p:cNvPr>
          <p:cNvSpPr>
            <a:spLocks noGrp="1"/>
          </p:cNvSpPr>
          <p:nvPr>
            <p:ph type="title"/>
          </p:nvPr>
        </p:nvSpPr>
        <p:spPr/>
        <p:txBody>
          <a:bodyPr/>
          <a:lstStyle/>
          <a:p>
            <a:r>
              <a:rPr lang="en-US" dirty="0"/>
              <a:t>What It Really Means To Love</a:t>
            </a:r>
          </a:p>
        </p:txBody>
      </p:sp>
      <p:sp>
        <p:nvSpPr>
          <p:cNvPr id="3" name="Content Placeholder 2">
            <a:extLst>
              <a:ext uri="{FF2B5EF4-FFF2-40B4-BE49-F238E27FC236}">
                <a16:creationId xmlns:a16="http://schemas.microsoft.com/office/drawing/2014/main" id="{153E5F33-BE25-4A72-B842-8225231EC104}"/>
              </a:ext>
            </a:extLst>
          </p:cNvPr>
          <p:cNvSpPr>
            <a:spLocks noGrp="1"/>
          </p:cNvSpPr>
          <p:nvPr>
            <p:ph idx="1"/>
          </p:nvPr>
        </p:nvSpPr>
        <p:spPr>
          <a:xfrm>
            <a:off x="581192" y="2228003"/>
            <a:ext cx="7989752" cy="4248997"/>
          </a:xfrm>
        </p:spPr>
        <p:txBody>
          <a:bodyPr>
            <a:normAutofit/>
          </a:bodyPr>
          <a:lstStyle/>
          <a:p>
            <a:r>
              <a:rPr lang="en-US" sz="2800" dirty="0"/>
              <a:t>Many of our relationships can end in a relatively short period of time, and endings tend to be painful. </a:t>
            </a:r>
          </a:p>
          <a:p>
            <a:r>
              <a:rPr lang="en-US" sz="2800" dirty="0"/>
              <a:t>We deal with what went wrong, feeling angry and sad, blaming the other person and/or ourselves, and doubting both our own and the other person's sincerity and ability to really care for someone else. </a:t>
            </a:r>
          </a:p>
          <a:p>
            <a:r>
              <a:rPr lang="en-US" sz="2800" dirty="0"/>
              <a:t>We question whether having the relationship is worth the struggles and pains we have to endure. </a:t>
            </a:r>
          </a:p>
          <a:p>
            <a:endParaRPr lang="en-US" dirty="0"/>
          </a:p>
        </p:txBody>
      </p:sp>
    </p:spTree>
    <p:extLst>
      <p:ext uri="{BB962C8B-B14F-4D97-AF65-F5344CB8AC3E}">
        <p14:creationId xmlns:p14="http://schemas.microsoft.com/office/powerpoint/2010/main" val="3713248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It Really Means To Love</a:t>
            </a:r>
          </a:p>
        </p:txBody>
      </p:sp>
      <p:sp>
        <p:nvSpPr>
          <p:cNvPr id="3" name="Content Placeholder 2"/>
          <p:cNvSpPr>
            <a:spLocks noGrp="1"/>
          </p:cNvSpPr>
          <p:nvPr>
            <p:ph idx="1"/>
          </p:nvPr>
        </p:nvSpPr>
        <p:spPr>
          <a:xfrm>
            <a:off x="581192" y="2228003"/>
            <a:ext cx="7989752" cy="3944197"/>
          </a:xfrm>
        </p:spPr>
        <p:txBody>
          <a:bodyPr>
            <a:normAutofit/>
          </a:bodyPr>
          <a:lstStyle/>
          <a:p>
            <a:r>
              <a:rPr lang="en-US" sz="2800" dirty="0"/>
              <a:t>As stated earlier, love is not inborn; it is learned. </a:t>
            </a:r>
          </a:p>
          <a:p>
            <a:r>
              <a:rPr lang="en-US" sz="2800" dirty="0"/>
              <a:t>It takes many years and a series of painful experiences to develop the ability to give love and to fully understand what it means to receive it. </a:t>
            </a:r>
          </a:p>
          <a:p>
            <a:r>
              <a:rPr lang="en-US" sz="2800" dirty="0"/>
              <a:t>In childhood, we need to be loved in order to develop inner strength, positive self-esteem, the ability to take responsibility for our actions, and the courage to strive for our goals. </a:t>
            </a:r>
          </a:p>
        </p:txBody>
      </p:sp>
    </p:spTree>
  </p:cSld>
  <p:clrMapOvr>
    <a:masterClrMapping/>
  </p:clrMapOvr>
</p:sld>
</file>

<file path=ppt/theme/theme1.xml><?xml version="1.0" encoding="utf-8"?>
<a:theme xmlns:a="http://schemas.openxmlformats.org/drawingml/2006/main" name="Dividend">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190</TotalTime>
  <Words>1645</Words>
  <Application>Microsoft Office PowerPoint</Application>
  <PresentationFormat>On-screen Show (4:3)</PresentationFormat>
  <Paragraphs>98</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Calibri</vt:lpstr>
      <vt:lpstr>Gill Sans MT</vt:lpstr>
      <vt:lpstr>Wingdings 2</vt:lpstr>
      <vt:lpstr>Dividend</vt:lpstr>
      <vt:lpstr>What It Really Means To Love</vt:lpstr>
      <vt:lpstr>What It Really Means To Love</vt:lpstr>
      <vt:lpstr>What It Really Means To Love</vt:lpstr>
      <vt:lpstr>What It Really Means To Love</vt:lpstr>
      <vt:lpstr>What It Really Means To Love</vt:lpstr>
      <vt:lpstr>What It Really Means To Love</vt:lpstr>
      <vt:lpstr>What It Really Means To Love</vt:lpstr>
      <vt:lpstr>What It Really Means To Love</vt:lpstr>
      <vt:lpstr>What It Really Means To Love</vt:lpstr>
      <vt:lpstr>What It Really Means To Love</vt:lpstr>
      <vt:lpstr>What It Really Means To Love</vt:lpstr>
      <vt:lpstr>What It Really Means To Love</vt:lpstr>
      <vt:lpstr>What It Really Means To Love</vt:lpstr>
      <vt:lpstr>What It Really Means To Love</vt:lpstr>
      <vt:lpstr>What It Really Means To Love</vt:lpstr>
      <vt:lpstr>What It Really Means To Love</vt:lpstr>
      <vt:lpstr>What It Really Means To Love</vt:lpstr>
      <vt:lpstr>What It Really Means To Love</vt:lpstr>
      <vt:lpstr>What It Really Means To Love</vt:lpstr>
      <vt:lpstr>What It Really Means To Love</vt:lpstr>
      <vt:lpstr>What It Really Means To Love</vt:lpstr>
      <vt:lpstr>What It Really Means To Love</vt:lpstr>
      <vt:lpstr>PowerPoint Presentation</vt:lpstr>
      <vt:lpstr>PowerPoint Presentation</vt:lpstr>
    </vt:vector>
  </TitlesOfParts>
  <Company>Department of Veterans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Growing in Caring</dc:title>
  <dc:creator>vhanflstubbp</dc:creator>
  <cp:lastModifiedBy>Abiding Faith</cp:lastModifiedBy>
  <cp:revision>12</cp:revision>
  <cp:lastPrinted>2018-02-14T16:38:30Z</cp:lastPrinted>
  <dcterms:created xsi:type="dcterms:W3CDTF">2013-06-18T20:09:14Z</dcterms:created>
  <dcterms:modified xsi:type="dcterms:W3CDTF">2018-02-14T23:17:42Z</dcterms:modified>
</cp:coreProperties>
</file>